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63"/>
  </p:notesMasterIdLst>
  <p:handoutMasterIdLst>
    <p:handoutMasterId r:id="rId64"/>
  </p:handoutMasterIdLst>
  <p:sldIdLst>
    <p:sldId id="2528" r:id="rId3"/>
    <p:sldId id="354" r:id="rId4"/>
    <p:sldId id="2521" r:id="rId5"/>
    <p:sldId id="356" r:id="rId6"/>
    <p:sldId id="2514" r:id="rId7"/>
    <p:sldId id="355" r:id="rId8"/>
    <p:sldId id="2522" r:id="rId9"/>
    <p:sldId id="366" r:id="rId10"/>
    <p:sldId id="486" r:id="rId11"/>
    <p:sldId id="487" r:id="rId12"/>
    <p:sldId id="489" r:id="rId13"/>
    <p:sldId id="2525" r:id="rId14"/>
    <p:sldId id="1072" r:id="rId15"/>
    <p:sldId id="1086" r:id="rId16"/>
    <p:sldId id="272" r:id="rId17"/>
    <p:sldId id="1087" r:id="rId18"/>
    <p:sldId id="420" r:id="rId19"/>
    <p:sldId id="387" r:id="rId20"/>
    <p:sldId id="401" r:id="rId21"/>
    <p:sldId id="490" r:id="rId22"/>
    <p:sldId id="399" r:id="rId23"/>
    <p:sldId id="511" r:id="rId24"/>
    <p:sldId id="512" r:id="rId25"/>
    <p:sldId id="2523" r:id="rId26"/>
    <p:sldId id="413" r:id="rId27"/>
    <p:sldId id="2524" r:id="rId28"/>
    <p:sldId id="421" r:id="rId29"/>
    <p:sldId id="484" r:id="rId30"/>
    <p:sldId id="2507" r:id="rId31"/>
    <p:sldId id="505" r:id="rId32"/>
    <p:sldId id="483" r:id="rId33"/>
    <p:sldId id="504" r:id="rId34"/>
    <p:sldId id="514" r:id="rId35"/>
    <p:sldId id="2515" r:id="rId36"/>
    <p:sldId id="2517" r:id="rId37"/>
    <p:sldId id="2518" r:id="rId38"/>
    <p:sldId id="513" r:id="rId39"/>
    <p:sldId id="2509" r:id="rId40"/>
    <p:sldId id="515" r:id="rId41"/>
    <p:sldId id="2508" r:id="rId42"/>
    <p:sldId id="2519" r:id="rId43"/>
    <p:sldId id="2516" r:id="rId44"/>
    <p:sldId id="2506" r:id="rId45"/>
    <p:sldId id="517" r:id="rId46"/>
    <p:sldId id="516" r:id="rId47"/>
    <p:sldId id="506" r:id="rId48"/>
    <p:sldId id="496" r:id="rId49"/>
    <p:sldId id="499" r:id="rId50"/>
    <p:sldId id="500" r:id="rId51"/>
    <p:sldId id="498" r:id="rId52"/>
    <p:sldId id="497" r:id="rId53"/>
    <p:sldId id="501" r:id="rId54"/>
    <p:sldId id="510" r:id="rId55"/>
    <p:sldId id="502" r:id="rId56"/>
    <p:sldId id="2520" r:id="rId57"/>
    <p:sldId id="392" r:id="rId58"/>
    <p:sldId id="2526" r:id="rId59"/>
    <p:sldId id="2527" r:id="rId60"/>
    <p:sldId id="2502" r:id="rId61"/>
    <p:sldId id="258" r:id="rId62"/>
  </p:sldIdLst>
  <p:sldSz cx="12188825" cy="6858000"/>
  <p:notesSz cx="6858000" cy="9144000"/>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728"/>
    <a:srgbClr val="8EADBF"/>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410" autoAdjust="0"/>
  </p:normalViewPr>
  <p:slideViewPr>
    <p:cSldViewPr snapToGrid="0">
      <p:cViewPr varScale="1">
        <p:scale>
          <a:sx n="48" d="100"/>
          <a:sy n="48" d="100"/>
        </p:scale>
        <p:origin x="1364" y="40"/>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tom\Desktop\RESULTS\results%202018%20W11\autotune%20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ML training time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val>
            <c:numRef>
              <c:f>Sheet1!$B$2:$B$3</c:f>
              <c:numCache>
                <c:formatCode>General</c:formatCode>
                <c:ptCount val="2"/>
                <c:pt idx="0">
                  <c:v>24.5</c:v>
                </c:pt>
                <c:pt idx="1">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299</c:v>
                      </c:pt>
                      <c:pt idx="1">
                        <c:v>9</c:v>
                      </c:pt>
                    </c:numCache>
                  </c:numRef>
                </c15:cat>
              </c15:filteredCategoryTitle>
            </c:ext>
            <c:ext xmlns:c16="http://schemas.microsoft.com/office/drawing/2014/chart" uri="{C3380CC4-5D6E-409C-BE32-E72D297353CC}">
              <c16:uniqueId val="{00000000-36FA-40F7-862C-AE3FDC8F7FAC}"/>
            </c:ext>
          </c:extLst>
        </c:ser>
        <c:dLbls>
          <c:showLegendKey val="0"/>
          <c:showVal val="0"/>
          <c:showCatName val="0"/>
          <c:showSerName val="0"/>
          <c:showPercent val="0"/>
          <c:showBubbleSize val="0"/>
        </c:dLbls>
        <c:gapWidth val="219"/>
        <c:overlap val="-27"/>
        <c:axId val="830556768"/>
        <c:axId val="800837360"/>
      </c:barChart>
      <c:catAx>
        <c:axId val="830556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0837360"/>
        <c:crosses val="autoZero"/>
        <c:auto val="1"/>
        <c:lblAlgn val="ctr"/>
        <c:lblOffset val="100"/>
        <c:noMultiLvlLbl val="0"/>
      </c:catAx>
      <c:valAx>
        <c:axId val="800837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Training time (seconds)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0556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Prediction Accuracy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val>
            <c:numRef>
              <c:f>Sheet1!$B$2:$B$3</c:f>
              <c:numCache>
                <c:formatCode>General</c:formatCode>
                <c:ptCount val="2"/>
                <c:pt idx="0">
                  <c:v>0.95599999999999996</c:v>
                </c:pt>
                <c:pt idx="1">
                  <c:v>0.99399999999999999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Sheet1!$A$2:$A$3</c15:sqref>
                        </c15:formulaRef>
                      </c:ext>
                    </c:extLst>
                    <c:numCache>
                      <c:formatCode>General</c:formatCode>
                      <c:ptCount val="2"/>
                      <c:pt idx="0">
                        <c:v>299</c:v>
                      </c:pt>
                      <c:pt idx="1">
                        <c:v>9</c:v>
                      </c:pt>
                    </c:numCache>
                  </c:numRef>
                </c15:cat>
              </c15:filteredCategoryTitle>
            </c:ext>
            <c:ext xmlns:c16="http://schemas.microsoft.com/office/drawing/2014/chart" uri="{C3380CC4-5D6E-409C-BE32-E72D297353CC}">
              <c16:uniqueId val="{00000000-36FA-40F7-862C-AE3FDC8F7FAC}"/>
            </c:ext>
          </c:extLst>
        </c:ser>
        <c:dLbls>
          <c:showLegendKey val="0"/>
          <c:showVal val="0"/>
          <c:showCatName val="0"/>
          <c:showSerName val="0"/>
          <c:showPercent val="0"/>
          <c:showBubbleSize val="0"/>
        </c:dLbls>
        <c:gapWidth val="219"/>
        <c:overlap val="-27"/>
        <c:axId val="830556768"/>
        <c:axId val="800837360"/>
      </c:barChart>
      <c:catAx>
        <c:axId val="830556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0837360"/>
        <c:crosses val="autoZero"/>
        <c:auto val="1"/>
        <c:lblAlgn val="ctr"/>
        <c:lblOffset val="100"/>
        <c:noMultiLvlLbl val="0"/>
      </c:catAx>
      <c:valAx>
        <c:axId val="800837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0556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19603878629096"/>
          <c:y val="8.6696562032884908E-2"/>
          <c:w val="0.83231763751050103"/>
          <c:h val="0.77556536374657203"/>
        </c:manualLayout>
      </c:layout>
      <c:barChart>
        <c:barDir val="col"/>
        <c:grouping val="clustered"/>
        <c:varyColors val="0"/>
        <c:ser>
          <c:idx val="0"/>
          <c:order val="0"/>
          <c:spPr>
            <a:solidFill>
              <a:schemeClr val="accent1"/>
            </a:solidFill>
            <a:ln>
              <a:noFill/>
            </a:ln>
            <a:effectLst/>
          </c:spPr>
          <c:invertIfNegative val="0"/>
          <c:val>
            <c:numRef>
              <c:f>'SVM for slides'!$J$5:$J$14</c:f>
              <c:numCache>
                <c:formatCode>General</c:formatCode>
                <c:ptCount val="10"/>
                <c:pt idx="0">
                  <c:v>0.6</c:v>
                </c:pt>
                <c:pt idx="1">
                  <c:v>0.63500000000000001</c:v>
                </c:pt>
                <c:pt idx="2">
                  <c:v>0.66</c:v>
                </c:pt>
                <c:pt idx="3">
                  <c:v>0.65</c:v>
                </c:pt>
                <c:pt idx="4">
                  <c:v>0.625</c:v>
                </c:pt>
                <c:pt idx="5">
                  <c:v>0.62839999999999996</c:v>
                </c:pt>
                <c:pt idx="6">
                  <c:v>0.67500000000000004</c:v>
                </c:pt>
                <c:pt idx="7">
                  <c:v>0.69</c:v>
                </c:pt>
                <c:pt idx="8">
                  <c:v>0.70499999999999996</c:v>
                </c:pt>
                <c:pt idx="9">
                  <c:v>0.69499999999999995</c:v>
                </c:pt>
              </c:numCache>
            </c:numRef>
          </c:val>
          <c:extLst>
            <c:ext xmlns:c15="http://schemas.microsoft.com/office/drawing/2012/chart" uri="{02D57815-91ED-43cb-92C2-25804820EDAC}">
              <c15:filteredSeriesTitle>
                <c15:tx>
                  <c:strRef>
                    <c:extLst>
                      <c:ext uri="{02D57815-91ED-43cb-92C2-25804820EDAC}">
                        <c15:formulaRef>
                          <c15:sqref>'SVM for slides'!$J$4</c15:sqref>
                        </c15:formulaRef>
                      </c:ext>
                    </c:extLst>
                    <c:strCache>
                      <c:ptCount val="1"/>
                      <c:pt idx="0">
                        <c:v>before FS</c:v>
                      </c:pt>
                    </c:strCache>
                  </c:strRef>
                </c15:tx>
              </c15:filteredSeriesTitle>
            </c:ext>
            <c:ext xmlns:c15="http://schemas.microsoft.com/office/drawing/2012/chart" uri="{02D57815-91ED-43cb-92C2-25804820EDAC}">
              <c15:filteredCategoryTitle>
                <c15:cat>
                  <c:strRef>
                    <c:extLst>
                      <c:ext uri="{02D57815-91ED-43cb-92C2-25804820EDAC}">
                        <c15:formulaRef>
                          <c15:sqref>'SVM for slides'!$I$5:$I$14</c15:sqref>
                        </c15:formulaRef>
                      </c:ext>
                    </c:extLst>
                    <c:strCache>
                      <c:ptCount val="10"/>
                      <c:pt idx="0">
                        <c:v>837 (+53%)</c:v>
                      </c:pt>
                      <c:pt idx="1">
                        <c:v>718 (+39%)</c:v>
                      </c:pt>
                      <c:pt idx="2">
                        <c:v>917 (+39%)</c:v>
                      </c:pt>
                      <c:pt idx="3">
                        <c:v>715 (+38%)</c:v>
                      </c:pt>
                      <c:pt idx="4">
                        <c:v>806 (+38%)</c:v>
                      </c:pt>
                      <c:pt idx="5">
                        <c:v>752 (+35%)</c:v>
                      </c:pt>
                      <c:pt idx="6">
                        <c:v>866 (+33%)</c:v>
                      </c:pt>
                      <c:pt idx="7">
                        <c:v>723 (+32%)</c:v>
                      </c:pt>
                      <c:pt idx="8">
                        <c:v>903 (+30%)</c:v>
                      </c:pt>
                      <c:pt idx="9">
                        <c:v>797 (+25%)</c:v>
                      </c:pt>
                    </c:strCache>
                  </c:strRef>
                </c15:cat>
              </c15:filteredCategoryTitle>
            </c:ext>
            <c:ext xmlns:c16="http://schemas.microsoft.com/office/drawing/2014/chart" uri="{C3380CC4-5D6E-409C-BE32-E72D297353CC}">
              <c16:uniqueId val="{00000000-FF1E-8D4B-98CC-DCC26359F9D6}"/>
            </c:ext>
          </c:extLst>
        </c:ser>
        <c:ser>
          <c:idx val="1"/>
          <c:order val="1"/>
          <c:spPr>
            <a:solidFill>
              <a:schemeClr val="accent2"/>
            </a:solidFill>
            <a:ln>
              <a:noFill/>
            </a:ln>
            <a:effectLst/>
          </c:spPr>
          <c:invertIfNegative val="0"/>
          <c:val>
            <c:numRef>
              <c:f>'SVM for slides'!$K$5:$K$14</c:f>
              <c:numCache>
                <c:formatCode>General</c:formatCode>
                <c:ptCount val="10"/>
                <c:pt idx="0">
                  <c:v>0.92</c:v>
                </c:pt>
                <c:pt idx="1">
                  <c:v>0.88500000000000001</c:v>
                </c:pt>
                <c:pt idx="2">
                  <c:v>0.91500000000000004</c:v>
                </c:pt>
                <c:pt idx="3">
                  <c:v>0.9</c:v>
                </c:pt>
                <c:pt idx="4">
                  <c:v>0.86499999999999999</c:v>
                </c:pt>
                <c:pt idx="5">
                  <c:v>0.84930000000000005</c:v>
                </c:pt>
                <c:pt idx="6">
                  <c:v>0.89500000000000002</c:v>
                </c:pt>
                <c:pt idx="7">
                  <c:v>0.91</c:v>
                </c:pt>
                <c:pt idx="8">
                  <c:v>0.92</c:v>
                </c:pt>
                <c:pt idx="9">
                  <c:v>0.87</c:v>
                </c:pt>
              </c:numCache>
            </c:numRef>
          </c:val>
          <c:extLst>
            <c:ext xmlns:c15="http://schemas.microsoft.com/office/drawing/2012/chart" uri="{02D57815-91ED-43cb-92C2-25804820EDAC}">
              <c15:filteredSeriesTitle>
                <c15:tx>
                  <c:strRef>
                    <c:extLst>
                      <c:ext uri="{02D57815-91ED-43cb-92C2-25804820EDAC}">
                        <c15:formulaRef>
                          <c15:sqref>'SVM for slides'!$K$4</c15:sqref>
                        </c15:formulaRef>
                      </c:ext>
                    </c:extLst>
                    <c:strCache>
                      <c:ptCount val="1"/>
                      <c:pt idx="0">
                        <c:v>after FS</c:v>
                      </c:pt>
                    </c:strCache>
                  </c:strRef>
                </c15:tx>
              </c15:filteredSeriesTitle>
            </c:ext>
            <c:ext xmlns:c15="http://schemas.microsoft.com/office/drawing/2012/chart" uri="{02D57815-91ED-43cb-92C2-25804820EDAC}">
              <c15:filteredCategoryTitle>
                <c15:cat>
                  <c:strRef>
                    <c:extLst>
                      <c:ext uri="{02D57815-91ED-43cb-92C2-25804820EDAC}">
                        <c15:formulaRef>
                          <c15:sqref>'SVM for slides'!$I$5:$I$14</c15:sqref>
                        </c15:formulaRef>
                      </c:ext>
                    </c:extLst>
                    <c:strCache>
                      <c:ptCount val="10"/>
                      <c:pt idx="0">
                        <c:v>837 (+53%)</c:v>
                      </c:pt>
                      <c:pt idx="1">
                        <c:v>718 (+39%)</c:v>
                      </c:pt>
                      <c:pt idx="2">
                        <c:v>917 (+39%)</c:v>
                      </c:pt>
                      <c:pt idx="3">
                        <c:v>715 (+38%)</c:v>
                      </c:pt>
                      <c:pt idx="4">
                        <c:v>806 (+38%)</c:v>
                      </c:pt>
                      <c:pt idx="5">
                        <c:v>752 (+35%)</c:v>
                      </c:pt>
                      <c:pt idx="6">
                        <c:v>866 (+33%)</c:v>
                      </c:pt>
                      <c:pt idx="7">
                        <c:v>723 (+32%)</c:v>
                      </c:pt>
                      <c:pt idx="8">
                        <c:v>903 (+30%)</c:v>
                      </c:pt>
                      <c:pt idx="9">
                        <c:v>797 (+25%)</c:v>
                      </c:pt>
                    </c:strCache>
                  </c:strRef>
                </c15:cat>
              </c15:filteredCategoryTitle>
            </c:ext>
            <c:ext xmlns:c16="http://schemas.microsoft.com/office/drawing/2014/chart" uri="{C3380CC4-5D6E-409C-BE32-E72D297353CC}">
              <c16:uniqueId val="{00000001-FF1E-8D4B-98CC-DCC26359F9D6}"/>
            </c:ext>
          </c:extLst>
        </c:ser>
        <c:dLbls>
          <c:showLegendKey val="0"/>
          <c:showVal val="0"/>
          <c:showCatName val="0"/>
          <c:showSerName val="0"/>
          <c:showPercent val="0"/>
          <c:showBubbleSize val="0"/>
        </c:dLbls>
        <c:gapWidth val="219"/>
        <c:overlap val="-27"/>
        <c:axId val="250656192"/>
        <c:axId val="250655800"/>
      </c:barChart>
      <c:catAx>
        <c:axId val="250656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50655800"/>
        <c:crosses val="autoZero"/>
        <c:auto val="1"/>
        <c:lblAlgn val="ctr"/>
        <c:lblOffset val="100"/>
        <c:noMultiLvlLbl val="0"/>
      </c:catAx>
      <c:valAx>
        <c:axId val="250655800"/>
        <c:scaling>
          <c:orientation val="minMax"/>
          <c:max val="1"/>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de-DE" dirty="0"/>
                  <a:t>Accuracy</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50656192"/>
        <c:crosses val="autoZero"/>
        <c:crossBetween val="between"/>
      </c:valAx>
      <c:spPr>
        <a:noFill/>
        <a:ln>
          <a:noFill/>
        </a:ln>
        <a:effectLst/>
      </c:spPr>
    </c:plotArea>
    <c:legend>
      <c:legendPos val="b"/>
      <c:layout>
        <c:manualLayout>
          <c:xMode val="edge"/>
          <c:yMode val="edge"/>
          <c:x val="0.38909141865741359"/>
          <c:y val="9.454374257029538E-2"/>
          <c:w val="0.21852700374478506"/>
          <c:h val="0.1264444522909972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r>
              <a:rPr lang="en-US"/>
              <a:t>OAA Neural Network - Default vs Tuned Accuracy</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val>
            <c:numRef>
              <c:f>Sheet3!$B$2:$B$20</c:f>
              <c:numCache>
                <c:formatCode>General</c:formatCode>
                <c:ptCount val="19"/>
                <c:pt idx="0">
                  <c:v>0.70731707317073167</c:v>
                </c:pt>
                <c:pt idx="1">
                  <c:v>0.5714285714285714</c:v>
                </c:pt>
                <c:pt idx="2">
                  <c:v>0.79411764705882348</c:v>
                </c:pt>
                <c:pt idx="3">
                  <c:v>0.51724137931034486</c:v>
                </c:pt>
                <c:pt idx="4">
                  <c:v>0.70476190476190481</c:v>
                </c:pt>
                <c:pt idx="5">
                  <c:v>0.78125</c:v>
                </c:pt>
                <c:pt idx="6">
                  <c:v>0.81690140845070425</c:v>
                </c:pt>
                <c:pt idx="7">
                  <c:v>0.60135135135135132</c:v>
                </c:pt>
                <c:pt idx="8">
                  <c:v>0.74576271186440679</c:v>
                </c:pt>
                <c:pt idx="9">
                  <c:v>0.75234270414993309</c:v>
                </c:pt>
                <c:pt idx="10">
                  <c:v>0.76811594202898548</c:v>
                </c:pt>
                <c:pt idx="11">
                  <c:v>0.72222222222222221</c:v>
                </c:pt>
                <c:pt idx="12">
                  <c:v>0.69687500000000002</c:v>
                </c:pt>
                <c:pt idx="13">
                  <c:v>0.5893844938098165</c:v>
                </c:pt>
                <c:pt idx="14">
                  <c:v>0.61538461538461542</c:v>
                </c:pt>
                <c:pt idx="15">
                  <c:v>0.4620456165359943</c:v>
                </c:pt>
                <c:pt idx="16">
                  <c:v>0.84025000000000005</c:v>
                </c:pt>
                <c:pt idx="17">
                  <c:v>0.84259259259259256</c:v>
                </c:pt>
                <c:pt idx="18">
                  <c:v>0.68085106382978722</c:v>
                </c:pt>
              </c:numCache>
            </c:numRef>
          </c:val>
          <c:extLst>
            <c:ext xmlns:c15="http://schemas.microsoft.com/office/drawing/2012/chart" uri="{02D57815-91ED-43cb-92C2-25804820EDAC}">
              <c15:filteredSeriesTitle>
                <c15:tx>
                  <c:strRef>
                    <c:extLst>
                      <c:ext uri="{02D57815-91ED-43cb-92C2-25804820EDAC}">
                        <c15:formulaRef>
                          <c15:sqref>Sheet3!$B$1</c15:sqref>
                        </c15:formulaRef>
                      </c:ext>
                    </c:extLst>
                    <c:strCache>
                      <c:ptCount val="1"/>
                      <c:pt idx="0">
                        <c:v>Default</c:v>
                      </c:pt>
                    </c:strCache>
                  </c:strRef>
                </c15:tx>
              </c15:filteredSeriesTitle>
            </c:ext>
            <c:ext xmlns:c15="http://schemas.microsoft.com/office/drawing/2012/chart" uri="{02D57815-91ED-43cb-92C2-25804820EDAC}">
              <c15:filteredCategoryTitle>
                <c15:cat>
                  <c:numRef>
                    <c:extLst>
                      <c:ext uri="{02D57815-91ED-43cb-92C2-25804820EDAC}">
                        <c15:formulaRef>
                          <c15:sqref>Sheet3!$A$2:$A$20</c15:sqref>
                        </c15:formulaRef>
                      </c:ext>
                    </c:extLst>
                    <c:numCache>
                      <c:formatCode>General</c:formatCode>
                      <c:ptCount val="19"/>
                      <c:pt idx="0">
                        <c:v>455</c:v>
                      </c:pt>
                      <c:pt idx="1">
                        <c:v>5</c:v>
                      </c:pt>
                      <c:pt idx="2">
                        <c:v>39</c:v>
                      </c:pt>
                      <c:pt idx="3">
                        <c:v>13</c:v>
                      </c:pt>
                      <c:pt idx="4">
                        <c:v>1063</c:v>
                      </c:pt>
                      <c:pt idx="5">
                        <c:v>50</c:v>
                      </c:pt>
                      <c:pt idx="6">
                        <c:v>59</c:v>
                      </c:pt>
                      <c:pt idx="7">
                        <c:v>188</c:v>
                      </c:pt>
                      <c:pt idx="8">
                        <c:v>51</c:v>
                      </c:pt>
                      <c:pt idx="9">
                        <c:v>41027</c:v>
                      </c:pt>
                      <c:pt idx="10">
                        <c:v>29</c:v>
                      </c:pt>
                      <c:pt idx="11">
                        <c:v>53</c:v>
                      </c:pt>
                      <c:pt idx="12">
                        <c:v>1491</c:v>
                      </c:pt>
                      <c:pt idx="13">
                        <c:v>1567</c:v>
                      </c:pt>
                      <c:pt idx="14">
                        <c:v>1480</c:v>
                      </c:pt>
                      <c:pt idx="15">
                        <c:v>1481</c:v>
                      </c:pt>
                      <c:pt idx="16">
                        <c:v>6</c:v>
                      </c:pt>
                      <c:pt idx="17">
                        <c:v>1467</c:v>
                      </c:pt>
                      <c:pt idx="18">
                        <c:v>1506</c:v>
                      </c:pt>
                    </c:numCache>
                  </c:numRef>
                </c15:cat>
              </c15:filteredCategoryTitle>
            </c:ext>
            <c:ext xmlns:c16="http://schemas.microsoft.com/office/drawing/2014/chart" uri="{C3380CC4-5D6E-409C-BE32-E72D297353CC}">
              <c16:uniqueId val="{00000000-2AD4-C942-8A49-E78DD34DFC1A}"/>
            </c:ext>
          </c:extLst>
        </c:ser>
        <c:ser>
          <c:idx val="1"/>
          <c:order val="1"/>
          <c:spPr>
            <a:solidFill>
              <a:schemeClr val="accent2"/>
            </a:solidFill>
            <a:ln>
              <a:noFill/>
            </a:ln>
            <a:effectLst/>
          </c:spPr>
          <c:invertIfNegative val="0"/>
          <c:val>
            <c:numRef>
              <c:f>Sheet3!$C$2:$C$20</c:f>
              <c:numCache>
                <c:formatCode>General</c:formatCode>
                <c:ptCount val="19"/>
                <c:pt idx="0">
                  <c:v>0.82926829268292679</c:v>
                </c:pt>
                <c:pt idx="1">
                  <c:v>0.68131868131868134</c:v>
                </c:pt>
                <c:pt idx="2">
                  <c:v>0.88235294117647056</c:v>
                </c:pt>
                <c:pt idx="3">
                  <c:v>0.7068965517241379</c:v>
                </c:pt>
                <c:pt idx="4">
                  <c:v>0.8</c:v>
                </c:pt>
                <c:pt idx="5">
                  <c:v>0.89583333333333337</c:v>
                </c:pt>
                <c:pt idx="6">
                  <c:v>0.90140845070422537</c:v>
                </c:pt>
                <c:pt idx="7">
                  <c:v>0.68243243243243246</c:v>
                </c:pt>
                <c:pt idx="8">
                  <c:v>0.83050847457627119</c:v>
                </c:pt>
                <c:pt idx="9">
                  <c:v>0.88543061133422574</c:v>
                </c:pt>
                <c:pt idx="10">
                  <c:v>0.8623188405797102</c:v>
                </c:pt>
                <c:pt idx="11">
                  <c:v>0.85185185185185186</c:v>
                </c:pt>
                <c:pt idx="12">
                  <c:v>0.78437500000000004</c:v>
                </c:pt>
                <c:pt idx="13">
                  <c:v>0.67060809162837431</c:v>
                </c:pt>
                <c:pt idx="14">
                  <c:v>0.70940170940170943</c:v>
                </c:pt>
                <c:pt idx="15">
                  <c:v>0.68959372772630079</c:v>
                </c:pt>
                <c:pt idx="16">
                  <c:v>0.95674999999999999</c:v>
                </c:pt>
                <c:pt idx="17">
                  <c:v>0.91666666666666663</c:v>
                </c:pt>
                <c:pt idx="18">
                  <c:v>0.85106382978723405</c:v>
                </c:pt>
              </c:numCache>
            </c:numRef>
          </c:val>
          <c:extLst>
            <c:ext xmlns:c15="http://schemas.microsoft.com/office/drawing/2012/chart" uri="{02D57815-91ED-43cb-92C2-25804820EDAC}">
              <c15:filteredSeriesTitle>
                <c15:tx>
                  <c:strRef>
                    <c:extLst>
                      <c:ext uri="{02D57815-91ED-43cb-92C2-25804820EDAC}">
                        <c15:formulaRef>
                          <c15:sqref>Sheet3!$C$1</c15:sqref>
                        </c15:formulaRef>
                      </c:ext>
                    </c:extLst>
                    <c:strCache>
                      <c:ptCount val="1"/>
                      <c:pt idx="0">
                        <c:v>Tuned</c:v>
                      </c:pt>
                    </c:strCache>
                  </c:strRef>
                </c15:tx>
              </c15:filteredSeriesTitle>
            </c:ext>
            <c:ext xmlns:c15="http://schemas.microsoft.com/office/drawing/2012/chart" uri="{02D57815-91ED-43cb-92C2-25804820EDAC}">
              <c15:filteredCategoryTitle>
                <c15:cat>
                  <c:numRef>
                    <c:extLst>
                      <c:ext uri="{02D57815-91ED-43cb-92C2-25804820EDAC}">
                        <c15:formulaRef>
                          <c15:sqref>Sheet3!$A$2:$A$20</c15:sqref>
                        </c15:formulaRef>
                      </c:ext>
                    </c:extLst>
                    <c:numCache>
                      <c:formatCode>General</c:formatCode>
                      <c:ptCount val="19"/>
                      <c:pt idx="0">
                        <c:v>455</c:v>
                      </c:pt>
                      <c:pt idx="1">
                        <c:v>5</c:v>
                      </c:pt>
                      <c:pt idx="2">
                        <c:v>39</c:v>
                      </c:pt>
                      <c:pt idx="3">
                        <c:v>13</c:v>
                      </c:pt>
                      <c:pt idx="4">
                        <c:v>1063</c:v>
                      </c:pt>
                      <c:pt idx="5">
                        <c:v>50</c:v>
                      </c:pt>
                      <c:pt idx="6">
                        <c:v>59</c:v>
                      </c:pt>
                      <c:pt idx="7">
                        <c:v>188</c:v>
                      </c:pt>
                      <c:pt idx="8">
                        <c:v>51</c:v>
                      </c:pt>
                      <c:pt idx="9">
                        <c:v>41027</c:v>
                      </c:pt>
                      <c:pt idx="10">
                        <c:v>29</c:v>
                      </c:pt>
                      <c:pt idx="11">
                        <c:v>53</c:v>
                      </c:pt>
                      <c:pt idx="12">
                        <c:v>1491</c:v>
                      </c:pt>
                      <c:pt idx="13">
                        <c:v>1567</c:v>
                      </c:pt>
                      <c:pt idx="14">
                        <c:v>1480</c:v>
                      </c:pt>
                      <c:pt idx="15">
                        <c:v>1481</c:v>
                      </c:pt>
                      <c:pt idx="16">
                        <c:v>6</c:v>
                      </c:pt>
                      <c:pt idx="17">
                        <c:v>1467</c:v>
                      </c:pt>
                      <c:pt idx="18">
                        <c:v>1506</c:v>
                      </c:pt>
                    </c:numCache>
                  </c:numRef>
                </c15:cat>
              </c15:filteredCategoryTitle>
            </c:ext>
            <c:ext xmlns:c16="http://schemas.microsoft.com/office/drawing/2014/chart" uri="{C3380CC4-5D6E-409C-BE32-E72D297353CC}">
              <c16:uniqueId val="{00000001-2AD4-C942-8A49-E78DD34DFC1A}"/>
            </c:ext>
          </c:extLst>
        </c:ser>
        <c:dLbls>
          <c:showLegendKey val="0"/>
          <c:showVal val="0"/>
          <c:showCatName val="0"/>
          <c:showSerName val="0"/>
          <c:showPercent val="0"/>
          <c:showBubbleSize val="0"/>
        </c:dLbls>
        <c:gapWidth val="219"/>
        <c:overlap val="-27"/>
        <c:axId val="1444683711"/>
        <c:axId val="1444685391"/>
      </c:barChart>
      <c:catAx>
        <c:axId val="1444683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444685391"/>
        <c:crosses val="autoZero"/>
        <c:auto val="1"/>
        <c:lblAlgn val="ctr"/>
        <c:lblOffset val="100"/>
        <c:noMultiLvlLbl val="0"/>
      </c:catAx>
      <c:valAx>
        <c:axId val="1444685391"/>
        <c:scaling>
          <c:orientation val="minMax"/>
          <c:max val="1"/>
          <c:min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Leave-out Test Set Accuracy (%)</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444683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OAA Neural Network - Default vs. Tuned Accuracy</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val>
            <c:numRef>
              <c:f>'Autotune-vs-def'!$BQ$2:$BQ$31</c:f>
              <c:numCache>
                <c:formatCode>General</c:formatCode>
                <c:ptCount val="30"/>
                <c:pt idx="0">
                  <c:v>63.829787234042499</c:v>
                </c:pt>
                <c:pt idx="1">
                  <c:v>54</c:v>
                </c:pt>
                <c:pt idx="2">
                  <c:v>75.206611570247901</c:v>
                </c:pt>
                <c:pt idx="3">
                  <c:v>68</c:v>
                </c:pt>
                <c:pt idx="4">
                  <c:v>44.827586206896505</c:v>
                </c:pt>
                <c:pt idx="5">
                  <c:v>68</c:v>
                </c:pt>
                <c:pt idx="6">
                  <c:v>72</c:v>
                </c:pt>
                <c:pt idx="7">
                  <c:v>73.913043478260803</c:v>
                </c:pt>
                <c:pt idx="8">
                  <c:v>70.5</c:v>
                </c:pt>
                <c:pt idx="9">
                  <c:v>77.464788732394297</c:v>
                </c:pt>
                <c:pt idx="10">
                  <c:v>81.081081081080995</c:v>
                </c:pt>
                <c:pt idx="11">
                  <c:v>50</c:v>
                </c:pt>
                <c:pt idx="12">
                  <c:v>42.5</c:v>
                </c:pt>
                <c:pt idx="13">
                  <c:v>65.573770491803202</c:v>
                </c:pt>
                <c:pt idx="14">
                  <c:v>75.531914893617</c:v>
                </c:pt>
                <c:pt idx="15">
                  <c:v>60</c:v>
                </c:pt>
                <c:pt idx="16">
                  <c:v>65</c:v>
                </c:pt>
                <c:pt idx="17">
                  <c:v>43.75</c:v>
                </c:pt>
                <c:pt idx="18">
                  <c:v>58.620689655172399</c:v>
                </c:pt>
                <c:pt idx="19">
                  <c:v>76.595744680850999</c:v>
                </c:pt>
                <c:pt idx="20">
                  <c:v>54</c:v>
                </c:pt>
                <c:pt idx="21">
                  <c:v>78</c:v>
                </c:pt>
                <c:pt idx="22">
                  <c:v>71</c:v>
                </c:pt>
                <c:pt idx="23">
                  <c:v>49.206349206349195</c:v>
                </c:pt>
                <c:pt idx="24">
                  <c:v>51.249999999999993</c:v>
                </c:pt>
                <c:pt idx="25">
                  <c:v>77.536231884057898</c:v>
                </c:pt>
                <c:pt idx="26">
                  <c:v>48</c:v>
                </c:pt>
                <c:pt idx="27">
                  <c:v>76</c:v>
                </c:pt>
                <c:pt idx="28">
                  <c:v>74</c:v>
                </c:pt>
                <c:pt idx="29">
                  <c:v>76</c:v>
                </c:pt>
              </c:numCache>
            </c:numRef>
          </c:val>
          <c:extLst>
            <c:ext xmlns:c15="http://schemas.microsoft.com/office/drawing/2012/chart" uri="{02D57815-91ED-43cb-92C2-25804820EDAC}">
              <c15:filteredSeriesTitle>
                <c15:tx>
                  <c:strRef>
                    <c:extLst>
                      <c:ext uri="{02D57815-91ED-43cb-92C2-25804820EDAC}">
                        <c15:formulaRef>
                          <c15:sqref>'Autotune-vs-def'!$BQ$1</c15:sqref>
                        </c15:formulaRef>
                      </c:ext>
                    </c:extLst>
                    <c:strCache>
                      <c:ptCount val="1"/>
                      <c:pt idx="0">
                        <c:v>Default</c:v>
                      </c:pt>
                    </c:strCache>
                  </c:strRef>
                </c15:tx>
              </c15:filteredSeriesTitle>
            </c:ext>
            <c:ext xmlns:c15="http://schemas.microsoft.com/office/drawing/2012/chart" uri="{02D57815-91ED-43cb-92C2-25804820EDAC}">
              <c15:filteredCategoryTitle>
                <c15:cat>
                  <c:numRef>
                    <c:extLst>
                      <c:ext uri="{02D57815-91ED-43cb-92C2-25804820EDAC}">
                        <c15:formulaRef>
                          <c15:sqref>'Autotune-vs-def'!$BP$2:$BP$31</c15:sqref>
                        </c15:formulaRef>
                      </c:ext>
                    </c:extLst>
                    <c:numCache>
                      <c:formatCode>General</c:formatCode>
                      <c:ptCount val="30"/>
                      <c:pt idx="0">
                        <c:v>814</c:v>
                      </c:pt>
                      <c:pt idx="1">
                        <c:v>877</c:v>
                      </c:pt>
                      <c:pt idx="2">
                        <c:v>334</c:v>
                      </c:pt>
                      <c:pt idx="3">
                        <c:v>832</c:v>
                      </c:pt>
                      <c:pt idx="4">
                        <c:v>844</c:v>
                      </c:pt>
                      <c:pt idx="5">
                        <c:v>824</c:v>
                      </c:pt>
                      <c:pt idx="6">
                        <c:v>776</c:v>
                      </c:pt>
                      <c:pt idx="7">
                        <c:v>40712</c:v>
                      </c:pt>
                      <c:pt idx="8">
                        <c:v>723</c:v>
                      </c:pt>
                      <c:pt idx="9">
                        <c:v>59</c:v>
                      </c:pt>
                      <c:pt idx="10">
                        <c:v>984</c:v>
                      </c:pt>
                      <c:pt idx="11">
                        <c:v>746</c:v>
                      </c:pt>
                      <c:pt idx="12">
                        <c:v>907</c:v>
                      </c:pt>
                      <c:pt idx="13">
                        <c:v>982</c:v>
                      </c:pt>
                      <c:pt idx="14">
                        <c:v>4329</c:v>
                      </c:pt>
                      <c:pt idx="15">
                        <c:v>838</c:v>
                      </c:pt>
                      <c:pt idx="16">
                        <c:v>1547</c:v>
                      </c:pt>
                      <c:pt idx="17">
                        <c:v>908</c:v>
                      </c:pt>
                      <c:pt idx="18">
                        <c:v>13</c:v>
                      </c:pt>
                      <c:pt idx="19">
                        <c:v>1506</c:v>
                      </c:pt>
                      <c:pt idx="20">
                        <c:v>834</c:v>
                      </c:pt>
                      <c:pt idx="21">
                        <c:v>793</c:v>
                      </c:pt>
                      <c:pt idx="22">
                        <c:v>926</c:v>
                      </c:pt>
                      <c:pt idx="23">
                        <c:v>915</c:v>
                      </c:pt>
                      <c:pt idx="24">
                        <c:v>900</c:v>
                      </c:pt>
                      <c:pt idx="25">
                        <c:v>40509</c:v>
                      </c:pt>
                      <c:pt idx="26">
                        <c:v>886</c:v>
                      </c:pt>
                      <c:pt idx="27">
                        <c:v>936</c:v>
                      </c:pt>
                      <c:pt idx="28">
                        <c:v>715</c:v>
                      </c:pt>
                      <c:pt idx="29">
                        <c:v>943</c:v>
                      </c:pt>
                    </c:numCache>
                  </c:numRef>
                </c15:cat>
              </c15:filteredCategoryTitle>
            </c:ext>
            <c:ext xmlns:c16="http://schemas.microsoft.com/office/drawing/2014/chart" uri="{C3380CC4-5D6E-409C-BE32-E72D297353CC}">
              <c16:uniqueId val="{00000000-CC4B-40E1-9E35-A5963C555B95}"/>
            </c:ext>
          </c:extLst>
        </c:ser>
        <c:ser>
          <c:idx val="1"/>
          <c:order val="1"/>
          <c:spPr>
            <a:solidFill>
              <a:schemeClr val="accent2"/>
            </a:solidFill>
            <a:ln>
              <a:noFill/>
            </a:ln>
            <a:effectLst/>
          </c:spPr>
          <c:invertIfNegative val="0"/>
          <c:val>
            <c:numRef>
              <c:f>'Autotune-vs-def'!$BR$2:$BR$31</c:f>
              <c:numCache>
                <c:formatCode>General</c:formatCode>
                <c:ptCount val="30"/>
                <c:pt idx="0">
                  <c:v>88.297872340425499</c:v>
                </c:pt>
                <c:pt idx="1">
                  <c:v>74</c:v>
                </c:pt>
                <c:pt idx="2">
                  <c:v>94.214876033057806</c:v>
                </c:pt>
                <c:pt idx="3">
                  <c:v>82</c:v>
                </c:pt>
                <c:pt idx="4">
                  <c:v>58.620689655172399</c:v>
                </c:pt>
                <c:pt idx="5">
                  <c:v>81</c:v>
                </c:pt>
                <c:pt idx="6">
                  <c:v>84</c:v>
                </c:pt>
                <c:pt idx="7">
                  <c:v>85.507246376811594</c:v>
                </c:pt>
                <c:pt idx="8">
                  <c:v>82</c:v>
                </c:pt>
                <c:pt idx="9">
                  <c:v>88.732394366197099</c:v>
                </c:pt>
                <c:pt idx="10">
                  <c:v>91.891891891891902</c:v>
                </c:pt>
                <c:pt idx="11">
                  <c:v>60</c:v>
                </c:pt>
                <c:pt idx="12">
                  <c:v>52.5</c:v>
                </c:pt>
                <c:pt idx="13">
                  <c:v>75.4098360655737</c:v>
                </c:pt>
                <c:pt idx="14">
                  <c:v>85.106382978723403</c:v>
                </c:pt>
                <c:pt idx="15">
                  <c:v>69</c:v>
                </c:pt>
                <c:pt idx="16">
                  <c:v>74</c:v>
                </c:pt>
                <c:pt idx="17">
                  <c:v>52.5</c:v>
                </c:pt>
                <c:pt idx="18">
                  <c:v>67.241379310344797</c:v>
                </c:pt>
                <c:pt idx="19">
                  <c:v>85.106382978723403</c:v>
                </c:pt>
                <c:pt idx="20">
                  <c:v>62</c:v>
                </c:pt>
                <c:pt idx="21">
                  <c:v>86</c:v>
                </c:pt>
                <c:pt idx="22">
                  <c:v>79</c:v>
                </c:pt>
                <c:pt idx="23">
                  <c:v>57.142857142857096</c:v>
                </c:pt>
                <c:pt idx="24">
                  <c:v>58.75</c:v>
                </c:pt>
                <c:pt idx="25">
                  <c:v>84.782608695652101</c:v>
                </c:pt>
                <c:pt idx="26">
                  <c:v>55.000000000000007</c:v>
                </c:pt>
                <c:pt idx="27">
                  <c:v>83</c:v>
                </c:pt>
                <c:pt idx="28">
                  <c:v>81</c:v>
                </c:pt>
                <c:pt idx="29">
                  <c:v>83</c:v>
                </c:pt>
              </c:numCache>
            </c:numRef>
          </c:val>
          <c:extLst>
            <c:ext xmlns:c15="http://schemas.microsoft.com/office/drawing/2012/chart" uri="{02D57815-91ED-43cb-92C2-25804820EDAC}">
              <c15:filteredSeriesTitle>
                <c15:tx>
                  <c:strRef>
                    <c:extLst>
                      <c:ext uri="{02D57815-91ED-43cb-92C2-25804820EDAC}">
                        <c15:formulaRef>
                          <c15:sqref>'Autotune-vs-def'!$BR$1</c15:sqref>
                        </c15:formulaRef>
                      </c:ext>
                    </c:extLst>
                    <c:strCache>
                      <c:ptCount val="1"/>
                      <c:pt idx="0">
                        <c:v>Tuned</c:v>
                      </c:pt>
                    </c:strCache>
                  </c:strRef>
                </c15:tx>
              </c15:filteredSeriesTitle>
            </c:ext>
            <c:ext xmlns:c15="http://schemas.microsoft.com/office/drawing/2012/chart" uri="{02D57815-91ED-43cb-92C2-25804820EDAC}">
              <c15:filteredCategoryTitle>
                <c15:cat>
                  <c:numRef>
                    <c:extLst>
                      <c:ext uri="{02D57815-91ED-43cb-92C2-25804820EDAC}">
                        <c15:formulaRef>
                          <c15:sqref>'Autotune-vs-def'!$BP$2:$BP$31</c15:sqref>
                        </c15:formulaRef>
                      </c:ext>
                    </c:extLst>
                    <c:numCache>
                      <c:formatCode>General</c:formatCode>
                      <c:ptCount val="30"/>
                      <c:pt idx="0">
                        <c:v>814</c:v>
                      </c:pt>
                      <c:pt idx="1">
                        <c:v>877</c:v>
                      </c:pt>
                      <c:pt idx="2">
                        <c:v>334</c:v>
                      </c:pt>
                      <c:pt idx="3">
                        <c:v>832</c:v>
                      </c:pt>
                      <c:pt idx="4">
                        <c:v>844</c:v>
                      </c:pt>
                      <c:pt idx="5">
                        <c:v>824</c:v>
                      </c:pt>
                      <c:pt idx="6">
                        <c:v>776</c:v>
                      </c:pt>
                      <c:pt idx="7">
                        <c:v>40712</c:v>
                      </c:pt>
                      <c:pt idx="8">
                        <c:v>723</c:v>
                      </c:pt>
                      <c:pt idx="9">
                        <c:v>59</c:v>
                      </c:pt>
                      <c:pt idx="10">
                        <c:v>984</c:v>
                      </c:pt>
                      <c:pt idx="11">
                        <c:v>746</c:v>
                      </c:pt>
                      <c:pt idx="12">
                        <c:v>907</c:v>
                      </c:pt>
                      <c:pt idx="13">
                        <c:v>982</c:v>
                      </c:pt>
                      <c:pt idx="14">
                        <c:v>4329</c:v>
                      </c:pt>
                      <c:pt idx="15">
                        <c:v>838</c:v>
                      </c:pt>
                      <c:pt idx="16">
                        <c:v>1547</c:v>
                      </c:pt>
                      <c:pt idx="17">
                        <c:v>908</c:v>
                      </c:pt>
                      <c:pt idx="18">
                        <c:v>13</c:v>
                      </c:pt>
                      <c:pt idx="19">
                        <c:v>1506</c:v>
                      </c:pt>
                      <c:pt idx="20">
                        <c:v>834</c:v>
                      </c:pt>
                      <c:pt idx="21">
                        <c:v>793</c:v>
                      </c:pt>
                      <c:pt idx="22">
                        <c:v>926</c:v>
                      </c:pt>
                      <c:pt idx="23">
                        <c:v>915</c:v>
                      </c:pt>
                      <c:pt idx="24">
                        <c:v>900</c:v>
                      </c:pt>
                      <c:pt idx="25">
                        <c:v>40509</c:v>
                      </c:pt>
                      <c:pt idx="26">
                        <c:v>886</c:v>
                      </c:pt>
                      <c:pt idx="27">
                        <c:v>936</c:v>
                      </c:pt>
                      <c:pt idx="28">
                        <c:v>715</c:v>
                      </c:pt>
                      <c:pt idx="29">
                        <c:v>943</c:v>
                      </c:pt>
                    </c:numCache>
                  </c:numRef>
                </c15:cat>
              </c15:filteredCategoryTitle>
            </c:ext>
            <c:ext xmlns:c16="http://schemas.microsoft.com/office/drawing/2014/chart" uri="{C3380CC4-5D6E-409C-BE32-E72D297353CC}">
              <c16:uniqueId val="{00000001-CC4B-40E1-9E35-A5963C555B95}"/>
            </c:ext>
          </c:extLst>
        </c:ser>
        <c:dLbls>
          <c:showLegendKey val="0"/>
          <c:showVal val="0"/>
          <c:showCatName val="0"/>
          <c:showSerName val="0"/>
          <c:showPercent val="0"/>
          <c:showBubbleSize val="0"/>
        </c:dLbls>
        <c:gapWidth val="219"/>
        <c:overlap val="-27"/>
        <c:axId val="199511392"/>
        <c:axId val="199511784"/>
      </c:barChart>
      <c:catAx>
        <c:axId val="199511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9511784"/>
        <c:crosses val="autoZero"/>
        <c:auto val="1"/>
        <c:lblAlgn val="ctr"/>
        <c:lblOffset val="100"/>
        <c:noMultiLvlLbl val="0"/>
      </c:catAx>
      <c:valAx>
        <c:axId val="199511784"/>
        <c:scaling>
          <c:orientation val="minMax"/>
          <c:min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Leave-out Test Set Accuracy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951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cs:fontRef>
    <cs:defRPr sz="100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cs:fontRef>
    <cs:defRPr sz="900"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7/23/2019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Shape 467"/>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468" name="Shape 46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16</a:t>
            </a:fld>
            <a:endParaRPr lang="en-CA" dirty="0"/>
          </a:p>
        </p:txBody>
      </p:sp>
    </p:spTree>
    <p:extLst>
      <p:ext uri="{BB962C8B-B14F-4D97-AF65-F5344CB8AC3E}">
        <p14:creationId xmlns:p14="http://schemas.microsoft.com/office/powerpoint/2010/main" val="422683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2136EF5-1EC2-4444-B610-F3B14BEB701A}"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9384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23</a:t>
            </a:fld>
            <a:endParaRPr lang="en-CA" dirty="0"/>
          </a:p>
        </p:txBody>
      </p:sp>
    </p:spTree>
    <p:extLst>
      <p:ext uri="{BB962C8B-B14F-4D97-AF65-F5344CB8AC3E}">
        <p14:creationId xmlns:p14="http://schemas.microsoft.com/office/powerpoint/2010/main" val="3181132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2136EF5-1EC2-4444-B610-F3B14BEB701A}" type="slidenum">
              <a:rPr lang="en-US" smtClean="0"/>
              <a:pPr>
                <a:defRPr/>
              </a:pPr>
              <a:t>25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2136EF5-1EC2-4444-B610-F3B14BEB701A}" type="slidenum">
              <a:rPr lang="en-US" smtClean="0"/>
              <a:pPr>
                <a:defRPr/>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3</a:t>
            </a:fld>
            <a:endParaRPr lang="en-CA" dirty="0"/>
          </a:p>
        </p:txBody>
      </p:sp>
    </p:spTree>
    <p:extLst>
      <p:ext uri="{BB962C8B-B14F-4D97-AF65-F5344CB8AC3E}">
        <p14:creationId xmlns:p14="http://schemas.microsoft.com/office/powerpoint/2010/main" val="345375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2136EF5-1EC2-4444-B610-F3B14BEB701A}" type="slidenum">
              <a:rPr lang="en-US" smtClean="0"/>
              <a:pPr>
                <a:defRPr/>
              </a:pPr>
              <a:t>27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31EB01E9-1F8D-44F8-B562-20D85A0C39A2}" type="slidenum">
              <a:rPr lang="en-US">
                <a:solidFill>
                  <a:prstClr val="black"/>
                </a:solidFill>
              </a:rPr>
              <a:pPr/>
              <a:t>28</a:t>
            </a:fld>
            <a:endParaRPr lang="en-US">
              <a:solidFill>
                <a:prstClr val="black"/>
              </a:solidFill>
            </a:endParaRPr>
          </a:p>
        </p:txBody>
      </p:sp>
      <p:sp>
        <p:nvSpPr>
          <p:cNvPr id="87043" name="Rectangle 7"/>
          <p:cNvSpPr txBox="1">
            <a:spLocks noGrp="1" noChangeArrowheads="1"/>
          </p:cNvSpPr>
          <p:nvPr/>
        </p:nvSpPr>
        <p:spPr bwMode="auto">
          <a:xfrm>
            <a:off x="4145503" y="9121804"/>
            <a:ext cx="3169698" cy="479403"/>
          </a:xfrm>
          <a:prstGeom prst="rect">
            <a:avLst/>
          </a:prstGeom>
          <a:noFill/>
          <a:ln w="9525">
            <a:noFill/>
            <a:miter lim="800000"/>
            <a:headEnd/>
            <a:tailEnd/>
          </a:ln>
        </p:spPr>
        <p:txBody>
          <a:bodyPr lIns="93014" tIns="46507" rIns="93014" bIns="46507" anchor="b"/>
          <a:lstStyle/>
          <a:p>
            <a:pPr algn="r" defTabSz="930192"/>
            <a:fld id="{96177B2E-B47A-4B08-8F74-EA26623DF010}" type="slidenum">
              <a:rPr lang="en-US" sz="1200">
                <a:solidFill>
                  <a:prstClr val="black"/>
                </a:solidFill>
                <a:latin typeface="Times New Roman" charset="0"/>
              </a:rPr>
              <a:pPr algn="r" defTabSz="930192"/>
              <a:t>28</a:t>
            </a:fld>
            <a:endParaRPr lang="en-US" sz="1200" dirty="0">
              <a:solidFill>
                <a:prstClr val="black"/>
              </a:solidFill>
              <a:latin typeface="Times New Roman" charset="0"/>
            </a:endParaRPr>
          </a:p>
        </p:txBody>
      </p:sp>
      <p:sp>
        <p:nvSpPr>
          <p:cNvPr id="87044" name="Rectangle 2"/>
          <p:cNvSpPr>
            <a:spLocks noGrp="1" noRot="1" noChangeAspect="1" noChangeArrowheads="1" noTextEdit="1"/>
          </p:cNvSpPr>
          <p:nvPr>
            <p:ph type="sldImg"/>
          </p:nvPr>
        </p:nvSpPr>
        <p:spPr>
          <a:xfrm>
            <a:off x="471488" y="727075"/>
            <a:ext cx="6370637" cy="3586163"/>
          </a:xfrm>
          <a:solidFill>
            <a:srgbClr val="FFFFFF"/>
          </a:solidFill>
          <a:ln/>
        </p:spPr>
      </p:sp>
      <p:sp>
        <p:nvSpPr>
          <p:cNvPr id="87045" name="Rectangle 3"/>
          <p:cNvSpPr>
            <a:spLocks noGrp="1" noChangeArrowheads="1"/>
          </p:cNvSpPr>
          <p:nvPr>
            <p:ph type="body" idx="1"/>
          </p:nvPr>
        </p:nvSpPr>
        <p:spPr>
          <a:xfrm>
            <a:off x="975803" y="4559266"/>
            <a:ext cx="5363595" cy="4322837"/>
          </a:xfrm>
          <a:solidFill>
            <a:srgbClr val="FFFFFF"/>
          </a:solidFill>
          <a:ln>
            <a:solidFill>
              <a:srgbClr val="000000"/>
            </a:solidFill>
          </a:ln>
        </p:spPr>
        <p:txBody>
          <a:bodyPr lIns="91464" tIns="45730" rIns="91464" bIns="45730"/>
          <a:lstStyle/>
          <a:p>
            <a:pPr defTabSz="914318"/>
            <a:endParaRPr lang="en-US" dirty="0"/>
          </a:p>
        </p:txBody>
      </p:sp>
      <p:sp>
        <p:nvSpPr>
          <p:cNvPr id="6" name="Footer Placeholder 5"/>
          <p:cNvSpPr>
            <a:spLocks noGrp="1"/>
          </p:cNvSpPr>
          <p:nvPr>
            <p:ph type="ftr" sz="quarter" idx="10"/>
          </p:nvPr>
        </p:nvSpPr>
        <p:spPr/>
        <p:txBody>
          <a:bodyPr/>
          <a:lstStyle/>
          <a:p>
            <a:pPr>
              <a:defRPr/>
            </a:pPr>
            <a:r>
              <a:rPr lang="en-US">
                <a:solidFill>
                  <a:prstClr val="black"/>
                </a:solidFill>
              </a:rPr>
              <a:t>Copyright 2011 Oracle Corporation</a:t>
            </a:r>
          </a:p>
        </p:txBody>
      </p:sp>
    </p:spTree>
    <p:extLst>
      <p:ext uri="{BB962C8B-B14F-4D97-AF65-F5344CB8AC3E}">
        <p14:creationId xmlns:p14="http://schemas.microsoft.com/office/powerpoint/2010/main" val="1013572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29</a:t>
            </a:fld>
            <a:endParaRPr lang="en-CA" dirty="0"/>
          </a:p>
        </p:txBody>
      </p:sp>
    </p:spTree>
    <p:extLst>
      <p:ext uri="{BB962C8B-B14F-4D97-AF65-F5344CB8AC3E}">
        <p14:creationId xmlns:p14="http://schemas.microsoft.com/office/powerpoint/2010/main" val="1980870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a:xfrm>
            <a:off x="391219" y="4343402"/>
            <a:ext cx="6075564" cy="4114800"/>
          </a:xfrm>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2136EF5-1EC2-4444-B610-F3B14BEB701A}" type="slidenum">
              <a:rPr lang="en-US" smtClean="0"/>
              <a:pPr>
                <a:defRPr/>
              </a:pPr>
              <a:t>30</a:t>
            </a:fld>
            <a:endParaRPr lang="en-US"/>
          </a:p>
        </p:txBody>
      </p:sp>
    </p:spTree>
    <p:extLst>
      <p:ext uri="{BB962C8B-B14F-4D97-AF65-F5344CB8AC3E}">
        <p14:creationId xmlns:p14="http://schemas.microsoft.com/office/powerpoint/2010/main" val="3716500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175138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32</a:t>
            </a:fld>
            <a:endParaRPr lang="en-US" dirty="0"/>
          </a:p>
        </p:txBody>
      </p:sp>
    </p:spTree>
    <p:extLst>
      <p:ext uri="{BB962C8B-B14F-4D97-AF65-F5344CB8AC3E}">
        <p14:creationId xmlns:p14="http://schemas.microsoft.com/office/powerpoint/2010/main" val="2989286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1612832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37</a:t>
            </a:fld>
            <a:endParaRPr lang="en-US" dirty="0"/>
          </a:p>
        </p:txBody>
      </p:sp>
    </p:spTree>
    <p:extLst>
      <p:ext uri="{BB962C8B-B14F-4D97-AF65-F5344CB8AC3E}">
        <p14:creationId xmlns:p14="http://schemas.microsoft.com/office/powerpoint/2010/main" val="1183598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38</a:t>
            </a:fld>
            <a:endParaRPr lang="en-CA" dirty="0"/>
          </a:p>
        </p:txBody>
      </p:sp>
    </p:spTree>
    <p:extLst>
      <p:ext uri="{BB962C8B-B14F-4D97-AF65-F5344CB8AC3E}">
        <p14:creationId xmlns:p14="http://schemas.microsoft.com/office/powerpoint/2010/main" val="2115113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39</a:t>
            </a:fld>
            <a:endParaRPr lang="en-US" dirty="0"/>
          </a:p>
        </p:txBody>
      </p:sp>
    </p:spTree>
    <p:extLst>
      <p:ext uri="{BB962C8B-B14F-4D97-AF65-F5344CB8AC3E}">
        <p14:creationId xmlns:p14="http://schemas.microsoft.com/office/powerpoint/2010/main" val="4031846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4</a:t>
            </a:fld>
            <a:endParaRPr lang="en-CA" dirty="0"/>
          </a:p>
        </p:txBody>
      </p:sp>
    </p:spTree>
    <p:extLst>
      <p:ext uri="{BB962C8B-B14F-4D97-AF65-F5344CB8AC3E}">
        <p14:creationId xmlns:p14="http://schemas.microsoft.com/office/powerpoint/2010/main" val="215221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40</a:t>
            </a:fld>
            <a:endParaRPr lang="en-CA" dirty="0"/>
          </a:p>
        </p:txBody>
      </p:sp>
    </p:spTree>
    <p:extLst>
      <p:ext uri="{BB962C8B-B14F-4D97-AF65-F5344CB8AC3E}">
        <p14:creationId xmlns:p14="http://schemas.microsoft.com/office/powerpoint/2010/main" val="176728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to manage scripts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44</a:t>
            </a:fld>
            <a:endParaRPr lang="en-US" dirty="0"/>
          </a:p>
        </p:txBody>
      </p:sp>
    </p:spTree>
    <p:extLst>
      <p:ext uri="{BB962C8B-B14F-4D97-AF65-F5344CB8AC3E}">
        <p14:creationId xmlns:p14="http://schemas.microsoft.com/office/powerpoint/2010/main" val="3749909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manage access rights in python and database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45</a:t>
            </a:fld>
            <a:endParaRPr lang="en-US" dirty="0"/>
          </a:p>
        </p:txBody>
      </p:sp>
    </p:spTree>
    <p:extLst>
      <p:ext uri="{BB962C8B-B14F-4D97-AF65-F5344CB8AC3E}">
        <p14:creationId xmlns:p14="http://schemas.microsoft.com/office/powerpoint/2010/main" val="3579139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46</a:t>
            </a:fld>
            <a:endParaRPr lang="en-CA" dirty="0"/>
          </a:p>
        </p:txBody>
      </p:sp>
    </p:spTree>
    <p:extLst>
      <p:ext uri="{BB962C8B-B14F-4D97-AF65-F5344CB8AC3E}">
        <p14:creationId xmlns:p14="http://schemas.microsoft.com/office/powerpoint/2010/main" val="286518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47</a:t>
            </a:fld>
            <a:endParaRPr lang="en-US" dirty="0"/>
          </a:p>
        </p:txBody>
      </p:sp>
    </p:spTree>
    <p:extLst>
      <p:ext uri="{BB962C8B-B14F-4D97-AF65-F5344CB8AC3E}">
        <p14:creationId xmlns:p14="http://schemas.microsoft.com/office/powerpoint/2010/main" val="197534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48</a:t>
            </a:fld>
            <a:endParaRPr lang="en-US" dirty="0"/>
          </a:p>
        </p:txBody>
      </p:sp>
    </p:spTree>
    <p:extLst>
      <p:ext uri="{BB962C8B-B14F-4D97-AF65-F5344CB8AC3E}">
        <p14:creationId xmlns:p14="http://schemas.microsoft.com/office/powerpoint/2010/main" val="110460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49</a:t>
            </a:fld>
            <a:endParaRPr lang="en-US" dirty="0"/>
          </a:p>
        </p:txBody>
      </p:sp>
    </p:spTree>
    <p:extLst>
      <p:ext uri="{BB962C8B-B14F-4D97-AF65-F5344CB8AC3E}">
        <p14:creationId xmlns:p14="http://schemas.microsoft.com/office/powerpoint/2010/main" val="3307874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50</a:t>
            </a:fld>
            <a:endParaRPr lang="en-US" dirty="0"/>
          </a:p>
        </p:txBody>
      </p:sp>
    </p:spTree>
    <p:extLst>
      <p:ext uri="{BB962C8B-B14F-4D97-AF65-F5344CB8AC3E}">
        <p14:creationId xmlns:p14="http://schemas.microsoft.com/office/powerpoint/2010/main" val="4254417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51</a:t>
            </a:fld>
            <a:endParaRPr lang="en-US" dirty="0"/>
          </a:p>
        </p:txBody>
      </p:sp>
    </p:spTree>
    <p:extLst>
      <p:ext uri="{BB962C8B-B14F-4D97-AF65-F5344CB8AC3E}">
        <p14:creationId xmlns:p14="http://schemas.microsoft.com/office/powerpoint/2010/main" val="4293422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52</a:t>
            </a:fld>
            <a:endParaRPr lang="en-US" dirty="0"/>
          </a:p>
        </p:txBody>
      </p:sp>
    </p:spTree>
    <p:extLst>
      <p:ext uri="{BB962C8B-B14F-4D97-AF65-F5344CB8AC3E}">
        <p14:creationId xmlns:p14="http://schemas.microsoft.com/office/powerpoint/2010/main" val="181262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a:xfrm>
            <a:off x="914401" y="4343402"/>
            <a:ext cx="5207922" cy="4114800"/>
          </a:xfrm>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2136EF5-1EC2-4444-B610-F3B14BEB701A}" type="slidenum">
              <a:rPr lang="en-US" smtClean="0"/>
              <a:pPr>
                <a:defRPr/>
              </a:pPr>
              <a:t>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85"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285"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840415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54</a:t>
            </a:fld>
            <a:endParaRPr lang="en-US" dirty="0"/>
          </a:p>
        </p:txBody>
      </p:sp>
    </p:spTree>
    <p:extLst>
      <p:ext uri="{BB962C8B-B14F-4D97-AF65-F5344CB8AC3E}">
        <p14:creationId xmlns:p14="http://schemas.microsoft.com/office/powerpoint/2010/main" val="3067092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56</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59</a:t>
            </a:fld>
            <a:endParaRPr lang="en-CA" dirty="0"/>
          </a:p>
        </p:txBody>
      </p:sp>
    </p:spTree>
    <p:extLst>
      <p:ext uri="{BB962C8B-B14F-4D97-AF65-F5344CB8AC3E}">
        <p14:creationId xmlns:p14="http://schemas.microsoft.com/office/powerpoint/2010/main" val="266726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5"/>
          </p:nvPr>
        </p:nvSpPr>
        <p:spPr/>
        <p:txBody>
          <a:bodyPr/>
          <a:lstStyle/>
          <a:p>
            <a:fld id="{8C72D9AE-7182-4680-8F79-479C4181FF08}" type="slidenum">
              <a:rPr lang="en-CA" smtClean="0"/>
              <a:t>60</a:t>
            </a:fld>
            <a:endParaRPr lang="en-CA" dirty="0"/>
          </a:p>
        </p:txBody>
      </p:sp>
    </p:spTree>
    <p:extLst>
      <p:ext uri="{BB962C8B-B14F-4D97-AF65-F5344CB8AC3E}">
        <p14:creationId xmlns:p14="http://schemas.microsoft.com/office/powerpoint/2010/main" val="3624217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155937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235042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418603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Hello Everyone. Welcome to Oracle’s Think Autonomous Webcast Series.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CC4F5-8BAE-8444-BCCC-0C2A7C292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01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uk-UA"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8158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AD228D9E-27DD-E446-A14D-E6A845470E88}" type="datetime1">
              <a:t>7/23/2019</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a:extLst>
              <a:ext uri="{FF2B5EF4-FFF2-40B4-BE49-F238E27FC236}">
                <a16:creationId xmlns:a16="http://schemas.microsoft.com/office/drawing/2014/main" id="{1B094E48-23E5-C745-825B-9C662949A730}"/>
              </a:ext>
            </a:extLst>
          </p:cNvPr>
          <p:cNvSpPr/>
          <p:nvPr userDrawn="1"/>
        </p:nvSpPr>
        <p:spPr bwMode="hidden">
          <a:xfrm>
            <a:off x="0" y="0"/>
            <a:ext cx="12188825" cy="6858000"/>
          </a:xfrm>
          <a:prstGeom prst="rect">
            <a:avLst/>
          </a:prstGeom>
          <a:gradFill>
            <a:gsLst>
              <a:gs pos="0">
                <a:srgbClr val="493728">
                  <a:alpha val="50000"/>
                </a:srgbClr>
              </a:gs>
              <a:gs pos="100000">
                <a:srgbClr val="493728">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descr="Full slide 4-color photo can be inserted here" title="Title Slide with Picture">
            <a:extLst>
              <a:ext uri="{FF2B5EF4-FFF2-40B4-BE49-F238E27FC236}">
                <a16:creationId xmlns:a16="http://schemas.microsoft.com/office/drawing/2014/main" id="{2AC7EE63-7750-7549-B7AE-B8D9C5293010}"/>
              </a:ext>
            </a:extLst>
          </p:cNvPr>
          <p:cNvSpPr/>
          <p:nvPr userDrawn="1"/>
        </p:nvSpPr>
        <p:spPr bwMode="hidden">
          <a:xfrm>
            <a:off x="1382" y="1371600"/>
            <a:ext cx="12187444" cy="5486400"/>
          </a:xfrm>
          <a:prstGeom prst="rect">
            <a:avLst/>
          </a:prstGeom>
          <a:gradFill>
            <a:gsLst>
              <a:gs pos="0">
                <a:srgbClr val="493728">
                  <a:alpha val="44000"/>
                </a:srgbClr>
              </a:gs>
              <a:gs pos="12000">
                <a:srgbClr val="493728">
                  <a:alpha val="25000"/>
                  <a:lumMod val="99000"/>
                </a:srgbClr>
              </a:gs>
              <a:gs pos="32000">
                <a:srgbClr val="493728">
                  <a:alpha val="0"/>
                  <a:lumMod val="0"/>
                  <a:lumOff val="100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A9FAB92-25B2-3F48-B035-8CEB1CC8A49C}" type="datetime1">
              <a:rPr lang="en-US" smtClean="0"/>
              <a:pPr/>
              <a:t>7/23/2019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C51EAA63-D034-42AE-91FA-B13B9518C7BE}" type="slidenum">
              <a:rPr lang="en-US" smtClean="0"/>
              <a:pPr/>
              <a:t>‹#›</a:t>
            </a:fld>
            <a:endParaRPr lang="en-US"/>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944B0DF1-2629-BC47-B960-531859E12E41}" type="datetime1">
              <a:t>7/23/2019</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7/23/2019</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7/23/2019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7/23/2019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7/23/2019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CD5E2D-28C6-054B-8A13-A7C67B876E87}"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7/23/2019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a:extLst>
              <a:ext uri="{FF2B5EF4-FFF2-40B4-BE49-F238E27FC236}">
                <a16:creationId xmlns:a16="http://schemas.microsoft.com/office/drawing/2014/main" id="{88E01F06-A260-9141-853D-FC7C7EC4204B}"/>
              </a:ext>
            </a:extLst>
          </p:cNvPr>
          <p:cNvSpPr/>
          <p:nvPr userDrawn="1"/>
        </p:nvSpPr>
        <p:spPr bwMode="hidden">
          <a:xfrm>
            <a:off x="0" y="0"/>
            <a:ext cx="12188825" cy="6858000"/>
          </a:xfrm>
          <a:prstGeom prst="rect">
            <a:avLst/>
          </a:prstGeom>
          <a:gradFill>
            <a:gsLst>
              <a:gs pos="0">
                <a:srgbClr val="493728">
                  <a:alpha val="50000"/>
                </a:srgbClr>
              </a:gs>
              <a:gs pos="100000">
                <a:srgbClr val="493728">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descr="Full slide 4-color photo can be inserted here" title="Title Slide with Picture">
            <a:extLst>
              <a:ext uri="{FF2B5EF4-FFF2-40B4-BE49-F238E27FC236}">
                <a16:creationId xmlns:a16="http://schemas.microsoft.com/office/drawing/2014/main" id="{CDF198F3-E41D-9D41-BE74-5A44FA2C346C}"/>
              </a:ext>
            </a:extLst>
          </p:cNvPr>
          <p:cNvSpPr/>
          <p:nvPr userDrawn="1"/>
        </p:nvSpPr>
        <p:spPr bwMode="hidden">
          <a:xfrm>
            <a:off x="1382" y="1371600"/>
            <a:ext cx="12187444" cy="5486400"/>
          </a:xfrm>
          <a:prstGeom prst="rect">
            <a:avLst/>
          </a:prstGeom>
          <a:gradFill>
            <a:gsLst>
              <a:gs pos="0">
                <a:srgbClr val="493728">
                  <a:alpha val="44000"/>
                </a:srgbClr>
              </a:gs>
              <a:gs pos="12000">
                <a:srgbClr val="493728">
                  <a:alpha val="25000"/>
                  <a:lumMod val="99000"/>
                </a:srgbClr>
              </a:gs>
              <a:gs pos="32000">
                <a:srgbClr val="493728">
                  <a:alpha val="0"/>
                  <a:lumMod val="0"/>
                  <a:lumOff val="100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Date Placeholder 4"/>
          <p:cNvSpPr>
            <a:spLocks noGrp="1"/>
          </p:cNvSpPr>
          <p:nvPr>
            <p:ph type="dt" sz="half" idx="10"/>
          </p:nvPr>
        </p:nvSpPr>
        <p:spPr/>
        <p:txBody>
          <a:bodyPr/>
          <a:lstStyle>
            <a:lvl1pPr>
              <a:defRPr>
                <a:solidFill>
                  <a:schemeClr val="tx1"/>
                </a:solidFill>
              </a:defRPr>
            </a:lvl1pPr>
          </a:lstStyle>
          <a:p>
            <a:fld id="{D0F620B7-097F-D148-91D9-2DB76B7B877D}" type="datetime1">
              <a:rPr lang="en-US" smtClean="0"/>
              <a:pPr/>
              <a:t>7/23/2019</a:t>
            </a:fld>
            <a:endParaRPr lang="en-US"/>
          </a:p>
        </p:txBody>
      </p:sp>
      <p:sp>
        <p:nvSpPr>
          <p:cNvPr id="6" name="Footer Placeholder 5"/>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C51EAA63-D034-42AE-91FA-B13B9518C7BE}" type="slidenum">
              <a:rPr lang="en-US" smtClean="0"/>
              <a:pPr/>
              <a:t>‹#›</a:t>
            </a:fld>
            <a:endParaRPr lang="en-US"/>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7/23/2019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2400" dirty="0">
                <a:latin typeface="+mn-lt"/>
              </a:rPr>
              <a:t>The following is intended to outline our general product direction. It is intended for information purposes only, and may not be incorporated into any contract. It is not a </a:t>
            </a:r>
            <a:br>
              <a:rPr lang="en-US" sz="2400" dirty="0">
                <a:latin typeface="+mn-lt"/>
              </a:rPr>
            </a:br>
            <a:r>
              <a:rPr lang="en-US" sz="2400" dirty="0">
                <a:latin typeface="+mn-lt"/>
              </a:rPr>
              <a:t>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a:extLst>
              <a:ext uri="{FF2B5EF4-FFF2-40B4-BE49-F238E27FC236}">
                <a16:creationId xmlns:a16="http://schemas.microsoft.com/office/drawing/2014/main" id="{BA018865-65D5-464F-B320-B88E09248067}"/>
              </a:ext>
            </a:extLst>
          </p:cNvPr>
          <p:cNvSpPr/>
          <p:nvPr userDrawn="1"/>
        </p:nvSpPr>
        <p:spPr bwMode="hidden">
          <a:xfrm>
            <a:off x="0" y="0"/>
            <a:ext cx="12188825" cy="6858000"/>
          </a:xfrm>
          <a:prstGeom prst="rect">
            <a:avLst/>
          </a:prstGeom>
          <a:gradFill>
            <a:gsLst>
              <a:gs pos="0">
                <a:srgbClr val="493728">
                  <a:alpha val="50000"/>
                </a:srgbClr>
              </a:gs>
              <a:gs pos="100000">
                <a:srgbClr val="493728">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descr="Full slide 4-color photo can be inserted here" title="Title Slide with Picture">
            <a:extLst>
              <a:ext uri="{FF2B5EF4-FFF2-40B4-BE49-F238E27FC236}">
                <a16:creationId xmlns:a16="http://schemas.microsoft.com/office/drawing/2014/main" id="{E80B2A24-4EE2-554C-807A-A506CD65817D}"/>
              </a:ext>
            </a:extLst>
          </p:cNvPr>
          <p:cNvSpPr/>
          <p:nvPr userDrawn="1"/>
        </p:nvSpPr>
        <p:spPr bwMode="hidden">
          <a:xfrm>
            <a:off x="1382" y="1371600"/>
            <a:ext cx="12187444" cy="5486400"/>
          </a:xfrm>
          <a:prstGeom prst="rect">
            <a:avLst/>
          </a:prstGeom>
          <a:gradFill>
            <a:gsLst>
              <a:gs pos="0">
                <a:srgbClr val="493728">
                  <a:alpha val="44000"/>
                </a:srgbClr>
              </a:gs>
              <a:gs pos="12000">
                <a:srgbClr val="493728">
                  <a:alpha val="25000"/>
                  <a:lumMod val="99000"/>
                </a:srgbClr>
              </a:gs>
              <a:gs pos="32000">
                <a:srgbClr val="493728">
                  <a:alpha val="0"/>
                  <a:lumMod val="0"/>
                  <a:lumOff val="100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7/23/2019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7/23/2019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a:t>
            </a:r>
            <a:r>
              <a:rPr lang="en-US" sz="2400" dirty="0">
                <a:latin typeface="+mn-lt"/>
              </a:rPr>
              <a:t>intended to outline our general product direction. It is intended for information purposes only, and may not be incorporated into any contract. It is not a </a:t>
            </a:r>
            <a:br>
              <a:rPr lang="en-US" sz="2400" dirty="0">
                <a:latin typeface="+mn-lt"/>
              </a:rPr>
            </a:br>
            <a:r>
              <a:rPr lang="en-US" sz="2400" dirty="0">
                <a:latin typeface="+mn-lt"/>
              </a:rPr>
              <a:t>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endParaRPr sz="2400" dirty="0">
              <a:latin typeface="+mn-lt"/>
            </a:endParaRP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7/23/2019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7/23/2019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7/23/2019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Page_Blue/Burgundy">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6"/>
            <a:ext cx="12188825" cy="6857928"/>
          </a:xfrm>
          <a:prstGeom prst="rect">
            <a:avLst/>
          </a:prstGeom>
        </p:spPr>
      </p:pic>
      <p:sp>
        <p:nvSpPr>
          <p:cNvPr id="4" name="Rectangle 3">
            <a:extLst>
              <a:ext uri="{FF2B5EF4-FFF2-40B4-BE49-F238E27FC236}">
                <a16:creationId xmlns:a16="http://schemas.microsoft.com/office/drawing/2014/main" id="{836E4D0F-6682-A74E-A33C-A4DEE7EA82ED}"/>
              </a:ext>
            </a:extLst>
          </p:cNvPr>
          <p:cNvSpPr/>
          <p:nvPr userDrawn="1"/>
        </p:nvSpPr>
        <p:spPr>
          <a:xfrm>
            <a:off x="1" y="0"/>
            <a:ext cx="12188825" cy="6858000"/>
          </a:xfrm>
          <a:prstGeom prst="rect">
            <a:avLst/>
          </a:prstGeom>
          <a:solidFill>
            <a:schemeClr val="bg1">
              <a:lumMod val="50000"/>
              <a:alpha val="4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rgbClr val="FFFFFF"/>
              </a:solidFill>
            </a:endParaRPr>
          </a:p>
        </p:txBody>
      </p:sp>
      <p:pic>
        <p:nvPicPr>
          <p:cNvPr id="6" name="Picture 5"/>
          <p:cNvPicPr>
            <a:picLocks noChangeAspect="1"/>
          </p:cNvPicPr>
          <p:nvPr userDrawn="1"/>
        </p:nvPicPr>
        <p:blipFill>
          <a:blip r:embed="rId3" cstate="email">
            <a:alphaModFix amt="90000"/>
            <a:extLst>
              <a:ext uri="{28A0092B-C50C-407E-A947-70E740481C1C}">
                <a14:useLocalDpi xmlns:a14="http://schemas.microsoft.com/office/drawing/2010/main" val="0"/>
              </a:ext>
            </a:extLst>
          </a:blip>
          <a:stretch>
            <a:fillRect/>
          </a:stretch>
        </p:blipFill>
        <p:spPr>
          <a:xfrm>
            <a:off x="-9518" y="2"/>
            <a:ext cx="8273530" cy="6857999"/>
          </a:xfrm>
          <a:prstGeom prst="rect">
            <a:avLst/>
          </a:prstGeom>
        </p:spPr>
      </p:pic>
      <p:sp>
        <p:nvSpPr>
          <p:cNvPr id="2" name="Title 1"/>
          <p:cNvSpPr>
            <a:spLocks noGrp="1"/>
          </p:cNvSpPr>
          <p:nvPr userDrawn="1">
            <p:ph type="ctrTitle" hasCustomPrompt="1"/>
          </p:nvPr>
        </p:nvSpPr>
        <p:spPr>
          <a:xfrm>
            <a:off x="531815" y="1279400"/>
            <a:ext cx="5350690" cy="1470025"/>
          </a:xfrm>
        </p:spPr>
        <p:txBody>
          <a:bodyPr vert="horz" lIns="0" tIns="0" rIns="0" bIns="0" rtlCol="0" anchor="b" anchorCtr="0">
            <a:noAutofit/>
          </a:bodyPr>
          <a:lstStyle>
            <a:lvl1pPr>
              <a:defRPr sz="4399" dirty="0">
                <a:solidFill>
                  <a:schemeClr val="tx1"/>
                </a:solidFill>
              </a:defRPr>
            </a:lvl1pPr>
          </a:lstStyle>
          <a:p>
            <a:r>
              <a:rPr lang="en-US" sz="4399" dirty="0"/>
              <a:t>Cover Title Calibri 44pt Headline Case</a:t>
            </a:r>
          </a:p>
        </p:txBody>
      </p:sp>
      <p:sp>
        <p:nvSpPr>
          <p:cNvPr id="13" name="Text Placeholder 12"/>
          <p:cNvSpPr>
            <a:spLocks noGrp="1"/>
          </p:cNvSpPr>
          <p:nvPr userDrawn="1">
            <p:ph type="body" sz="quarter" idx="13" hasCustomPrompt="1"/>
          </p:nvPr>
        </p:nvSpPr>
        <p:spPr>
          <a:xfrm>
            <a:off x="531815" y="2897009"/>
            <a:ext cx="5350690" cy="961084"/>
          </a:xfrm>
        </p:spPr>
        <p:txBody>
          <a:bodyPr>
            <a:noAutofit/>
          </a:bodyPr>
          <a:lstStyle>
            <a:lvl1pPr marL="1588" indent="0">
              <a:spcBef>
                <a:spcPts val="0"/>
              </a:spcBef>
              <a:buFontTx/>
              <a:buNone/>
              <a:defRPr sz="2398" baseline="0">
                <a:solidFill>
                  <a:schemeClr val="tx1"/>
                </a:solidFill>
              </a:defRPr>
            </a:lvl1pPr>
            <a:lvl2pPr marL="1588" indent="0">
              <a:buFontTx/>
              <a:buNone/>
              <a:defRPr sz="2398"/>
            </a:lvl2pPr>
            <a:lvl3pPr marL="1588" indent="0">
              <a:buFontTx/>
              <a:buNone/>
              <a:defRPr sz="2398"/>
            </a:lvl3pPr>
            <a:lvl4pPr marL="1588" indent="0">
              <a:buFontTx/>
              <a:buNone/>
              <a:defRPr sz="2398"/>
            </a:lvl4pPr>
            <a:lvl5pPr marL="1588" indent="0">
              <a:buFontTx/>
              <a:buNone/>
              <a:defRPr sz="2398"/>
            </a:lvl5pPr>
            <a:lvl6pPr marL="1588" indent="0">
              <a:buFontTx/>
              <a:buNone/>
              <a:defRPr sz="2398"/>
            </a:lvl6pPr>
            <a:lvl7pPr marL="1588" indent="0">
              <a:buFontTx/>
              <a:buNone/>
              <a:defRPr sz="2398"/>
            </a:lvl7pPr>
            <a:lvl8pPr marL="1588" indent="0">
              <a:buFontTx/>
              <a:buNone/>
              <a:defRPr sz="2398"/>
            </a:lvl8pPr>
            <a:lvl9pPr marL="1588" indent="0">
              <a:buFontTx/>
              <a:buNone/>
              <a:defRPr sz="2398"/>
            </a:lvl9pPr>
          </a:lstStyle>
          <a:p>
            <a:r>
              <a:rPr lang="en-US" sz="2399" dirty="0"/>
              <a:t>Subtitle Calibri Bold 24pts</a:t>
            </a:r>
            <a:br>
              <a:rPr lang="en-US" sz="2399" dirty="0"/>
            </a:br>
            <a:endParaRPr lang="en-US" dirty="0"/>
          </a:p>
        </p:txBody>
      </p:sp>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10" name="Footer Placeholder 4">
            <a:extLst>
              <a:ext uri="{FF2B5EF4-FFF2-40B4-BE49-F238E27FC236}">
                <a16:creationId xmlns:a16="http://schemas.microsoft.com/office/drawing/2014/main" id="{3FEFC96C-AB40-624A-BC6A-C309CBF603B9}"/>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dirty="0">
                <a:solidFill>
                  <a:srgbClr val="FFFFFF"/>
                </a:solidFill>
              </a:rPr>
              <a:t>Copyright © 2018, Oracle and/or its affiliates. All rights reserved.  |  Confidential – Oracle Internal/Restricted/Highly Restricted</a:t>
            </a:r>
          </a:p>
        </p:txBody>
      </p:sp>
      <p:sp>
        <p:nvSpPr>
          <p:cNvPr id="9" name="Text Placeholder 12"/>
          <p:cNvSpPr>
            <a:spLocks noGrp="1"/>
          </p:cNvSpPr>
          <p:nvPr>
            <p:ph type="body" sz="quarter" idx="15" hasCustomPrompt="1"/>
          </p:nvPr>
        </p:nvSpPr>
        <p:spPr>
          <a:xfrm>
            <a:off x="531815" y="4016809"/>
            <a:ext cx="5350690" cy="1362954"/>
          </a:xfrm>
        </p:spPr>
        <p:txBody>
          <a:bodyPr>
            <a:noAutofit/>
          </a:bodyPr>
          <a:lstStyle>
            <a:lvl1pPr marL="1588" indent="0">
              <a:spcBef>
                <a:spcPts val="600"/>
              </a:spcBef>
              <a:buFontTx/>
              <a:buNone/>
              <a:defRPr sz="2399" baseline="0">
                <a:solidFill>
                  <a:schemeClr val="tx1"/>
                </a:solidFill>
              </a:defRPr>
            </a:lvl1pPr>
            <a:lvl2pPr marL="1588" indent="0">
              <a:buFontTx/>
              <a:buNone/>
              <a:defRPr sz="2398"/>
            </a:lvl2pPr>
            <a:lvl3pPr marL="1588" indent="0">
              <a:buFontTx/>
              <a:buNone/>
              <a:defRPr sz="2398"/>
            </a:lvl3pPr>
            <a:lvl4pPr marL="1588" indent="0">
              <a:buFontTx/>
              <a:buNone/>
              <a:defRPr sz="2398"/>
            </a:lvl4pPr>
            <a:lvl5pPr marL="1588" indent="0">
              <a:buFontTx/>
              <a:buNone/>
              <a:defRPr sz="2398"/>
            </a:lvl5pPr>
            <a:lvl6pPr marL="1588" indent="0">
              <a:buFontTx/>
              <a:buNone/>
              <a:defRPr sz="2398"/>
            </a:lvl6pPr>
            <a:lvl7pPr marL="1588" indent="0">
              <a:buFontTx/>
              <a:buNone/>
              <a:defRPr sz="2398"/>
            </a:lvl7pPr>
            <a:lvl8pPr marL="1588" indent="0">
              <a:buFontTx/>
              <a:buNone/>
              <a:defRPr sz="2398"/>
            </a:lvl8pPr>
            <a:lvl9pPr marL="1588" indent="0">
              <a:buFontTx/>
              <a:buNone/>
              <a:defRPr sz="2398"/>
            </a:lvl9pPr>
          </a:lstStyle>
          <a:p>
            <a:pPr>
              <a:spcBef>
                <a:spcPts val="600"/>
              </a:spcBef>
            </a:pPr>
            <a:r>
              <a:rPr lang="en-US" sz="1999" dirty="0"/>
              <a:t>Name Calibri Bold 20pts</a:t>
            </a:r>
          </a:p>
          <a:p>
            <a:pPr>
              <a:spcBef>
                <a:spcPts val="600"/>
              </a:spcBef>
            </a:pPr>
            <a:r>
              <a:rPr lang="en-US" sz="1999" dirty="0"/>
              <a:t>Title Calibri Bold 20pts</a:t>
            </a:r>
          </a:p>
          <a:p>
            <a:pPr>
              <a:spcBef>
                <a:spcPts val="600"/>
              </a:spcBef>
            </a:pPr>
            <a:r>
              <a:rPr lang="en-US" sz="1999" dirty="0"/>
              <a:t>Organization Calibri Bold 20pts</a:t>
            </a:r>
          </a:p>
          <a:p>
            <a:pPr>
              <a:spcBef>
                <a:spcPts val="600"/>
              </a:spcBef>
            </a:pPr>
            <a:r>
              <a:rPr lang="en-US" sz="1999" dirty="0"/>
              <a:t>Date Calibri Bold 20pts</a:t>
            </a:r>
          </a:p>
        </p:txBody>
      </p:sp>
      <p:pic>
        <p:nvPicPr>
          <p:cNvPr id="12" name="Picture 11" descr="Oracle logo in white on red staging background" title="Oracle red badge logo">
            <a:extLst>
              <a:ext uri="{FF2B5EF4-FFF2-40B4-BE49-F238E27FC236}">
                <a16:creationId xmlns:a16="http://schemas.microsoft.com/office/drawing/2014/main" id="{CA26252C-A630-ED48-A7AE-71EAF437E2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5523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Page_Blue/Burgundy">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585577-5371-3046-9552-585CDF383089}"/>
              </a:ext>
            </a:extLst>
          </p:cNvPr>
          <p:cNvPicPr>
            <a:picLocks noChangeAspect="1"/>
          </p:cNvPicPr>
          <p:nvPr userDrawn="1"/>
        </p:nvPicPr>
        <p:blipFill>
          <a:blip r:embed="rId2" cstate="email">
            <a:alphaModFix amt="90000"/>
            <a:extLst>
              <a:ext uri="{28A0092B-C50C-407E-A947-70E740481C1C}">
                <a14:useLocalDpi xmlns:a14="http://schemas.microsoft.com/office/drawing/2010/main" val="0"/>
              </a:ext>
            </a:extLst>
          </a:blip>
          <a:stretch>
            <a:fillRect/>
          </a:stretch>
        </p:blipFill>
        <p:spPr>
          <a:xfrm>
            <a:off x="-9518" y="2"/>
            <a:ext cx="8273530" cy="6857999"/>
          </a:xfrm>
          <a:prstGeom prst="rect">
            <a:avLst/>
          </a:prstGeom>
        </p:spPr>
      </p:pic>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10" name="Footer Placeholder 4">
            <a:extLst>
              <a:ext uri="{FF2B5EF4-FFF2-40B4-BE49-F238E27FC236}">
                <a16:creationId xmlns:a16="http://schemas.microsoft.com/office/drawing/2014/main" id="{3FEFC96C-AB40-624A-BC6A-C309CBF603B9}"/>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dirty="0">
                <a:solidFill>
                  <a:srgbClr val="FFFFFF"/>
                </a:solidFill>
              </a:rPr>
              <a:t>Copyright © 2018, Oracle and/or its affiliates. All rights reserved.  |  Confidential – Oracle Internal/Restricted/Highly Restricted</a:t>
            </a:r>
          </a:p>
        </p:txBody>
      </p:sp>
      <p:sp>
        <p:nvSpPr>
          <p:cNvPr id="8" name="Text Placeholder 12"/>
          <p:cNvSpPr>
            <a:spLocks noGrp="1"/>
          </p:cNvSpPr>
          <p:nvPr>
            <p:ph type="body" sz="quarter" idx="13" hasCustomPrompt="1"/>
          </p:nvPr>
        </p:nvSpPr>
        <p:spPr>
          <a:xfrm>
            <a:off x="531816" y="1993395"/>
            <a:ext cx="5012307" cy="3562609"/>
          </a:xfrm>
        </p:spPr>
        <p:txBody>
          <a:bodyPr anchor="t">
            <a:noAutofit/>
          </a:bodyPr>
          <a:lstStyle>
            <a:lvl1pPr marL="219009" marR="0" indent="-217423" algn="l" defTabSz="914126" rtl="0" eaLnBrk="1" fontAlgn="auto" latinLnBrk="0" hangingPunct="1">
              <a:lnSpc>
                <a:spcPct val="100000"/>
              </a:lnSpc>
              <a:spcBef>
                <a:spcPts val="0"/>
              </a:spcBef>
              <a:spcAft>
                <a:spcPts val="1799"/>
              </a:spcAft>
              <a:buClr>
                <a:schemeClr val="tx1">
                  <a:lumMod val="60000"/>
                  <a:lumOff val="40000"/>
                </a:schemeClr>
              </a:buClr>
              <a:buSzTx/>
              <a:buFont typeface="Arial"/>
              <a:buChar char="•"/>
              <a:tabLst/>
              <a:defRPr sz="2398" b="0" baseline="0">
                <a:solidFill>
                  <a:schemeClr val="tx1"/>
                </a:solidFill>
              </a:defRPr>
            </a:lvl1pPr>
            <a:lvl2pPr marL="1588" indent="0">
              <a:buFontTx/>
              <a:buNone/>
              <a:defRPr sz="2398"/>
            </a:lvl2pPr>
            <a:lvl3pPr marL="1588" indent="0">
              <a:buFontTx/>
              <a:buNone/>
              <a:defRPr sz="2398"/>
            </a:lvl3pPr>
            <a:lvl4pPr marL="1588" indent="0">
              <a:buFontTx/>
              <a:buNone/>
              <a:defRPr sz="2398"/>
            </a:lvl4pPr>
            <a:lvl5pPr marL="1588" indent="0">
              <a:buFontTx/>
              <a:buNone/>
              <a:defRPr sz="2398"/>
            </a:lvl5pPr>
            <a:lvl6pPr marL="1588" indent="0">
              <a:buFontTx/>
              <a:buNone/>
              <a:defRPr sz="2398"/>
            </a:lvl6pPr>
            <a:lvl7pPr marL="1588" indent="0">
              <a:buFontTx/>
              <a:buNone/>
              <a:defRPr sz="2398"/>
            </a:lvl7pPr>
            <a:lvl8pPr marL="1588" indent="0">
              <a:buFontTx/>
              <a:buNone/>
              <a:defRPr sz="2398"/>
            </a:lvl8pPr>
            <a:lvl9pPr marL="1588" indent="0">
              <a:buFontTx/>
              <a:buNone/>
              <a:defRPr sz="2398"/>
            </a:lvl9pPr>
          </a:lstStyle>
          <a:p>
            <a:r>
              <a:rPr lang="en-US" sz="2399" dirty="0"/>
              <a:t>Topic 1 Subtitle Calibri 24pts</a:t>
            </a:r>
          </a:p>
          <a:p>
            <a:r>
              <a:rPr lang="en-US" sz="2399" dirty="0"/>
              <a:t>Topic 2 Subtitle Calibri 24pts</a:t>
            </a:r>
          </a:p>
          <a:p>
            <a:r>
              <a:rPr lang="en-US" sz="2399" dirty="0"/>
              <a:t>Topic 3 Subtitle Calibri 24pts</a:t>
            </a:r>
          </a:p>
          <a:p>
            <a:r>
              <a:rPr lang="en-US" sz="2399" dirty="0"/>
              <a:t>Topic 4 Subtitle Calibri 24pts</a:t>
            </a:r>
          </a:p>
          <a:p>
            <a:r>
              <a:rPr lang="en-US" sz="2399" dirty="0"/>
              <a:t>Topic 5 Subtitle Calibri 24pts</a:t>
            </a:r>
          </a:p>
          <a:p>
            <a:r>
              <a:rPr lang="en-US" sz="2399" dirty="0"/>
              <a:t>Topic 6 Subtitle Calibri 24pts</a:t>
            </a:r>
          </a:p>
          <a:p>
            <a:endParaRPr lang="en-US" dirty="0"/>
          </a:p>
        </p:txBody>
      </p:sp>
      <p:sp>
        <p:nvSpPr>
          <p:cNvPr id="13" name="Title 6">
            <a:extLst>
              <a:ext uri="{FF2B5EF4-FFF2-40B4-BE49-F238E27FC236}">
                <a16:creationId xmlns:a16="http://schemas.microsoft.com/office/drawing/2014/main" id="{2394AD5B-EDB1-1C41-9293-C1EF57CACA72}"/>
              </a:ext>
            </a:extLst>
          </p:cNvPr>
          <p:cNvSpPr>
            <a:spLocks noGrp="1"/>
          </p:cNvSpPr>
          <p:nvPr>
            <p:ph type="title" hasCustomPrompt="1"/>
          </p:nvPr>
        </p:nvSpPr>
        <p:spPr>
          <a:xfrm>
            <a:off x="531813" y="744016"/>
            <a:ext cx="6111365" cy="889000"/>
          </a:xfrm>
        </p:spPr>
        <p:txBody>
          <a:bodyPr anchor="b"/>
          <a:lstStyle>
            <a:lvl1pPr marL="0" marR="0" indent="0" algn="l" defTabSz="914126" rtl="0" eaLnBrk="1" fontAlgn="auto" latinLnBrk="0" hangingPunct="1">
              <a:lnSpc>
                <a:spcPct val="80000"/>
              </a:lnSpc>
              <a:spcBef>
                <a:spcPct val="0"/>
              </a:spcBef>
              <a:spcAft>
                <a:spcPts val="0"/>
              </a:spcAft>
              <a:buClrTx/>
              <a:buSzTx/>
              <a:buFontTx/>
              <a:buNone/>
              <a:tabLst/>
              <a:defRPr>
                <a:solidFill>
                  <a:schemeClr val="tx1"/>
                </a:solidFill>
              </a:defRPr>
            </a:lvl1pPr>
          </a:lstStyle>
          <a:p>
            <a:pPr lvl="0"/>
            <a:r>
              <a:rPr lang="en-US" dirty="0"/>
              <a:t>Agenda Slide</a:t>
            </a:r>
            <a:br>
              <a:rPr lang="en-US" dirty="0"/>
            </a:br>
            <a:r>
              <a:rPr lang="en-US" dirty="0"/>
              <a:t>Calibri 36pt Headline Case</a:t>
            </a:r>
            <a:endParaRPr dirty="0"/>
          </a:p>
        </p:txBody>
      </p:sp>
      <p:pic>
        <p:nvPicPr>
          <p:cNvPr id="12" name="Picture 11" descr="Oracle logo in white on red staging background" title="Oracle red badge logo">
            <a:extLst>
              <a:ext uri="{FF2B5EF4-FFF2-40B4-BE49-F238E27FC236}">
                <a16:creationId xmlns:a16="http://schemas.microsoft.com/office/drawing/2014/main" id="{E5AFADAD-D6C2-4B4D-BEE0-7C0038F078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1900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Title Page_Blue/Burgundy">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585577-5371-3046-9552-585CDF383089}"/>
              </a:ext>
            </a:extLst>
          </p:cNvPr>
          <p:cNvPicPr>
            <a:picLocks noChangeAspect="1"/>
          </p:cNvPicPr>
          <p:nvPr userDrawn="1"/>
        </p:nvPicPr>
        <p:blipFill>
          <a:blip r:embed="rId2" cstate="email">
            <a:alphaModFix amt="90000"/>
            <a:extLst>
              <a:ext uri="{28A0092B-C50C-407E-A947-70E740481C1C}">
                <a14:useLocalDpi xmlns:a14="http://schemas.microsoft.com/office/drawing/2010/main" val="0"/>
              </a:ext>
            </a:extLst>
          </a:blip>
          <a:stretch>
            <a:fillRect/>
          </a:stretch>
        </p:blipFill>
        <p:spPr>
          <a:xfrm>
            <a:off x="-9518" y="2"/>
            <a:ext cx="8273530" cy="6857999"/>
          </a:xfrm>
          <a:prstGeom prst="rect">
            <a:avLst/>
          </a:prstGeom>
        </p:spPr>
      </p:pic>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10" name="Footer Placeholder 4">
            <a:extLst>
              <a:ext uri="{FF2B5EF4-FFF2-40B4-BE49-F238E27FC236}">
                <a16:creationId xmlns:a16="http://schemas.microsoft.com/office/drawing/2014/main" id="{3FEFC96C-AB40-624A-BC6A-C309CBF603B9}"/>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dirty="0">
                <a:solidFill>
                  <a:srgbClr val="FFFFFF"/>
                </a:solidFill>
              </a:rPr>
              <a:t>Copyright © 2018, Oracle and/or its affiliates. All rights reserved.  |  Confidential – Oracle Internal/Restricted/Highly Restricted</a:t>
            </a:r>
          </a:p>
        </p:txBody>
      </p:sp>
      <p:sp>
        <p:nvSpPr>
          <p:cNvPr id="8" name="Text Placeholder 2"/>
          <p:cNvSpPr>
            <a:spLocks noGrp="1"/>
          </p:cNvSpPr>
          <p:nvPr>
            <p:ph type="body" sz="quarter" idx="16" hasCustomPrompt="1"/>
          </p:nvPr>
        </p:nvSpPr>
        <p:spPr>
          <a:xfrm>
            <a:off x="536944" y="2404845"/>
            <a:ext cx="5910262" cy="1111923"/>
          </a:xfrm>
        </p:spPr>
        <p:txBody>
          <a:bodyPr anchor="b"/>
          <a:lstStyle>
            <a:lvl1pPr>
              <a:defRPr sz="3599" b="0">
                <a:solidFill>
                  <a:schemeClr val="tx1"/>
                </a:solidFill>
              </a:defRPr>
            </a:lvl1pPr>
          </a:lstStyle>
          <a:p>
            <a:pPr lvl="0"/>
            <a:r>
              <a:rPr lang="en-US" dirty="0"/>
              <a:t>Section Divider Title Calibri 36pt Headline Case</a:t>
            </a:r>
          </a:p>
        </p:txBody>
      </p:sp>
      <p:sp>
        <p:nvSpPr>
          <p:cNvPr id="13" name="Text Placeholder 12"/>
          <p:cNvSpPr>
            <a:spLocks noGrp="1"/>
          </p:cNvSpPr>
          <p:nvPr>
            <p:ph type="body" sz="quarter" idx="13" hasCustomPrompt="1"/>
          </p:nvPr>
        </p:nvSpPr>
        <p:spPr>
          <a:xfrm>
            <a:off x="531815" y="3776201"/>
            <a:ext cx="5350690" cy="961084"/>
          </a:xfrm>
        </p:spPr>
        <p:txBody>
          <a:bodyPr>
            <a:noAutofit/>
          </a:bodyPr>
          <a:lstStyle>
            <a:lvl1pPr marL="1588" indent="0">
              <a:spcBef>
                <a:spcPts val="0"/>
              </a:spcBef>
              <a:buFontTx/>
              <a:buNone/>
              <a:defRPr sz="2398" baseline="0">
                <a:solidFill>
                  <a:schemeClr val="tx1"/>
                </a:solidFill>
              </a:defRPr>
            </a:lvl1pPr>
            <a:lvl2pPr marL="1588" indent="0">
              <a:buFontTx/>
              <a:buNone/>
              <a:defRPr sz="2398"/>
            </a:lvl2pPr>
            <a:lvl3pPr marL="1588" indent="0">
              <a:buFontTx/>
              <a:buNone/>
              <a:defRPr sz="2398"/>
            </a:lvl3pPr>
            <a:lvl4pPr marL="1588" indent="0">
              <a:buFontTx/>
              <a:buNone/>
              <a:defRPr sz="2398"/>
            </a:lvl4pPr>
            <a:lvl5pPr marL="1588" indent="0">
              <a:buFontTx/>
              <a:buNone/>
              <a:defRPr sz="2398"/>
            </a:lvl5pPr>
            <a:lvl6pPr marL="1588" indent="0">
              <a:buFontTx/>
              <a:buNone/>
              <a:defRPr sz="2398"/>
            </a:lvl6pPr>
            <a:lvl7pPr marL="1588" indent="0">
              <a:buFontTx/>
              <a:buNone/>
              <a:defRPr sz="2398"/>
            </a:lvl7pPr>
            <a:lvl8pPr marL="1588" indent="0">
              <a:buFontTx/>
              <a:buNone/>
              <a:defRPr sz="2398"/>
            </a:lvl8pPr>
            <a:lvl9pPr marL="1588" indent="0">
              <a:buFontTx/>
              <a:buNone/>
              <a:defRPr sz="2398"/>
            </a:lvl9pPr>
          </a:lstStyle>
          <a:p>
            <a:r>
              <a:rPr lang="en-US" sz="2399" dirty="0"/>
              <a:t>Subtitle Calibri Bold 24pts</a:t>
            </a:r>
            <a:br>
              <a:rPr lang="en-US" sz="2399" dirty="0"/>
            </a:br>
            <a:endParaRPr lang="en-US" dirty="0"/>
          </a:p>
        </p:txBody>
      </p:sp>
      <p:pic>
        <p:nvPicPr>
          <p:cNvPr id="12" name="Picture 11" descr="Oracle logo in white on red staging background" title="Oracle red badge logo">
            <a:extLst>
              <a:ext uri="{FF2B5EF4-FFF2-40B4-BE49-F238E27FC236}">
                <a16:creationId xmlns:a16="http://schemas.microsoft.com/office/drawing/2014/main" id="{DAD02C06-B788-4046-8FEA-3C947549FAA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8809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Page_Blue/Burgundy">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C3D8C8-6391-4E2E-90B0-9FAFDCAF4A0F}"/>
              </a:ext>
            </a:extLst>
          </p:cNvPr>
          <p:cNvSpPr/>
          <p:nvPr userDrawn="1"/>
        </p:nvSpPr>
        <p:spPr>
          <a:xfrm>
            <a:off x="1" y="0"/>
            <a:ext cx="12188825" cy="6858000"/>
          </a:xfrm>
          <a:prstGeom prst="rect">
            <a:avLst/>
          </a:prstGeom>
          <a:gradFill flip="none" rotWithShape="1">
            <a:gsLst>
              <a:gs pos="24000">
                <a:schemeClr val="accent5">
                  <a:lumMod val="50000"/>
                  <a:alpha val="95000"/>
                </a:schemeClr>
              </a:gs>
              <a:gs pos="73000">
                <a:srgbClr val="983550">
                  <a:alpha val="85000"/>
                </a:srgbClr>
              </a:gs>
            </a:gsLst>
            <a:lin ang="1338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13" name="Picture 12">
            <a:extLst>
              <a:ext uri="{FF2B5EF4-FFF2-40B4-BE49-F238E27FC236}">
                <a16:creationId xmlns:a16="http://schemas.microsoft.com/office/drawing/2014/main" id="{A9623AE2-C41F-9041-9C4F-C813188763F8}"/>
              </a:ext>
            </a:extLst>
          </p:cNvPr>
          <p:cNvPicPr>
            <a:picLocks noChangeAspect="1"/>
          </p:cNvPicPr>
          <p:nvPr userDrawn="1"/>
        </p:nvPicPr>
        <p:blipFill>
          <a:blip r:embed="rId2" cstate="email">
            <a:alphaModFix amt="90000"/>
            <a:extLst>
              <a:ext uri="{28A0092B-C50C-407E-A947-70E740481C1C}">
                <a14:useLocalDpi xmlns:a14="http://schemas.microsoft.com/office/drawing/2010/main" val="0"/>
              </a:ext>
            </a:extLst>
          </a:blip>
          <a:stretch>
            <a:fillRect/>
          </a:stretch>
        </p:blipFill>
        <p:spPr>
          <a:xfrm>
            <a:off x="-9518" y="2"/>
            <a:ext cx="8273530" cy="6857999"/>
          </a:xfrm>
          <a:prstGeom prst="rect">
            <a:avLst/>
          </a:prstGeom>
        </p:spPr>
      </p:pic>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10" name="Footer Placeholder 4">
            <a:extLst>
              <a:ext uri="{FF2B5EF4-FFF2-40B4-BE49-F238E27FC236}">
                <a16:creationId xmlns:a16="http://schemas.microsoft.com/office/drawing/2014/main" id="{3FEFC96C-AB40-624A-BC6A-C309CBF603B9}"/>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dirty="0">
                <a:solidFill>
                  <a:srgbClr val="FFFFFF"/>
                </a:solidFill>
              </a:rPr>
              <a:t>Copyright © 2018, Oracle and/or its affiliates. All rights reserved.  |  Confidential – Oracle Internal/Restricted/Highly Restricted</a:t>
            </a:r>
          </a:p>
        </p:txBody>
      </p:sp>
      <p:sp>
        <p:nvSpPr>
          <p:cNvPr id="18" name="Text Placeholder 11">
            <a:extLst>
              <a:ext uri="{FF2B5EF4-FFF2-40B4-BE49-F238E27FC236}">
                <a16:creationId xmlns:a16="http://schemas.microsoft.com/office/drawing/2014/main" id="{406AF51B-3909-2240-A3B4-A3E714163FB5}"/>
              </a:ext>
            </a:extLst>
          </p:cNvPr>
          <p:cNvSpPr>
            <a:spLocks noGrp="1"/>
          </p:cNvSpPr>
          <p:nvPr>
            <p:ph type="body" sz="quarter" idx="15"/>
          </p:nvPr>
        </p:nvSpPr>
        <p:spPr>
          <a:xfrm>
            <a:off x="531814" y="1677432"/>
            <a:ext cx="11125198" cy="4381213"/>
          </a:xfrm>
        </p:spPr>
        <p:txBody>
          <a:bodyPr/>
          <a:lstStyle>
            <a:lvl1pPr>
              <a:defRPr sz="1799">
                <a:solidFill>
                  <a:srgbClr val="FFFFFF"/>
                </a:solidFill>
              </a:defRPr>
            </a:lvl1pPr>
            <a:lvl2pPr>
              <a:defRPr sz="1799">
                <a:solidFill>
                  <a:srgbClr val="FFFFFF"/>
                </a:solidFill>
              </a:defRPr>
            </a:lvl2pPr>
            <a:lvl3pPr>
              <a:buClr>
                <a:schemeClr val="tx1"/>
              </a:buClr>
              <a:defRPr sz="1799">
                <a:solidFill>
                  <a:srgbClr val="FFFFFF"/>
                </a:solidFill>
              </a:defRPr>
            </a:lvl3pPr>
            <a:lvl4pPr>
              <a:buClr>
                <a:schemeClr val="tx1"/>
              </a:buClr>
              <a:defRPr sz="1799">
                <a:solidFill>
                  <a:srgbClr val="FFFFFF"/>
                </a:solidFill>
              </a:defRPr>
            </a:lvl4pPr>
            <a:lvl5pPr>
              <a:buClr>
                <a:schemeClr val="tx1"/>
              </a:buClr>
              <a:defRPr sz="1799">
                <a:solidFill>
                  <a:srgbClr val="FFFFF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2394AD5B-EDB1-1C41-9293-C1EF57CACA72}"/>
              </a:ext>
            </a:extLst>
          </p:cNvPr>
          <p:cNvSpPr>
            <a:spLocks noGrp="1"/>
          </p:cNvSpPr>
          <p:nvPr>
            <p:ph type="title"/>
          </p:nvPr>
        </p:nvSpPr>
        <p:spPr>
          <a:xfrm>
            <a:off x="531812" y="548640"/>
            <a:ext cx="11125200" cy="889000"/>
          </a:xfrm>
        </p:spPr>
        <p:txBody>
          <a:bodyPr anchor="b"/>
          <a:lstStyle>
            <a:lvl1pPr>
              <a:defRPr>
                <a:solidFill>
                  <a:srgbClr val="FFFFFF"/>
                </a:solidFill>
              </a:defRPr>
            </a:lvl1pPr>
          </a:lstStyle>
          <a:p>
            <a:endParaRPr dirty="0"/>
          </a:p>
        </p:txBody>
      </p:sp>
      <p:pic>
        <p:nvPicPr>
          <p:cNvPr id="12" name="Picture 11" descr="Oracle logo in white on red staging background" title="Oracle red badge logo">
            <a:extLst>
              <a:ext uri="{FF2B5EF4-FFF2-40B4-BE49-F238E27FC236}">
                <a16:creationId xmlns:a16="http://schemas.microsoft.com/office/drawing/2014/main" id="{DD3FA37E-B085-854F-BEF5-6B629219E5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5209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ext Page_Red/Blue">
    <p:spTree>
      <p:nvGrpSpPr>
        <p:cNvPr id="1" name=""/>
        <p:cNvGrpSpPr/>
        <p:nvPr/>
      </p:nvGrpSpPr>
      <p:grpSpPr>
        <a:xfrm>
          <a:off x="0" y="0"/>
          <a:ext cx="0" cy="0"/>
          <a:chOff x="0" y="0"/>
          <a:chExt cx="0" cy="0"/>
        </a:xfrm>
      </p:grpSpPr>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  Confidential – Oracle Internal/Restricted/Highly Restricted</a:t>
            </a:r>
            <a:endParaRPr lang="en-US" dirty="0"/>
          </a:p>
        </p:txBody>
      </p:sp>
      <p:sp>
        <p:nvSpPr>
          <p:cNvPr id="21" name="Title 6">
            <a:extLst>
              <a:ext uri="{FF2B5EF4-FFF2-40B4-BE49-F238E27FC236}">
                <a16:creationId xmlns:a16="http://schemas.microsoft.com/office/drawing/2014/main" id="{2394AD5B-EDB1-1C41-9293-C1EF57CACA72}"/>
              </a:ext>
            </a:extLst>
          </p:cNvPr>
          <p:cNvSpPr>
            <a:spLocks noGrp="1"/>
          </p:cNvSpPr>
          <p:nvPr>
            <p:ph type="title"/>
          </p:nvPr>
        </p:nvSpPr>
        <p:spPr>
          <a:xfrm>
            <a:off x="531812" y="548640"/>
            <a:ext cx="11125200" cy="889000"/>
          </a:xfrm>
        </p:spPr>
        <p:txBody>
          <a:bodyPr anchor="b"/>
          <a:lstStyle>
            <a:lvl1pPr>
              <a:defRPr>
                <a:solidFill>
                  <a:srgbClr val="4E5052"/>
                </a:solidFill>
              </a:defRPr>
            </a:lvl1pPr>
          </a:lstStyle>
          <a:p>
            <a:endParaRPr dirty="0"/>
          </a:p>
        </p:txBody>
      </p:sp>
      <p:sp>
        <p:nvSpPr>
          <p:cNvPr id="22"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814" y="1677432"/>
            <a:ext cx="11125198" cy="4381213"/>
          </a:xfrm>
        </p:spPr>
        <p:txBody>
          <a:bodyPr/>
          <a:lstStyle>
            <a:lvl1pPr>
              <a:defRPr sz="1799">
                <a:solidFill>
                  <a:srgbClr val="4E5052"/>
                </a:solidFill>
              </a:defRPr>
            </a:lvl1pPr>
            <a:lvl2pPr>
              <a:defRPr sz="1799">
                <a:solidFill>
                  <a:srgbClr val="4E5052"/>
                </a:solidFill>
              </a:defRPr>
            </a:lvl2pPr>
            <a:lvl3pPr>
              <a:defRPr sz="1799">
                <a:solidFill>
                  <a:srgbClr val="4E5052"/>
                </a:solidFill>
              </a:defRPr>
            </a:lvl3pPr>
            <a:lvl4pPr>
              <a:defRPr sz="1799">
                <a:solidFill>
                  <a:srgbClr val="4E5052"/>
                </a:solidFill>
              </a:defRPr>
            </a:lvl4pPr>
            <a:lvl5pPr>
              <a:defRPr sz="1799">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Group 1"/>
          <p:cNvGrpSpPr>
            <a:grpSpLocks noChangeAspect="1"/>
          </p:cNvGrpSpPr>
          <p:nvPr userDrawn="1"/>
        </p:nvGrpSpPr>
        <p:grpSpPr>
          <a:xfrm>
            <a:off x="10771488" y="2934002"/>
            <a:ext cx="1429433" cy="3923998"/>
            <a:chOff x="10277089" y="1610011"/>
            <a:chExt cx="1911736" cy="5247989"/>
          </a:xfrm>
        </p:grpSpPr>
        <p:sp>
          <p:nvSpPr>
            <p:cNvPr id="25" name="Parallelogram 15">
              <a:extLst>
                <a:ext uri="{FF2B5EF4-FFF2-40B4-BE49-F238E27FC236}">
                  <a16:creationId xmlns:a16="http://schemas.microsoft.com/office/drawing/2014/main" id="{767F90EE-38CE-1449-BDB0-9DD04834E905}"/>
                </a:ext>
              </a:extLst>
            </p:cNvPr>
            <p:cNvSpPr/>
            <p:nvPr userDrawn="1"/>
          </p:nvSpPr>
          <p:spPr>
            <a:xfrm rot="10800000">
              <a:off x="10277089" y="1610011"/>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5">
                    <a:alpha val="20000"/>
                  </a:schemeClr>
                </a:gs>
                <a:gs pos="100000">
                  <a:schemeClr val="accent5">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8" dirty="0">
                <a:solidFill>
                  <a:srgbClr val="FFFFFF"/>
                </a:solidFill>
              </a:endParaRPr>
            </a:p>
          </p:txBody>
        </p:sp>
        <p:sp>
          <p:nvSpPr>
            <p:cNvPr id="26" name="Parallelogram 15">
              <a:extLst>
                <a:ext uri="{FF2B5EF4-FFF2-40B4-BE49-F238E27FC236}">
                  <a16:creationId xmlns:a16="http://schemas.microsoft.com/office/drawing/2014/main" id="{767F90EE-38CE-1449-BDB0-9DD04834E905}"/>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5">
                    <a:alpha val="20000"/>
                  </a:schemeClr>
                </a:gs>
                <a:gs pos="100000">
                  <a:schemeClr val="accent5">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8" dirty="0">
                <a:solidFill>
                  <a:srgbClr val="FFFFFF"/>
                </a:solidFill>
              </a:endParaRPr>
            </a:p>
          </p:txBody>
        </p:sp>
      </p:grpSp>
      <p:pic>
        <p:nvPicPr>
          <p:cNvPr id="27" name="Picture 26">
            <a:extLst>
              <a:ext uri="{FF2B5EF4-FFF2-40B4-BE49-F238E27FC236}">
                <a16:creationId xmlns:a16="http://schemas.microsoft.com/office/drawing/2014/main"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58509"/>
          <a:stretch/>
        </p:blipFill>
        <p:spPr>
          <a:xfrm>
            <a:off x="1" y="-6050"/>
            <a:ext cx="1280489" cy="2558146"/>
          </a:xfrm>
          <a:prstGeom prst="rect">
            <a:avLst/>
          </a:prstGeom>
        </p:spPr>
      </p:pic>
      <p:pic>
        <p:nvPicPr>
          <p:cNvPr id="11" name="Picture 10" descr="Oracle logo in white on red staging background" title="Oracle red badge logo">
            <a:extLst>
              <a:ext uri="{FF2B5EF4-FFF2-40B4-BE49-F238E27FC236}">
                <a16:creationId xmlns:a16="http://schemas.microsoft.com/office/drawing/2014/main" id="{276B7400-F548-A343-B341-D10D89F540A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0990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a:extLst>
              <a:ext uri="{FF2B5EF4-FFF2-40B4-BE49-F238E27FC236}">
                <a16:creationId xmlns:a16="http://schemas.microsoft.com/office/drawing/2014/main" id="{04DAEB96-6606-FD41-93F2-6D1608D8DC72}"/>
              </a:ext>
            </a:extLst>
          </p:cNvPr>
          <p:cNvSpPr/>
          <p:nvPr userDrawn="1"/>
        </p:nvSpPr>
        <p:spPr bwMode="hidden">
          <a:xfrm>
            <a:off x="0" y="0"/>
            <a:ext cx="12188825" cy="6858000"/>
          </a:xfrm>
          <a:prstGeom prst="rect">
            <a:avLst/>
          </a:prstGeom>
          <a:gradFill>
            <a:gsLst>
              <a:gs pos="0">
                <a:srgbClr val="493728">
                  <a:alpha val="50000"/>
                </a:srgbClr>
              </a:gs>
              <a:gs pos="100000">
                <a:srgbClr val="493728">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descr="Full slide 4-color photo can be inserted here" title="Title Slide with Picture">
            <a:extLst>
              <a:ext uri="{FF2B5EF4-FFF2-40B4-BE49-F238E27FC236}">
                <a16:creationId xmlns:a16="http://schemas.microsoft.com/office/drawing/2014/main" id="{AFD6A653-F3C6-9046-992E-9D06865C9E44}"/>
              </a:ext>
            </a:extLst>
          </p:cNvPr>
          <p:cNvSpPr/>
          <p:nvPr userDrawn="1"/>
        </p:nvSpPr>
        <p:spPr bwMode="hidden">
          <a:xfrm>
            <a:off x="1382" y="1371600"/>
            <a:ext cx="12187444" cy="5486400"/>
          </a:xfrm>
          <a:prstGeom prst="rect">
            <a:avLst/>
          </a:prstGeom>
          <a:gradFill>
            <a:gsLst>
              <a:gs pos="0">
                <a:srgbClr val="493728">
                  <a:alpha val="44000"/>
                </a:srgbClr>
              </a:gs>
              <a:gs pos="12000">
                <a:srgbClr val="493728">
                  <a:alpha val="25000"/>
                  <a:lumMod val="99000"/>
                </a:srgbClr>
              </a:gs>
              <a:gs pos="32000">
                <a:srgbClr val="493728">
                  <a:alpha val="0"/>
                  <a:lumMod val="0"/>
                  <a:lumOff val="100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6EB398E9-DA3F-F44A-8ADE-87FE87BE086A}" type="datetime1">
              <a:t>7/23/2019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ext Page_Blu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5EFFFA-CE6F-0F45-9492-3556CE9387EA}"/>
              </a:ext>
            </a:extLst>
          </p:cNvPr>
          <p:cNvPicPr>
            <a:picLocks noChangeAspect="1"/>
          </p:cNvPicPr>
          <p:nvPr userDrawn="1"/>
        </p:nvPicPr>
        <p:blipFill>
          <a:blip r:embed="rId2" cstate="email">
            <a:alphaModFix amt="15000"/>
            <a:extLst>
              <a:ext uri="{28A0092B-C50C-407E-A947-70E740481C1C}">
                <a14:useLocalDpi xmlns:a14="http://schemas.microsoft.com/office/drawing/2010/main" val="0"/>
              </a:ext>
            </a:extLst>
          </a:blip>
          <a:stretch>
            <a:fillRect/>
          </a:stretch>
        </p:blipFill>
        <p:spPr>
          <a:xfrm>
            <a:off x="3182" y="2"/>
            <a:ext cx="8273530" cy="6857999"/>
          </a:xfrm>
          <a:prstGeom prst="rect">
            <a:avLst/>
          </a:prstGeom>
        </p:spPr>
      </p:pic>
      <p:sp>
        <p:nvSpPr>
          <p:cNvPr id="25" name="Parallelogram 15">
            <a:extLst>
              <a:ext uri="{FF2B5EF4-FFF2-40B4-BE49-F238E27FC236}">
                <a16:creationId xmlns:a16="http://schemas.microsoft.com/office/drawing/2014/main" id="{767F90EE-38CE-1449-BDB0-9DD04834E905}"/>
              </a:ext>
            </a:extLst>
          </p:cNvPr>
          <p:cNvSpPr/>
          <p:nvPr userDrawn="1"/>
        </p:nvSpPr>
        <p:spPr>
          <a:xfrm rot="10800000">
            <a:off x="9912029" y="586331"/>
            <a:ext cx="2289821" cy="6285886"/>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rgbClr val="00758F">
                  <a:alpha val="15000"/>
                </a:srgbClr>
              </a:gs>
              <a:gs pos="100000">
                <a:srgbClr val="F80000">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8" tIns="45695" rIns="91388" bIns="45695" numCol="1" spcCol="0" rtlCol="0" fromWordArt="0" anchor="ctr" anchorCtr="0" forceAA="0" compatLnSpc="1">
            <a:prstTxWarp prst="textNoShape">
              <a:avLst/>
            </a:prstTxWarp>
            <a:noAutofit/>
          </a:bodyPr>
          <a:lstStyle/>
          <a:p>
            <a:pPr algn="ctr">
              <a:lnSpc>
                <a:spcPct val="90000"/>
              </a:lnSpc>
            </a:pPr>
            <a:endParaRPr lang="en-US" sz="2798" dirty="0">
              <a:solidFill>
                <a:srgbClr val="FFFFFF"/>
              </a:solidFill>
            </a:endParaRPr>
          </a:p>
        </p:txBody>
      </p:sp>
      <p:sp>
        <p:nvSpPr>
          <p:cNvPr id="13" name="Title 6">
            <a:extLst>
              <a:ext uri="{FF2B5EF4-FFF2-40B4-BE49-F238E27FC236}">
                <a16:creationId xmlns:a16="http://schemas.microsoft.com/office/drawing/2014/main" id="{2394AD5B-EDB1-1C41-9293-C1EF57CACA72}"/>
              </a:ext>
            </a:extLst>
          </p:cNvPr>
          <p:cNvSpPr>
            <a:spLocks noGrp="1"/>
          </p:cNvSpPr>
          <p:nvPr>
            <p:ph type="title"/>
          </p:nvPr>
        </p:nvSpPr>
        <p:spPr>
          <a:xfrm>
            <a:off x="531812" y="548640"/>
            <a:ext cx="11125200" cy="889000"/>
          </a:xfrm>
        </p:spPr>
        <p:txBody>
          <a:bodyPr anchor="b"/>
          <a:lstStyle>
            <a:lvl1pPr>
              <a:defRPr>
                <a:solidFill>
                  <a:srgbClr val="4E5052"/>
                </a:solidFill>
              </a:defRPr>
            </a:lvl1pPr>
          </a:lstStyle>
          <a:p>
            <a:endParaRPr dirty="0"/>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dirty="0"/>
              <a:t>Copyright © 2018, Oracle and/or its affiliates. All rights reserved.  |  Confidential – Oracle Internal/Restricted/Highly Restricted</a:t>
            </a:r>
          </a:p>
        </p:txBody>
      </p:sp>
      <p:sp>
        <p:nvSpPr>
          <p:cNvPr id="26"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814" y="1677432"/>
            <a:ext cx="11125198" cy="4381213"/>
          </a:xfrm>
        </p:spPr>
        <p:txBody>
          <a:bodyPr/>
          <a:lstStyle>
            <a:lvl1pPr>
              <a:defRPr sz="1799">
                <a:solidFill>
                  <a:srgbClr val="4E5052"/>
                </a:solidFill>
              </a:defRPr>
            </a:lvl1pPr>
            <a:lvl2pPr>
              <a:defRPr sz="1799">
                <a:solidFill>
                  <a:srgbClr val="4E5052"/>
                </a:solidFill>
              </a:defRPr>
            </a:lvl2pPr>
            <a:lvl3pPr>
              <a:defRPr sz="1799">
                <a:solidFill>
                  <a:srgbClr val="4E5052"/>
                </a:solidFill>
              </a:defRPr>
            </a:lvl3pPr>
            <a:lvl4pPr>
              <a:defRPr sz="1799">
                <a:solidFill>
                  <a:srgbClr val="4E5052"/>
                </a:solidFill>
              </a:defRPr>
            </a:lvl4pPr>
            <a:lvl5pPr>
              <a:defRPr sz="1799">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Oracle logo in white on red staging background" title="Oracle red badge logo">
            <a:extLst>
              <a:ext uri="{FF2B5EF4-FFF2-40B4-BE49-F238E27FC236}">
                <a16:creationId xmlns:a16="http://schemas.microsoft.com/office/drawing/2014/main" id="{41419B02-C5B4-6A43-8893-828212D68D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5379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ext Page_Red/Blu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67B635-8A70-A34A-B4E4-14AE125A3C3A}"/>
              </a:ext>
            </a:extLst>
          </p:cNvPr>
          <p:cNvPicPr>
            <a:picLocks noChangeAspect="1"/>
          </p:cNvPicPr>
          <p:nvPr userDrawn="1"/>
        </p:nvPicPr>
        <p:blipFill>
          <a:blip r:embed="rId2" cstate="email">
            <a:alphaModFix amt="15000"/>
            <a:extLst>
              <a:ext uri="{28A0092B-C50C-407E-A947-70E740481C1C}">
                <a14:useLocalDpi xmlns:a14="http://schemas.microsoft.com/office/drawing/2010/main" val="0"/>
              </a:ext>
            </a:extLst>
          </a:blip>
          <a:stretch>
            <a:fillRect/>
          </a:stretch>
        </p:blipFill>
        <p:spPr>
          <a:xfrm>
            <a:off x="3182" y="2"/>
            <a:ext cx="8273530" cy="6857999"/>
          </a:xfrm>
          <a:prstGeom prst="rect">
            <a:avLst/>
          </a:prstGeom>
        </p:spPr>
      </p:pic>
      <p:sp>
        <p:nvSpPr>
          <p:cNvPr id="18" name="Parallelogram 15">
            <a:extLst>
              <a:ext uri="{FF2B5EF4-FFF2-40B4-BE49-F238E27FC236}">
                <a16:creationId xmlns:a16="http://schemas.microsoft.com/office/drawing/2014/main" id="{767F90EE-38CE-1449-BDB0-9DD04834E905}"/>
              </a:ext>
            </a:extLst>
          </p:cNvPr>
          <p:cNvSpPr/>
          <p:nvPr userDrawn="1"/>
        </p:nvSpPr>
        <p:spPr>
          <a:xfrm rot="10800000">
            <a:off x="9912029" y="586331"/>
            <a:ext cx="2289821" cy="6285886"/>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rgbClr val="00758F">
                  <a:alpha val="15000"/>
                </a:srgbClr>
              </a:gs>
              <a:gs pos="100000">
                <a:srgbClr val="942645">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8" tIns="45695" rIns="91388" bIns="45695" numCol="1" spcCol="0" rtlCol="0" fromWordArt="0" anchor="ctr" anchorCtr="0" forceAA="0" compatLnSpc="1">
            <a:prstTxWarp prst="textNoShape">
              <a:avLst/>
            </a:prstTxWarp>
            <a:noAutofit/>
          </a:bodyPr>
          <a:lstStyle/>
          <a:p>
            <a:pPr algn="ctr">
              <a:lnSpc>
                <a:spcPct val="90000"/>
              </a:lnSpc>
            </a:pPr>
            <a:endParaRPr lang="en-US" sz="2798" dirty="0">
              <a:solidFill>
                <a:srgbClr val="FFFFFF"/>
              </a:solidFill>
            </a:endParaRPr>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  Confidential – Oracle Internal/Restricted/Highly Restricted</a:t>
            </a:r>
            <a:endParaRPr lang="en-US" dirty="0"/>
          </a:p>
        </p:txBody>
      </p:sp>
      <p:sp>
        <p:nvSpPr>
          <p:cNvPr id="21" name="Title 6">
            <a:extLst>
              <a:ext uri="{FF2B5EF4-FFF2-40B4-BE49-F238E27FC236}">
                <a16:creationId xmlns:a16="http://schemas.microsoft.com/office/drawing/2014/main" id="{2394AD5B-EDB1-1C41-9293-C1EF57CACA72}"/>
              </a:ext>
            </a:extLst>
          </p:cNvPr>
          <p:cNvSpPr>
            <a:spLocks noGrp="1"/>
          </p:cNvSpPr>
          <p:nvPr>
            <p:ph type="title"/>
          </p:nvPr>
        </p:nvSpPr>
        <p:spPr>
          <a:xfrm>
            <a:off x="531812" y="548640"/>
            <a:ext cx="11125200" cy="889000"/>
          </a:xfrm>
        </p:spPr>
        <p:txBody>
          <a:bodyPr anchor="b"/>
          <a:lstStyle>
            <a:lvl1pPr>
              <a:defRPr>
                <a:solidFill>
                  <a:srgbClr val="4E5052"/>
                </a:solidFill>
              </a:defRPr>
            </a:lvl1pPr>
          </a:lstStyle>
          <a:p>
            <a:endParaRPr dirty="0"/>
          </a:p>
        </p:txBody>
      </p:sp>
      <p:sp>
        <p:nvSpPr>
          <p:cNvPr id="22"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814" y="1677432"/>
            <a:ext cx="11125198" cy="4381213"/>
          </a:xfrm>
        </p:spPr>
        <p:txBody>
          <a:bodyPr/>
          <a:lstStyle>
            <a:lvl1pPr>
              <a:defRPr sz="1799">
                <a:solidFill>
                  <a:srgbClr val="4E5052"/>
                </a:solidFill>
              </a:defRPr>
            </a:lvl1pPr>
            <a:lvl2pPr>
              <a:defRPr sz="1799">
                <a:solidFill>
                  <a:srgbClr val="4E5052"/>
                </a:solidFill>
              </a:defRPr>
            </a:lvl2pPr>
            <a:lvl3pPr>
              <a:defRPr sz="1799">
                <a:solidFill>
                  <a:srgbClr val="4E5052"/>
                </a:solidFill>
              </a:defRPr>
            </a:lvl3pPr>
            <a:lvl4pPr>
              <a:defRPr sz="1799">
                <a:solidFill>
                  <a:srgbClr val="4E5052"/>
                </a:solidFill>
              </a:defRPr>
            </a:lvl4pPr>
            <a:lvl5pPr>
              <a:defRPr sz="1799">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Oracle logo in white on red staging background" title="Oracle red badge logo">
            <a:extLst>
              <a:ext uri="{FF2B5EF4-FFF2-40B4-BE49-F238E27FC236}">
                <a16:creationId xmlns:a16="http://schemas.microsoft.com/office/drawing/2014/main" id="{CFF9F34D-4DEA-D440-8CE1-F9D70C7E3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2802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ext Page_Red/Blu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67B635-8A70-A34A-B4E4-14AE125A3C3A}"/>
              </a:ext>
            </a:extLst>
          </p:cNvPr>
          <p:cNvPicPr>
            <a:picLocks noChangeAspect="1"/>
          </p:cNvPicPr>
          <p:nvPr userDrawn="1"/>
        </p:nvPicPr>
        <p:blipFill>
          <a:blip r:embed="rId2" cstate="email">
            <a:alphaModFix amt="15000"/>
            <a:extLst>
              <a:ext uri="{28A0092B-C50C-407E-A947-70E740481C1C}">
                <a14:useLocalDpi xmlns:a14="http://schemas.microsoft.com/office/drawing/2010/main" val="0"/>
              </a:ext>
            </a:extLst>
          </a:blip>
          <a:stretch>
            <a:fillRect/>
          </a:stretch>
        </p:blipFill>
        <p:spPr>
          <a:xfrm>
            <a:off x="3182" y="2"/>
            <a:ext cx="8273530" cy="6857999"/>
          </a:xfrm>
          <a:prstGeom prst="rect">
            <a:avLst/>
          </a:prstGeom>
        </p:spPr>
      </p:pic>
      <p:sp>
        <p:nvSpPr>
          <p:cNvPr id="18" name="Parallelogram 15">
            <a:extLst>
              <a:ext uri="{FF2B5EF4-FFF2-40B4-BE49-F238E27FC236}">
                <a16:creationId xmlns:a16="http://schemas.microsoft.com/office/drawing/2014/main" id="{767F90EE-38CE-1449-BDB0-9DD04834E905}"/>
              </a:ext>
            </a:extLst>
          </p:cNvPr>
          <p:cNvSpPr/>
          <p:nvPr userDrawn="1"/>
        </p:nvSpPr>
        <p:spPr>
          <a:xfrm rot="10800000">
            <a:off x="9912029" y="586331"/>
            <a:ext cx="2289821" cy="6285886"/>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rgbClr val="00758F">
                  <a:alpha val="15000"/>
                </a:srgbClr>
              </a:gs>
              <a:gs pos="100000">
                <a:srgbClr val="942645">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8" tIns="45695" rIns="91388" bIns="45695" numCol="1" spcCol="0" rtlCol="0" fromWordArt="0" anchor="ctr" anchorCtr="0" forceAA="0" compatLnSpc="1">
            <a:prstTxWarp prst="textNoShape">
              <a:avLst/>
            </a:prstTxWarp>
            <a:noAutofit/>
          </a:bodyPr>
          <a:lstStyle/>
          <a:p>
            <a:pPr algn="ctr">
              <a:lnSpc>
                <a:spcPct val="90000"/>
              </a:lnSpc>
            </a:pPr>
            <a:endParaRPr lang="en-US" sz="2798" dirty="0">
              <a:solidFill>
                <a:srgbClr val="FFFFFF"/>
              </a:solidFill>
            </a:endParaRPr>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  Confidential – Oracle Internal/Restricted/Highly Restricted</a:t>
            </a:r>
            <a:endParaRPr lang="en-US" dirty="0"/>
          </a:p>
        </p:txBody>
      </p:sp>
      <p:sp>
        <p:nvSpPr>
          <p:cNvPr id="10" name="Title 15">
            <a:extLst>
              <a:ext uri="{FF2B5EF4-FFF2-40B4-BE49-F238E27FC236}">
                <a16:creationId xmlns:a16="http://schemas.microsoft.com/office/drawing/2014/main" id="{6D9EF863-C35E-BA4C-AF4F-CE39F141F62F}"/>
              </a:ext>
            </a:extLst>
          </p:cNvPr>
          <p:cNvSpPr>
            <a:spLocks noGrp="1"/>
          </p:cNvSpPr>
          <p:nvPr>
            <p:ph type="title"/>
          </p:nvPr>
        </p:nvSpPr>
        <p:spPr>
          <a:xfrm>
            <a:off x="1063626" y="2915920"/>
            <a:ext cx="10376535" cy="889000"/>
          </a:xfrm>
        </p:spPr>
        <p:txBody>
          <a:bodyPr/>
          <a:lstStyle>
            <a:lvl1pPr>
              <a:defRPr>
                <a:solidFill>
                  <a:schemeClr val="tx1"/>
                </a:solidFill>
              </a:defRPr>
            </a:lvl1pPr>
          </a:lstStyle>
          <a:p>
            <a:endParaRPr lang="en-US" dirty="0"/>
          </a:p>
        </p:txBody>
      </p:sp>
      <p:pic>
        <p:nvPicPr>
          <p:cNvPr id="8" name="Picture 7" descr="Oracle logo in white on red staging background" title="Oracle red badge logo">
            <a:extLst>
              <a:ext uri="{FF2B5EF4-FFF2-40B4-BE49-F238E27FC236}">
                <a16:creationId xmlns:a16="http://schemas.microsoft.com/office/drawing/2014/main" id="{8AF70D52-9E94-3147-A908-5321B6D564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5873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itle Page_Blue/Burgundy">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9ADDC-93AD-C448-9447-ED4324113E39}"/>
              </a:ext>
            </a:extLst>
          </p:cNvPr>
          <p:cNvPicPr>
            <a:picLocks noChangeAspect="1"/>
          </p:cNvPicPr>
          <p:nvPr userDrawn="1"/>
        </p:nvPicPr>
        <p:blipFill>
          <a:blip r:embed="rId2" cstate="email">
            <a:alphaModFix amt="90000"/>
            <a:extLst>
              <a:ext uri="{28A0092B-C50C-407E-A947-70E740481C1C}">
                <a14:useLocalDpi xmlns:a14="http://schemas.microsoft.com/office/drawing/2010/main" val="0"/>
              </a:ext>
            </a:extLst>
          </a:blip>
          <a:stretch>
            <a:fillRect/>
          </a:stretch>
        </p:blipFill>
        <p:spPr>
          <a:xfrm>
            <a:off x="-9518" y="2"/>
            <a:ext cx="8273530" cy="6857999"/>
          </a:xfrm>
          <a:prstGeom prst="rect">
            <a:avLst/>
          </a:prstGeom>
        </p:spPr>
      </p:pic>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0" name="Footer Placeholder 4">
            <a:extLst>
              <a:ext uri="{FF2B5EF4-FFF2-40B4-BE49-F238E27FC236}">
                <a16:creationId xmlns:a16="http://schemas.microsoft.com/office/drawing/2014/main" id="{3FEFC96C-AB40-624A-BC6A-C309CBF603B9}"/>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solidFill>
                  <a:srgbClr val="58595B"/>
                </a:solidFill>
              </a:rPr>
              <a:t>Copyright © 2018, Oracle and/or its affiliates. All rights reserved.  |  Confidential – Oracle Internal/Restricted/Highly Restricted</a:t>
            </a:r>
            <a:endParaRPr lang="en-US" dirty="0">
              <a:solidFill>
                <a:srgbClr val="58595B"/>
              </a:solidFill>
            </a:endParaRPr>
          </a:p>
        </p:txBody>
      </p:sp>
      <p:sp>
        <p:nvSpPr>
          <p:cNvPr id="12"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15" name="Text Placeholder 11">
            <a:extLst>
              <a:ext uri="{FF2B5EF4-FFF2-40B4-BE49-F238E27FC236}">
                <a16:creationId xmlns:a16="http://schemas.microsoft.com/office/drawing/2014/main" id="{406AF51B-3909-2240-A3B4-A3E714163FB5}"/>
              </a:ext>
            </a:extLst>
          </p:cNvPr>
          <p:cNvSpPr>
            <a:spLocks noGrp="1"/>
          </p:cNvSpPr>
          <p:nvPr>
            <p:ph type="body" sz="quarter" idx="15" hasCustomPrompt="1"/>
          </p:nvPr>
        </p:nvSpPr>
        <p:spPr>
          <a:xfrm>
            <a:off x="531815" y="1677432"/>
            <a:ext cx="4534874" cy="4381213"/>
          </a:xfrm>
        </p:spPr>
        <p:txBody>
          <a:bodyPr/>
          <a:lstStyle>
            <a:lvl1pPr>
              <a:defRPr sz="1799">
                <a:solidFill>
                  <a:srgbClr val="4E5052"/>
                </a:solidFill>
              </a:defRPr>
            </a:lvl1pPr>
            <a:lvl2pPr>
              <a:defRPr sz="1799">
                <a:solidFill>
                  <a:srgbClr val="4E5052"/>
                </a:solidFill>
              </a:defRPr>
            </a:lvl2pPr>
            <a:lvl3pPr>
              <a:buClr>
                <a:schemeClr val="tx1"/>
              </a:buClr>
              <a:defRPr sz="2399" baseline="0">
                <a:solidFill>
                  <a:srgbClr val="FFFFFF"/>
                </a:solidFill>
              </a:defRPr>
            </a:lvl3pPr>
            <a:lvl4pPr>
              <a:buClr>
                <a:schemeClr val="tx1"/>
              </a:buClr>
              <a:defRPr sz="2399">
                <a:solidFill>
                  <a:srgbClr val="FFFFFF"/>
                </a:solidFill>
              </a:defRPr>
            </a:lvl4pPr>
            <a:lvl5pPr>
              <a:defRPr sz="2399">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8" name="Picture 7" descr="Oracle logo in white on red staging background" title="Oracle red badge logo">
            <a:extLst>
              <a:ext uri="{FF2B5EF4-FFF2-40B4-BE49-F238E27FC236}">
                <a16:creationId xmlns:a16="http://schemas.microsoft.com/office/drawing/2014/main" id="{459D8856-FCB5-9D43-B78D-798358575F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36686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5_Title Page_Red/Blue">
    <p:bg>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dirty="0">
                <a:solidFill>
                  <a:srgbClr val="FFFFFF"/>
                </a:solidFill>
              </a:rPr>
              <a:t>Copyright © 2018, Oracle and/or its affiliates. All rights reserved.  |  Confidential – Oracle Internal/Restricted/Highly Restricted</a:t>
            </a:r>
          </a:p>
        </p:txBody>
      </p:sp>
      <p:sp>
        <p:nvSpPr>
          <p:cNvPr id="11" name="Title 6">
            <a:extLst>
              <a:ext uri="{FF2B5EF4-FFF2-40B4-BE49-F238E27FC236}">
                <a16:creationId xmlns:a16="http://schemas.microsoft.com/office/drawing/2014/main" id="{2394AD5B-EDB1-1C41-9293-C1EF57CACA72}"/>
              </a:ext>
            </a:extLst>
          </p:cNvPr>
          <p:cNvSpPr>
            <a:spLocks noGrp="1"/>
          </p:cNvSpPr>
          <p:nvPr>
            <p:ph type="title"/>
          </p:nvPr>
        </p:nvSpPr>
        <p:spPr>
          <a:xfrm>
            <a:off x="531812" y="548640"/>
            <a:ext cx="8799346" cy="889000"/>
          </a:xfrm>
        </p:spPr>
        <p:txBody>
          <a:bodyPr anchor="b"/>
          <a:lstStyle>
            <a:lvl1pPr>
              <a:defRPr>
                <a:solidFill>
                  <a:srgbClr val="4E5052"/>
                </a:solidFill>
              </a:defRPr>
            </a:lvl1pPr>
          </a:lstStyle>
          <a:p>
            <a:endParaRPr dirty="0"/>
          </a:p>
        </p:txBody>
      </p:sp>
      <p:sp>
        <p:nvSpPr>
          <p:cNvPr id="8" name="Text Placeholder 2"/>
          <p:cNvSpPr>
            <a:spLocks noGrp="1"/>
          </p:cNvSpPr>
          <p:nvPr>
            <p:ph type="body" sz="quarter" idx="15"/>
          </p:nvPr>
        </p:nvSpPr>
        <p:spPr>
          <a:xfrm>
            <a:off x="531812" y="1619927"/>
            <a:ext cx="8820000" cy="336727"/>
          </a:xfrm>
        </p:spPr>
        <p:txBody>
          <a:bodyPr vert="horz" lIns="0" tIns="0" rIns="0" bIns="0" rtlCol="0" anchor="t">
            <a:noAutofit/>
          </a:bodyPr>
          <a:lstStyle>
            <a:lvl1pPr>
              <a:defRPr lang="en-US" sz="2399"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9" name="Text Placeholder 11">
            <a:extLst>
              <a:ext uri="{FF2B5EF4-FFF2-40B4-BE49-F238E27FC236}">
                <a16:creationId xmlns:a16="http://schemas.microsoft.com/office/drawing/2014/main" id="{406AF51B-3909-2240-A3B4-A3E714163FB5}"/>
              </a:ext>
            </a:extLst>
          </p:cNvPr>
          <p:cNvSpPr>
            <a:spLocks noGrp="1"/>
          </p:cNvSpPr>
          <p:nvPr>
            <p:ph type="body" sz="quarter" idx="16" hasCustomPrompt="1"/>
          </p:nvPr>
        </p:nvSpPr>
        <p:spPr>
          <a:xfrm>
            <a:off x="531814" y="2306517"/>
            <a:ext cx="8820000" cy="3752128"/>
          </a:xfrm>
        </p:spPr>
        <p:txBody>
          <a:bodyPr/>
          <a:lstStyle>
            <a:lvl1pPr>
              <a:defRPr sz="1799">
                <a:solidFill>
                  <a:srgbClr val="4E5052"/>
                </a:solidFill>
              </a:defRPr>
            </a:lvl1pPr>
            <a:lvl2pPr>
              <a:defRPr sz="1799">
                <a:solidFill>
                  <a:srgbClr val="4E5052"/>
                </a:solidFill>
              </a:defRPr>
            </a:lvl2pPr>
            <a:lvl3pPr>
              <a:lnSpc>
                <a:spcPct val="100000"/>
              </a:lnSpc>
              <a:buClr>
                <a:schemeClr val="bg1"/>
              </a:buClr>
              <a:defRPr sz="2399" baseline="0">
                <a:solidFill>
                  <a:srgbClr val="58595B"/>
                </a:solidFill>
                <a:latin typeface="Calibri"/>
                <a:cs typeface="Calibri"/>
              </a:defRPr>
            </a:lvl3pPr>
            <a:lvl4pPr>
              <a:lnSpc>
                <a:spcPct val="100000"/>
              </a:lnSpc>
              <a:buClr>
                <a:schemeClr val="bg1"/>
              </a:buClr>
              <a:defRPr sz="2399">
                <a:solidFill>
                  <a:srgbClr val="58595B"/>
                </a:solidFill>
                <a:latin typeface="Calibri"/>
                <a:cs typeface="Calibri"/>
              </a:defRPr>
            </a:lvl4pPr>
            <a:lvl5pPr>
              <a:defRPr sz="2399">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0" name="Picture 9">
            <a:extLst>
              <a:ext uri="{FF2B5EF4-FFF2-40B4-BE49-F238E27FC236}">
                <a16:creationId xmlns:a16="http://schemas.microsoft.com/office/drawing/2014/main" id="{BE9F01CE-D4F3-6741-8A47-64B3FA1754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900"/>
          <a:stretch/>
        </p:blipFill>
        <p:spPr>
          <a:xfrm flipH="1" flipV="1">
            <a:off x="8382694" y="-1"/>
            <a:ext cx="3806131" cy="6857999"/>
          </a:xfrm>
          <a:prstGeom prst="rect">
            <a:avLst/>
          </a:prstGeom>
        </p:spPr>
      </p:pic>
      <p:pic>
        <p:nvPicPr>
          <p:cNvPr id="13" name="Picture 12" descr="Oracle logo in white on red staging background" title="Oracle red badge logo">
            <a:extLst>
              <a:ext uri="{FF2B5EF4-FFF2-40B4-BE49-F238E27FC236}">
                <a16:creationId xmlns:a16="http://schemas.microsoft.com/office/drawing/2014/main" id="{4F1BE1D5-7AC5-F941-B6DE-762DD7B449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31783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5_Title Page_Red/Blue">
    <p:bg bwMode="gray">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dirty="0">
                <a:solidFill>
                  <a:srgbClr val="FFFFFF"/>
                </a:solidFill>
              </a:rPr>
              <a:t>Copyright © 2018, Oracle and/or its affiliates. All rights reserved.  |  Confidential – Oracle Internal/Restricted/Highly Restricted</a:t>
            </a:r>
          </a:p>
        </p:txBody>
      </p:sp>
      <p:sp>
        <p:nvSpPr>
          <p:cNvPr id="9" name="Title Placeholder 1"/>
          <p:cNvSpPr>
            <a:spLocks noGrp="1"/>
          </p:cNvSpPr>
          <p:nvPr>
            <p:ph type="title"/>
          </p:nvPr>
        </p:nvSpPr>
        <p:spPr>
          <a:xfrm>
            <a:off x="531813" y="548640"/>
            <a:ext cx="4890193" cy="889000"/>
          </a:xfrm>
          <a:prstGeom prst="rect">
            <a:avLst/>
          </a:prstGeom>
        </p:spPr>
        <p:txBody>
          <a:bodyPr vert="horz" lIns="0" tIns="0" rIns="0" bIns="0" rtlCol="0" anchor="b">
            <a:noAutofit/>
          </a:bodyPr>
          <a:lstStyle/>
          <a:p>
            <a:r>
              <a:rPr lang="en-US" dirty="0"/>
              <a:t>Click to edit Master title style</a:t>
            </a:r>
            <a:endParaRPr dirty="0"/>
          </a:p>
        </p:txBody>
      </p:sp>
      <p:pic>
        <p:nvPicPr>
          <p:cNvPr id="6" name="Picture 5" descr="Oracle logo in white on red staging background" title="Oracle red badge logo">
            <a:extLst>
              <a:ext uri="{FF2B5EF4-FFF2-40B4-BE49-F238E27FC236}">
                <a16:creationId xmlns:a16="http://schemas.microsoft.com/office/drawing/2014/main" id="{82FCF332-8514-3844-BA6C-0181426683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282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Page_Blue/Burgundy">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585577-5371-3046-9552-585CDF383089}"/>
              </a:ext>
            </a:extLst>
          </p:cNvPr>
          <p:cNvPicPr>
            <a:picLocks noChangeAspect="1"/>
          </p:cNvPicPr>
          <p:nvPr userDrawn="1"/>
        </p:nvPicPr>
        <p:blipFill>
          <a:blip r:embed="rId2" cstate="email">
            <a:alphaModFix amt="90000"/>
            <a:extLst>
              <a:ext uri="{28A0092B-C50C-407E-A947-70E740481C1C}">
                <a14:useLocalDpi xmlns:a14="http://schemas.microsoft.com/office/drawing/2010/main" val="0"/>
              </a:ext>
            </a:extLst>
          </a:blip>
          <a:stretch>
            <a:fillRect/>
          </a:stretch>
        </p:blipFill>
        <p:spPr>
          <a:xfrm>
            <a:off x="-9518" y="2"/>
            <a:ext cx="8273530" cy="6857999"/>
          </a:xfrm>
          <a:prstGeom prst="rect">
            <a:avLst/>
          </a:prstGeom>
        </p:spPr>
      </p:pic>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10" name="Footer Placeholder 4">
            <a:extLst>
              <a:ext uri="{FF2B5EF4-FFF2-40B4-BE49-F238E27FC236}">
                <a16:creationId xmlns:a16="http://schemas.microsoft.com/office/drawing/2014/main" id="{3FEFC96C-AB40-624A-BC6A-C309CBF603B9}"/>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2018, Oracle and/or its affiliates. All rights reserved.  |  Confidential – Oracle Internal/Restricted/Highly Restricted </a:t>
            </a:r>
            <a:endParaRPr lang="en-US" dirty="0">
              <a:solidFill>
                <a:srgbClr val="FFFFFF"/>
              </a:solidFill>
            </a:endParaRPr>
          </a:p>
        </p:txBody>
      </p:sp>
      <p:sp>
        <p:nvSpPr>
          <p:cNvPr id="8" name="Text Placeholder 2"/>
          <p:cNvSpPr>
            <a:spLocks noGrp="1"/>
          </p:cNvSpPr>
          <p:nvPr>
            <p:ph type="body" sz="quarter" idx="16" hasCustomPrompt="1"/>
          </p:nvPr>
        </p:nvSpPr>
        <p:spPr>
          <a:xfrm>
            <a:off x="536944" y="2404845"/>
            <a:ext cx="5910262" cy="1111923"/>
          </a:xfrm>
        </p:spPr>
        <p:txBody>
          <a:bodyPr anchor="b"/>
          <a:lstStyle>
            <a:lvl1pPr>
              <a:defRPr sz="3599" b="0">
                <a:solidFill>
                  <a:schemeClr val="tx1"/>
                </a:solidFill>
              </a:defRPr>
            </a:lvl1pPr>
          </a:lstStyle>
          <a:p>
            <a:pPr lvl="0"/>
            <a:r>
              <a:rPr lang="en-US" dirty="0"/>
              <a:t>Section Divider Title Calibri 36pt Headline Case</a:t>
            </a:r>
          </a:p>
        </p:txBody>
      </p:sp>
      <p:sp>
        <p:nvSpPr>
          <p:cNvPr id="13" name="Text Placeholder 12"/>
          <p:cNvSpPr>
            <a:spLocks noGrp="1"/>
          </p:cNvSpPr>
          <p:nvPr>
            <p:ph type="body" sz="quarter" idx="13" hasCustomPrompt="1"/>
          </p:nvPr>
        </p:nvSpPr>
        <p:spPr>
          <a:xfrm>
            <a:off x="531815" y="3776201"/>
            <a:ext cx="5350690" cy="961084"/>
          </a:xfrm>
        </p:spPr>
        <p:txBody>
          <a:bodyPr>
            <a:noAutofit/>
          </a:bodyPr>
          <a:lstStyle>
            <a:lvl1pPr marL="1588" indent="0">
              <a:spcBef>
                <a:spcPts val="0"/>
              </a:spcBef>
              <a:buFontTx/>
              <a:buNone/>
              <a:defRPr sz="2398" baseline="0">
                <a:solidFill>
                  <a:schemeClr val="tx1"/>
                </a:solidFill>
              </a:defRPr>
            </a:lvl1pPr>
            <a:lvl2pPr marL="1588" indent="0">
              <a:buFontTx/>
              <a:buNone/>
              <a:defRPr sz="2398"/>
            </a:lvl2pPr>
            <a:lvl3pPr marL="1588" indent="0">
              <a:buFontTx/>
              <a:buNone/>
              <a:defRPr sz="2398"/>
            </a:lvl3pPr>
            <a:lvl4pPr marL="1588" indent="0">
              <a:buFontTx/>
              <a:buNone/>
              <a:defRPr sz="2398"/>
            </a:lvl4pPr>
            <a:lvl5pPr marL="1588" indent="0">
              <a:buFontTx/>
              <a:buNone/>
              <a:defRPr sz="2398"/>
            </a:lvl5pPr>
            <a:lvl6pPr marL="1588" indent="0">
              <a:buFontTx/>
              <a:buNone/>
              <a:defRPr sz="2398"/>
            </a:lvl6pPr>
            <a:lvl7pPr marL="1588" indent="0">
              <a:buFontTx/>
              <a:buNone/>
              <a:defRPr sz="2398"/>
            </a:lvl7pPr>
            <a:lvl8pPr marL="1588" indent="0">
              <a:buFontTx/>
              <a:buNone/>
              <a:defRPr sz="2398"/>
            </a:lvl8pPr>
            <a:lvl9pPr marL="1588" indent="0">
              <a:buFontTx/>
              <a:buNone/>
              <a:defRPr sz="2398"/>
            </a:lvl9pPr>
          </a:lstStyle>
          <a:p>
            <a:r>
              <a:rPr lang="en-US" sz="2399" dirty="0"/>
              <a:t>Subtitle Calibri Bold 24pts</a:t>
            </a:r>
            <a:br>
              <a:rPr lang="en-US" sz="2399" dirty="0"/>
            </a:br>
            <a:endParaRPr lang="en-US" dirty="0"/>
          </a:p>
        </p:txBody>
      </p:sp>
      <p:pic>
        <p:nvPicPr>
          <p:cNvPr id="11" name="Picture 10" descr="Oracle logo in white on red staging background" title="Oracle red badge logo">
            <a:extLst>
              <a:ext uri="{FF2B5EF4-FFF2-40B4-BE49-F238E27FC236}">
                <a16:creationId xmlns:a16="http://schemas.microsoft.com/office/drawing/2014/main" id="{EE02B06F-1BB6-454E-9518-84AE26317C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22929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Text Page_Red/Blue">
    <p:spTree>
      <p:nvGrpSpPr>
        <p:cNvPr id="1" name=""/>
        <p:cNvGrpSpPr/>
        <p:nvPr/>
      </p:nvGrpSpPr>
      <p:grpSpPr>
        <a:xfrm>
          <a:off x="0" y="0"/>
          <a:ext cx="0" cy="0"/>
          <a:chOff x="0" y="0"/>
          <a:chExt cx="0" cy="0"/>
        </a:xfrm>
      </p:grpSpPr>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  Confidential – Oracle Internal/Restricted/Highly Restricted </a:t>
            </a:r>
            <a:endParaRPr lang="en-US" dirty="0"/>
          </a:p>
        </p:txBody>
      </p:sp>
      <p:sp>
        <p:nvSpPr>
          <p:cNvPr id="21" name="Title 6">
            <a:extLst>
              <a:ext uri="{FF2B5EF4-FFF2-40B4-BE49-F238E27FC236}">
                <a16:creationId xmlns:a16="http://schemas.microsoft.com/office/drawing/2014/main" id="{2394AD5B-EDB1-1C41-9293-C1EF57CACA72}"/>
              </a:ext>
            </a:extLst>
          </p:cNvPr>
          <p:cNvSpPr>
            <a:spLocks noGrp="1"/>
          </p:cNvSpPr>
          <p:nvPr>
            <p:ph type="title"/>
          </p:nvPr>
        </p:nvSpPr>
        <p:spPr>
          <a:xfrm>
            <a:off x="531812" y="548640"/>
            <a:ext cx="11125200" cy="889000"/>
          </a:xfrm>
        </p:spPr>
        <p:txBody>
          <a:bodyPr anchor="b"/>
          <a:lstStyle>
            <a:lvl1pPr>
              <a:defRPr>
                <a:solidFill>
                  <a:srgbClr val="4E5052"/>
                </a:solidFill>
              </a:defRPr>
            </a:lvl1pPr>
          </a:lstStyle>
          <a:p>
            <a:endParaRPr dirty="0"/>
          </a:p>
        </p:txBody>
      </p:sp>
      <p:grpSp>
        <p:nvGrpSpPr>
          <p:cNvPr id="2" name="Group 1"/>
          <p:cNvGrpSpPr>
            <a:grpSpLocks noChangeAspect="1"/>
          </p:cNvGrpSpPr>
          <p:nvPr userDrawn="1"/>
        </p:nvGrpSpPr>
        <p:grpSpPr>
          <a:xfrm>
            <a:off x="10771488" y="2934002"/>
            <a:ext cx="1429433" cy="3923998"/>
            <a:chOff x="10277089" y="1610011"/>
            <a:chExt cx="1911736" cy="5247989"/>
          </a:xfrm>
        </p:grpSpPr>
        <p:sp>
          <p:nvSpPr>
            <p:cNvPr id="25" name="Parallelogram 15">
              <a:extLst>
                <a:ext uri="{FF2B5EF4-FFF2-40B4-BE49-F238E27FC236}">
                  <a16:creationId xmlns:a16="http://schemas.microsoft.com/office/drawing/2014/main" id="{767F90EE-38CE-1449-BDB0-9DD04834E905}"/>
                </a:ext>
              </a:extLst>
            </p:cNvPr>
            <p:cNvSpPr/>
            <p:nvPr userDrawn="1"/>
          </p:nvSpPr>
          <p:spPr>
            <a:xfrm rot="10800000">
              <a:off x="10277089" y="1610011"/>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5">
                    <a:alpha val="20000"/>
                  </a:schemeClr>
                </a:gs>
                <a:gs pos="100000">
                  <a:schemeClr val="accent5">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8" dirty="0">
                <a:solidFill>
                  <a:srgbClr val="FFFFFF"/>
                </a:solidFill>
              </a:endParaRPr>
            </a:p>
          </p:txBody>
        </p:sp>
        <p:sp>
          <p:nvSpPr>
            <p:cNvPr id="26" name="Parallelogram 15">
              <a:extLst>
                <a:ext uri="{FF2B5EF4-FFF2-40B4-BE49-F238E27FC236}">
                  <a16:creationId xmlns:a16="http://schemas.microsoft.com/office/drawing/2014/main" id="{767F90EE-38CE-1449-BDB0-9DD04834E905}"/>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5">
                    <a:alpha val="20000"/>
                  </a:schemeClr>
                </a:gs>
                <a:gs pos="100000">
                  <a:schemeClr val="accent5">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8" dirty="0">
                <a:solidFill>
                  <a:srgbClr val="FFFFFF"/>
                </a:solidFill>
              </a:endParaRPr>
            </a:p>
          </p:txBody>
        </p:sp>
      </p:grpSp>
      <p:pic>
        <p:nvPicPr>
          <p:cNvPr id="27" name="Picture 26">
            <a:extLst>
              <a:ext uri="{FF2B5EF4-FFF2-40B4-BE49-F238E27FC236}">
                <a16:creationId xmlns:a16="http://schemas.microsoft.com/office/drawing/2014/main"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58509"/>
          <a:stretch/>
        </p:blipFill>
        <p:spPr>
          <a:xfrm>
            <a:off x="1" y="-6050"/>
            <a:ext cx="1280489" cy="2558146"/>
          </a:xfrm>
          <a:prstGeom prst="rect">
            <a:avLst/>
          </a:prstGeom>
        </p:spPr>
      </p:pic>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814" y="1677432"/>
            <a:ext cx="11125198" cy="4381213"/>
          </a:xfrm>
        </p:spPr>
        <p:txBody>
          <a:bodyPr/>
          <a:lstStyle>
            <a:lvl1pPr>
              <a:defRPr sz="2399">
                <a:solidFill>
                  <a:srgbClr val="4E5052"/>
                </a:solidFill>
              </a:defRPr>
            </a:lvl1pPr>
            <a:lvl2pPr>
              <a:defRPr sz="2399">
                <a:solidFill>
                  <a:srgbClr val="4E5052"/>
                </a:solidFill>
              </a:defRPr>
            </a:lvl2pPr>
            <a:lvl3pPr>
              <a:defRPr sz="2399">
                <a:solidFill>
                  <a:srgbClr val="4E5052"/>
                </a:solidFill>
              </a:defRPr>
            </a:lvl3pPr>
            <a:lvl4pPr>
              <a:defRPr sz="2399">
                <a:solidFill>
                  <a:srgbClr val="4E5052"/>
                </a:solidFill>
              </a:defRPr>
            </a:lvl4pPr>
            <a:lvl5pPr>
              <a:defRPr sz="2399">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Oracle logo in white on red staging background" title="Oracle red badge logo">
            <a:extLst>
              <a:ext uri="{FF2B5EF4-FFF2-40B4-BE49-F238E27FC236}">
                <a16:creationId xmlns:a16="http://schemas.microsoft.com/office/drawing/2014/main" id="{7D76F551-F445-1E40-8943-A354730B99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43461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Title Page_Blue/Burgundy">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9ADDC-93AD-C448-9447-ED4324113E39}"/>
              </a:ext>
            </a:extLst>
          </p:cNvPr>
          <p:cNvPicPr>
            <a:picLocks noChangeAspect="1"/>
          </p:cNvPicPr>
          <p:nvPr userDrawn="1"/>
        </p:nvPicPr>
        <p:blipFill>
          <a:blip r:embed="rId2" cstate="email">
            <a:alphaModFix amt="90000"/>
            <a:extLst>
              <a:ext uri="{28A0092B-C50C-407E-A947-70E740481C1C}">
                <a14:useLocalDpi xmlns:a14="http://schemas.microsoft.com/office/drawing/2010/main" val="0"/>
              </a:ext>
            </a:extLst>
          </a:blip>
          <a:stretch>
            <a:fillRect/>
          </a:stretch>
        </p:blipFill>
        <p:spPr>
          <a:xfrm flipH="1">
            <a:off x="3915296" y="2"/>
            <a:ext cx="8273530" cy="6857999"/>
          </a:xfrm>
          <a:prstGeom prst="rect">
            <a:avLst/>
          </a:prstGeom>
        </p:spPr>
      </p:pic>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0" name="Footer Placeholder 4">
            <a:extLst>
              <a:ext uri="{FF2B5EF4-FFF2-40B4-BE49-F238E27FC236}">
                <a16:creationId xmlns:a16="http://schemas.microsoft.com/office/drawing/2014/main" id="{3FEFC96C-AB40-624A-BC6A-C309CBF603B9}"/>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solidFill>
                  <a:srgbClr val="58595B"/>
                </a:solidFill>
              </a:rPr>
              <a:t>Copyright © 2018, Oracle and/or its affiliates. All rights reserved.  |  Confidential – Oracle Internal/Restricted/Highly Restricted </a:t>
            </a:r>
            <a:endParaRPr lang="en-US" dirty="0">
              <a:solidFill>
                <a:srgbClr val="58595B"/>
              </a:solidFill>
            </a:endParaRPr>
          </a:p>
        </p:txBody>
      </p:sp>
      <p:sp>
        <p:nvSpPr>
          <p:cNvPr id="13" name="Title Placeholder 1"/>
          <p:cNvSpPr>
            <a:spLocks noGrp="1"/>
          </p:cNvSpPr>
          <p:nvPr>
            <p:ph type="title"/>
          </p:nvPr>
        </p:nvSpPr>
        <p:spPr>
          <a:xfrm>
            <a:off x="6088147" y="548640"/>
            <a:ext cx="5574048" cy="889000"/>
          </a:xfrm>
          <a:prstGeom prst="rect">
            <a:avLst/>
          </a:prstGeom>
        </p:spPr>
        <p:txBody>
          <a:bodyPr vert="horz" lIns="0" tIns="0" rIns="0" bIns="0" rtlCol="0" anchor="b">
            <a:noAutofit/>
          </a:bodyPr>
          <a:lstStyle>
            <a:lvl1pPr>
              <a:defRPr>
                <a:solidFill>
                  <a:schemeClr val="tx1"/>
                </a:solidFill>
              </a:defRPr>
            </a:lvl1pPr>
          </a:lstStyle>
          <a:p>
            <a:r>
              <a:rPr lang="en-US" dirty="0"/>
              <a:t>Click to edit Master title style</a:t>
            </a:r>
            <a:endParaRPr dirty="0"/>
          </a:p>
        </p:txBody>
      </p:sp>
      <p:sp>
        <p:nvSpPr>
          <p:cNvPr id="12" name="Text Placeholder 2"/>
          <p:cNvSpPr>
            <a:spLocks noGrp="1"/>
          </p:cNvSpPr>
          <p:nvPr>
            <p:ph type="body" sz="quarter" idx="15"/>
          </p:nvPr>
        </p:nvSpPr>
        <p:spPr>
          <a:xfrm>
            <a:off x="6088148" y="1619927"/>
            <a:ext cx="5593134" cy="336727"/>
          </a:xfrm>
        </p:spPr>
        <p:txBody>
          <a:bodyPr vert="horz" lIns="0" tIns="0" rIns="0" bIns="0" rtlCol="0" anchor="t">
            <a:noAutofit/>
          </a:bodyPr>
          <a:lstStyle>
            <a:lvl1pPr>
              <a:defRPr lang="en-US" sz="2399" b="1" kern="3000" spc="-100" baseline="0" dirty="0" smtClean="0">
                <a:solidFill>
                  <a:srgbClr val="FFFFFF"/>
                </a:solidFill>
                <a:latin typeface="Calibri"/>
                <a:ea typeface="+mj-ea"/>
                <a:cs typeface="Calibri"/>
              </a:defRPr>
            </a:lvl1pPr>
          </a:lstStyle>
          <a:p>
            <a:pPr lvl="0">
              <a:lnSpc>
                <a:spcPct val="80000"/>
              </a:lnSpc>
              <a:spcBef>
                <a:spcPct val="0"/>
              </a:spcBef>
            </a:pPr>
            <a:r>
              <a:rPr lang="en-US" dirty="0"/>
              <a:t>Click to edit Master text styles</a:t>
            </a:r>
          </a:p>
        </p:txBody>
      </p:sp>
      <p:sp>
        <p:nvSpPr>
          <p:cNvPr id="15" name="Text Placeholder 11">
            <a:extLst>
              <a:ext uri="{FF2B5EF4-FFF2-40B4-BE49-F238E27FC236}">
                <a16:creationId xmlns:a16="http://schemas.microsoft.com/office/drawing/2014/main" id="{406AF51B-3909-2240-A3B4-A3E714163FB5}"/>
              </a:ext>
            </a:extLst>
          </p:cNvPr>
          <p:cNvSpPr>
            <a:spLocks noGrp="1"/>
          </p:cNvSpPr>
          <p:nvPr>
            <p:ph type="body" sz="quarter" idx="16" hasCustomPrompt="1"/>
          </p:nvPr>
        </p:nvSpPr>
        <p:spPr>
          <a:xfrm>
            <a:off x="6088148" y="2306517"/>
            <a:ext cx="5561836" cy="3752128"/>
          </a:xfrm>
        </p:spPr>
        <p:txBody>
          <a:bodyPr/>
          <a:lstStyle>
            <a:lvl1pPr>
              <a:defRPr sz="1799">
                <a:solidFill>
                  <a:srgbClr val="4E5052"/>
                </a:solidFill>
              </a:defRPr>
            </a:lvl1pPr>
            <a:lvl2pPr>
              <a:defRPr sz="1799">
                <a:solidFill>
                  <a:srgbClr val="4E5052"/>
                </a:solidFill>
              </a:defRPr>
            </a:lvl2pPr>
            <a:lvl3pPr>
              <a:lnSpc>
                <a:spcPct val="100000"/>
              </a:lnSpc>
              <a:buClr>
                <a:schemeClr val="tx1"/>
              </a:buClr>
              <a:defRPr sz="2399" baseline="0">
                <a:solidFill>
                  <a:srgbClr val="FFFFFF"/>
                </a:solidFill>
                <a:latin typeface="Calibri"/>
                <a:cs typeface="Calibri"/>
              </a:defRPr>
            </a:lvl3pPr>
            <a:lvl4pPr>
              <a:lnSpc>
                <a:spcPct val="100000"/>
              </a:lnSpc>
              <a:buClr>
                <a:schemeClr val="tx1"/>
              </a:buClr>
              <a:defRPr sz="2399">
                <a:solidFill>
                  <a:srgbClr val="FFFFFF"/>
                </a:solidFill>
                <a:latin typeface="Calibri"/>
                <a:cs typeface="Calibri"/>
              </a:defRPr>
            </a:lvl4pPr>
            <a:lvl5pPr>
              <a:defRPr sz="2399">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spTree>
    <p:extLst>
      <p:ext uri="{BB962C8B-B14F-4D97-AF65-F5344CB8AC3E}">
        <p14:creationId xmlns:p14="http://schemas.microsoft.com/office/powerpoint/2010/main" val="1599155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bwMode="gray">
          <a:xfrm>
            <a:off x="531812" y="1371600"/>
            <a:ext cx="11125200" cy="889000"/>
          </a:xfrm>
          <a:prstGeom prst="rect">
            <a:avLst/>
          </a:prstGeom>
          <a:noFill/>
        </p:spPr>
        <p:txBody>
          <a:bodyPr wrap="none" lIns="0" tIns="0" rIns="0" bIns="0" rtlCol="0" anchor="b">
            <a:noAutofit/>
          </a:bodyPr>
          <a:lstStyle/>
          <a:p>
            <a:pPr>
              <a:lnSpc>
                <a:spcPct val="90000"/>
              </a:lnSpc>
            </a:pPr>
            <a:r>
              <a:rPr sz="3199" dirty="0">
                <a:solidFill>
                  <a:srgbClr val="58595B"/>
                </a:solidFill>
              </a:rPr>
              <a:t>Safe Harbor Statement</a:t>
            </a:r>
          </a:p>
        </p:txBody>
      </p:sp>
      <p:sp>
        <p:nvSpPr>
          <p:cNvPr id="6" name="TextBox 5"/>
          <p:cNvSpPr txBox="1"/>
          <p:nvPr/>
        </p:nvSpPr>
        <p:spPr bwMode="gray">
          <a:xfrm>
            <a:off x="531812" y="2514600"/>
            <a:ext cx="11125200" cy="2286000"/>
          </a:xfrm>
          <a:prstGeom prst="rect">
            <a:avLst/>
          </a:prstGeom>
          <a:noFill/>
        </p:spPr>
        <p:txBody>
          <a:bodyPr wrap="square" lIns="0" tIns="0" rIns="0" bIns="0" rtlCol="0" anchor="t">
            <a:noAutofit/>
          </a:bodyPr>
          <a:lstStyle/>
          <a:p>
            <a:pPr>
              <a:lnSpc>
                <a:spcPct val="90000"/>
              </a:lnSpc>
            </a:pPr>
            <a:r>
              <a:rPr sz="2399"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7" name="Footer Placeholder 7">
            <a:extLst>
              <a:ext uri="{FF2B5EF4-FFF2-40B4-BE49-F238E27FC236}">
                <a16:creationId xmlns:a16="http://schemas.microsoft.com/office/drawing/2014/main" id="{CB1DF0F7-B59E-504C-B8D9-6884CE5419C6}"/>
              </a:ext>
            </a:extLst>
          </p:cNvPr>
          <p:cNvSpPr>
            <a:spLocks noGrp="1"/>
          </p:cNvSpPr>
          <p:nvPr>
            <p:ph type="ftr" sz="quarter" idx="10"/>
          </p:nvPr>
        </p:nvSpPr>
        <p:spPr bwMode="gray">
          <a:xfrm>
            <a:off x="3005418" y="6556248"/>
            <a:ext cx="8233077" cy="182880"/>
          </a:xfrm>
        </p:spPr>
        <p:txBody>
          <a:bodyPr/>
          <a:lstStyle>
            <a:lvl1pPr>
              <a:defRPr>
                <a:solidFill>
                  <a:srgbClr val="4E5052"/>
                </a:solidFill>
              </a:defRPr>
            </a:lvl1pPr>
          </a:lstStyle>
          <a:p>
            <a:r>
              <a:rPr lang="en-US"/>
              <a:t>Copyright © 2018, Oracle and/or its affiliates. All rights reserved.  |  Confidential – Oracle Internal/Restricted/Highly Restricted </a:t>
            </a:r>
            <a:endParaRPr lang="en-US" dirty="0"/>
          </a:p>
        </p:txBody>
      </p:sp>
      <p:sp>
        <p:nvSpPr>
          <p:cNvPr id="8" name="Slide Number Placeholder 8">
            <a:extLst>
              <a:ext uri="{FF2B5EF4-FFF2-40B4-BE49-F238E27FC236}">
                <a16:creationId xmlns:a16="http://schemas.microsoft.com/office/drawing/2014/main" id="{9831CD28-2844-6C48-A0F4-AD0DC3545C03}"/>
              </a:ext>
            </a:extLst>
          </p:cNvPr>
          <p:cNvSpPr>
            <a:spLocks noGrp="1"/>
          </p:cNvSpPr>
          <p:nvPr>
            <p:ph type="sldNum" sz="quarter" idx="11"/>
          </p:nvPr>
        </p:nvSpPr>
        <p:spPr bwMode="gray">
          <a:xfrm>
            <a:off x="11276012" y="6556248"/>
            <a:ext cx="381661" cy="182880"/>
          </a:xfrm>
        </p:spPr>
        <p:txBody>
          <a:bodyPr/>
          <a:lstStyle>
            <a:lvl1pPr>
              <a:defRPr>
                <a:solidFill>
                  <a:srgbClr val="4E5052"/>
                </a:solidFill>
              </a:defRPr>
            </a:lvl1pPr>
          </a:lstStyle>
          <a:p>
            <a:fld id="{C51EAA63-D034-42AE-91FA-B13B9518C7BE}" type="slidenum">
              <a:rPr lang="en-US" smtClean="0"/>
              <a:pPr/>
              <a:t>‹#›</a:t>
            </a:fld>
            <a:endParaRPr lang="en-US" dirty="0"/>
          </a:p>
        </p:txBody>
      </p:sp>
      <p:pic>
        <p:nvPicPr>
          <p:cNvPr id="9" name="Picture 8" descr="Oracle logo in white on red staging background" title="Oracle red badge logo">
            <a:extLst>
              <a:ext uri="{FF2B5EF4-FFF2-40B4-BE49-F238E27FC236}">
                <a16:creationId xmlns:a16="http://schemas.microsoft.com/office/drawing/2014/main" id="{6AF615E4-373D-AC4A-9D40-17291CB9BE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1680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a:extLst>
              <a:ext uri="{FF2B5EF4-FFF2-40B4-BE49-F238E27FC236}">
                <a16:creationId xmlns:a16="http://schemas.microsoft.com/office/drawing/2014/main" id="{C523B075-B8AF-5C4F-9509-CFC7A4F8E0ED}"/>
              </a:ext>
            </a:extLst>
          </p:cNvPr>
          <p:cNvSpPr/>
          <p:nvPr userDrawn="1"/>
        </p:nvSpPr>
        <p:spPr bwMode="hidden">
          <a:xfrm>
            <a:off x="0" y="0"/>
            <a:ext cx="12188825" cy="6858000"/>
          </a:xfrm>
          <a:prstGeom prst="rect">
            <a:avLst/>
          </a:prstGeom>
          <a:gradFill>
            <a:gsLst>
              <a:gs pos="0">
                <a:srgbClr val="493728">
                  <a:alpha val="50000"/>
                </a:srgbClr>
              </a:gs>
              <a:gs pos="100000">
                <a:srgbClr val="493728">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descr="Full slide 4-color photo can be inserted here" title="Title Slide with Picture">
            <a:extLst>
              <a:ext uri="{FF2B5EF4-FFF2-40B4-BE49-F238E27FC236}">
                <a16:creationId xmlns:a16="http://schemas.microsoft.com/office/drawing/2014/main" id="{04AD834B-956B-2441-A6A1-B124D552F179}"/>
              </a:ext>
            </a:extLst>
          </p:cNvPr>
          <p:cNvSpPr/>
          <p:nvPr userDrawn="1"/>
        </p:nvSpPr>
        <p:spPr bwMode="hidden">
          <a:xfrm>
            <a:off x="1382" y="1371600"/>
            <a:ext cx="12187444" cy="5486400"/>
          </a:xfrm>
          <a:prstGeom prst="rect">
            <a:avLst/>
          </a:prstGeom>
          <a:gradFill>
            <a:gsLst>
              <a:gs pos="0">
                <a:srgbClr val="493728">
                  <a:alpha val="44000"/>
                </a:srgbClr>
              </a:gs>
              <a:gs pos="12000">
                <a:srgbClr val="493728">
                  <a:alpha val="25000"/>
                  <a:lumMod val="99000"/>
                </a:srgbClr>
              </a:gs>
              <a:gs pos="32000">
                <a:srgbClr val="493728">
                  <a:alpha val="0"/>
                  <a:lumMod val="0"/>
                  <a:lumOff val="100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F7813DC6-A960-1943-A958-09B9E1454EF0}" type="datetime1">
              <a:t>7/23/2019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 Page_Blue/Burgundy">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9ADDC-93AD-C448-9447-ED4324113E39}"/>
              </a:ext>
            </a:extLst>
          </p:cNvPr>
          <p:cNvPicPr>
            <a:picLocks noChangeAspect="1"/>
          </p:cNvPicPr>
          <p:nvPr userDrawn="1"/>
        </p:nvPicPr>
        <p:blipFill>
          <a:blip r:embed="rId2" cstate="email">
            <a:alphaModFix amt="90000"/>
            <a:extLst>
              <a:ext uri="{28A0092B-C50C-407E-A947-70E740481C1C}">
                <a14:useLocalDpi xmlns:a14="http://schemas.microsoft.com/office/drawing/2010/main" val="0"/>
              </a:ext>
            </a:extLst>
          </a:blip>
          <a:stretch>
            <a:fillRect/>
          </a:stretch>
        </p:blipFill>
        <p:spPr>
          <a:xfrm>
            <a:off x="-9518" y="2"/>
            <a:ext cx="8273530" cy="6857999"/>
          </a:xfrm>
          <a:prstGeom prst="rect">
            <a:avLst/>
          </a:prstGeom>
        </p:spPr>
      </p:pic>
      <p:sp>
        <p:nvSpPr>
          <p:cNvPr id="14" name="Slide Number Placeholder 5"/>
          <p:cNvSpPr>
            <a:spLocks noGrp="1"/>
          </p:cNvSpPr>
          <p:nvPr userDrawn="1">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0" name="Footer Placeholder 4">
            <a:extLst>
              <a:ext uri="{FF2B5EF4-FFF2-40B4-BE49-F238E27FC236}">
                <a16:creationId xmlns:a16="http://schemas.microsoft.com/office/drawing/2014/main" id="{3FEFC96C-AB40-624A-BC6A-C309CBF603B9}"/>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solidFill>
                  <a:srgbClr val="58595B"/>
                </a:solidFill>
              </a:rPr>
              <a:t>Copyright © 2018, Oracle and/or its affiliates. All rights reserved.  |  Confidential – Oracle Internal/Restricted/Highly Restricted </a:t>
            </a:r>
            <a:endParaRPr lang="en-US" dirty="0">
              <a:solidFill>
                <a:srgbClr val="58595B"/>
              </a:solidFill>
            </a:endParaRPr>
          </a:p>
        </p:txBody>
      </p:sp>
      <p:sp>
        <p:nvSpPr>
          <p:cNvPr id="12"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16" name="Text Placeholder 5"/>
          <p:cNvSpPr>
            <a:spLocks noGrp="1"/>
          </p:cNvSpPr>
          <p:nvPr>
            <p:ph type="body" sz="quarter" idx="19" hasCustomPrompt="1"/>
          </p:nvPr>
        </p:nvSpPr>
        <p:spPr>
          <a:xfrm>
            <a:off x="531812" y="4535984"/>
            <a:ext cx="3900488" cy="1503363"/>
          </a:xfrm>
          <a:noFill/>
          <a:ln w="28575" cmpd="sng" algn="ctr">
            <a:solidFill>
              <a:srgbClr val="FFFFFF"/>
            </a:solidFill>
            <a:miter lim="800000"/>
            <a:headEnd/>
            <a:tailEnd/>
          </a:ln>
          <a:effectLst/>
        </p:spPr>
        <p:txBody>
          <a:bodyPr lIns="90000" tIns="46800" rIns="90000" bIns="46800" anchor="t"/>
          <a:lstStyle>
            <a:lvl1pPr marL="0" marR="0" indent="0" algn="l" defTabSz="914126" rtl="0" eaLnBrk="1" fontAlgn="auto" latinLnBrk="0" hangingPunct="1">
              <a:lnSpc>
                <a:spcPct val="100000"/>
              </a:lnSpc>
              <a:spcBef>
                <a:spcPts val="0"/>
              </a:spcBef>
              <a:spcAft>
                <a:spcPts val="0"/>
              </a:spcAft>
              <a:buClrTx/>
              <a:buSzTx/>
              <a:buFontTx/>
              <a:buNone/>
              <a:tabLst/>
              <a:defRPr lang="en-US" sz="3599">
                <a:solidFill>
                  <a:srgbClr val="FFFFFF"/>
                </a:solidFill>
              </a:defRPr>
            </a:lvl1pPr>
          </a:lstStyle>
          <a:p>
            <a:pPr lvl="0"/>
            <a:r>
              <a:rPr lang="en-US" dirty="0"/>
              <a:t>Stats3</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7" name="Text Placeholder 5"/>
          <p:cNvSpPr>
            <a:spLocks noGrp="1"/>
          </p:cNvSpPr>
          <p:nvPr>
            <p:ph type="body" sz="quarter" idx="17" hasCustomPrompt="1"/>
          </p:nvPr>
        </p:nvSpPr>
        <p:spPr>
          <a:xfrm>
            <a:off x="2565712" y="2861445"/>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126" rtl="0" eaLnBrk="1" fontAlgn="auto" latinLnBrk="0" hangingPunct="1">
              <a:lnSpc>
                <a:spcPct val="100000"/>
              </a:lnSpc>
              <a:spcBef>
                <a:spcPts val="0"/>
              </a:spcBef>
              <a:spcAft>
                <a:spcPts val="0"/>
              </a:spcAft>
              <a:buClrTx/>
              <a:buSzTx/>
              <a:buFontTx/>
              <a:buNone/>
              <a:tabLst/>
              <a:defRPr lang="en-US" sz="3599">
                <a:solidFill>
                  <a:srgbClr val="FFFFFF"/>
                </a:solidFill>
              </a:defRPr>
            </a:lvl1pPr>
          </a:lstStyle>
          <a:p>
            <a:pPr lvl="0"/>
            <a:r>
              <a:rPr lang="en-US" dirty="0"/>
              <a:t>Stats2</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8" name="Text Placeholder 5"/>
          <p:cNvSpPr>
            <a:spLocks noGrp="1"/>
          </p:cNvSpPr>
          <p:nvPr>
            <p:ph type="body" sz="quarter" idx="16" hasCustomPrompt="1"/>
          </p:nvPr>
        </p:nvSpPr>
        <p:spPr>
          <a:xfrm>
            <a:off x="531812" y="2861445"/>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126" rtl="0" eaLnBrk="1" fontAlgn="auto" latinLnBrk="0" hangingPunct="1">
              <a:lnSpc>
                <a:spcPct val="100000"/>
              </a:lnSpc>
              <a:spcBef>
                <a:spcPts val="0"/>
              </a:spcBef>
              <a:spcAft>
                <a:spcPts val="0"/>
              </a:spcAft>
              <a:buClrTx/>
              <a:buSzTx/>
              <a:buFontTx/>
              <a:buNone/>
              <a:tabLst/>
              <a:defRPr lang="en-US" sz="3599">
                <a:solidFill>
                  <a:srgbClr val="FFFFFF"/>
                </a:solidFill>
              </a:defRPr>
            </a:lvl1pPr>
          </a:lstStyle>
          <a:p>
            <a:pPr lvl="0"/>
            <a:r>
              <a:rPr lang="en-US" dirty="0"/>
              <a:t>Stats1</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5" name="Text Placeholder 2"/>
          <p:cNvSpPr>
            <a:spLocks noGrp="1"/>
          </p:cNvSpPr>
          <p:nvPr>
            <p:ph type="body" sz="quarter" idx="15"/>
          </p:nvPr>
        </p:nvSpPr>
        <p:spPr>
          <a:xfrm>
            <a:off x="531812" y="1619927"/>
            <a:ext cx="6013450" cy="336727"/>
          </a:xfrm>
        </p:spPr>
        <p:txBody>
          <a:bodyPr vert="horz" lIns="0" tIns="0" rIns="0" bIns="0" rtlCol="0" anchor="t">
            <a:noAutofit/>
          </a:bodyPr>
          <a:lstStyle>
            <a:lvl1pPr>
              <a:defRPr lang="en-US" sz="2399" b="1" kern="3000" spc="-100" baseline="0" dirty="0" smtClean="0">
                <a:solidFill>
                  <a:srgbClr val="FFFFFF"/>
                </a:solidFill>
                <a:latin typeface="+mj-lt"/>
                <a:ea typeface="+mj-ea"/>
                <a:cs typeface="+mj-cs"/>
              </a:defRPr>
            </a:lvl1pPr>
          </a:lstStyle>
          <a:p>
            <a:pPr lvl="0">
              <a:lnSpc>
                <a:spcPct val="80000"/>
              </a:lnSpc>
              <a:spcBef>
                <a:spcPct val="0"/>
              </a:spcBef>
            </a:pPr>
            <a:r>
              <a:rPr lang="en-US" dirty="0"/>
              <a:t>Click to edit Master text styles</a:t>
            </a:r>
          </a:p>
        </p:txBody>
      </p:sp>
      <p:pic>
        <p:nvPicPr>
          <p:cNvPr id="11" name="Picture 10" descr="Oracle logo in white on red staging background" title="Oracle red badge logo">
            <a:extLst>
              <a:ext uri="{FF2B5EF4-FFF2-40B4-BE49-F238E27FC236}">
                <a16:creationId xmlns:a16="http://schemas.microsoft.com/office/drawing/2014/main" id="{7C3FD2CD-91C5-554C-9D64-B6007B4B82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8133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End Page 1">
    <p:spTree>
      <p:nvGrpSpPr>
        <p:cNvPr id="1" name=""/>
        <p:cNvGrpSpPr/>
        <p:nvPr/>
      </p:nvGrpSpPr>
      <p:grpSpPr>
        <a:xfrm>
          <a:off x="0" y="0"/>
          <a:ext cx="0" cy="0"/>
          <a:chOff x="0" y="0"/>
          <a:chExt cx="0" cy="0"/>
        </a:xfrm>
      </p:grpSpPr>
      <p:pic>
        <p:nvPicPr>
          <p:cNvPr id="18" name="Picture 17" descr="&quot;Integrated Cloud Applications &amp; Platform Services&quot; tagline in red and black" title="Oracle corporate Tagline in color">
            <a:extLst>
              <a:ext uri="{FF2B5EF4-FFF2-40B4-BE49-F238E27FC236}">
                <a16:creationId xmlns:a16="http://schemas.microsoft.com/office/drawing/2014/main" id="{448FE6E1-74FF-0E48-8DDE-9AE0E0CEB14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2219916" y="1722242"/>
            <a:ext cx="7748992" cy="2950267"/>
          </a:xfrm>
          <a:prstGeom prst="rect">
            <a:avLst/>
          </a:prstGeom>
        </p:spPr>
      </p:pic>
      <p:sp>
        <p:nvSpPr>
          <p:cNvPr id="8" name="Footer Placeholder 7">
            <a:extLst>
              <a:ext uri="{FF2B5EF4-FFF2-40B4-BE49-F238E27FC236}">
                <a16:creationId xmlns:a16="http://schemas.microsoft.com/office/drawing/2014/main" id="{CB1DF0F7-B59E-504C-B8D9-6884CE5419C6}"/>
              </a:ext>
            </a:extLst>
          </p:cNvPr>
          <p:cNvSpPr>
            <a:spLocks noGrp="1"/>
          </p:cNvSpPr>
          <p:nvPr>
            <p:ph type="ftr" sz="quarter" idx="10"/>
          </p:nvPr>
        </p:nvSpPr>
        <p:spPr bwMode="gray"/>
        <p:txBody>
          <a:bodyPr/>
          <a:lstStyle>
            <a:lvl1pPr>
              <a:defRPr>
                <a:solidFill>
                  <a:srgbClr val="4E5052"/>
                </a:solidFill>
              </a:defRPr>
            </a:lvl1pPr>
          </a:lstStyle>
          <a:p>
            <a:r>
              <a:rPr lang="en-US"/>
              <a:t>Copyright © 2018, Oracle and/or its affiliates. All rights reserved.  |  Confidential – Oracle Internal/Restricted/Highly Restricted </a:t>
            </a:r>
            <a:endParaRPr lang="en-US" dirty="0"/>
          </a:p>
        </p:txBody>
      </p:sp>
      <p:sp>
        <p:nvSpPr>
          <p:cNvPr id="9" name="Slide Number Placeholder 8">
            <a:extLst>
              <a:ext uri="{FF2B5EF4-FFF2-40B4-BE49-F238E27FC236}">
                <a16:creationId xmlns:a16="http://schemas.microsoft.com/office/drawing/2014/main" id="{9831CD28-2844-6C48-A0F4-AD0DC3545C03}"/>
              </a:ext>
            </a:extLst>
          </p:cNvPr>
          <p:cNvSpPr>
            <a:spLocks noGrp="1"/>
          </p:cNvSpPr>
          <p:nvPr>
            <p:ph type="sldNum" sz="quarter" idx="11"/>
          </p:nvPr>
        </p:nvSpPr>
        <p:spPr bwMode="gray"/>
        <p:txBody>
          <a:bodyPr/>
          <a:lstStyle>
            <a:lvl1pPr>
              <a:defRPr>
                <a:solidFill>
                  <a:srgbClr val="4E5052"/>
                </a:solidFill>
              </a:defRPr>
            </a:lvl1pPr>
          </a:lstStyle>
          <a:p>
            <a:fld id="{C51EAA63-D034-42AE-91FA-B13B9518C7BE}" type="slidenum">
              <a:rPr lang="en-US" smtClean="0"/>
              <a:pPr/>
              <a:t>‹#›</a:t>
            </a:fld>
            <a:endParaRPr lang="en-US" dirty="0"/>
          </a:p>
        </p:txBody>
      </p:sp>
      <p:pic>
        <p:nvPicPr>
          <p:cNvPr id="7" name="Picture 6" descr="Oracle logo in white on red staging background" title="Oracle red badge logo">
            <a:extLst>
              <a:ext uri="{FF2B5EF4-FFF2-40B4-BE49-F238E27FC236}">
                <a16:creationId xmlns:a16="http://schemas.microsoft.com/office/drawing/2014/main" id="{248D0C9F-7583-7746-99D6-704EA17DF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531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_End Page 2">
    <p:bg bwMode="gray">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028CB9-A6C0-E247-ADDF-AAD975CB84F6}"/>
              </a:ext>
            </a:extLst>
          </p:cNvPr>
          <p:cNvSpPr/>
          <p:nvPr userDrawn="1"/>
        </p:nvSpPr>
        <p:spPr bwMode="gray">
          <a:xfrm>
            <a:off x="-1" y="0"/>
            <a:ext cx="12188825" cy="685800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798">
              <a:solidFill>
                <a:srgbClr val="FFFFFF"/>
              </a:solidFill>
            </a:endParaRPr>
          </a:p>
        </p:txBody>
      </p:sp>
      <p:grpSp>
        <p:nvGrpSpPr>
          <p:cNvPr id="2" name="Group 1">
            <a:extLst>
              <a:ext uri="{FF2B5EF4-FFF2-40B4-BE49-F238E27FC236}">
                <a16:creationId xmlns:a16="http://schemas.microsoft.com/office/drawing/2014/main" id="{B639F889-8395-1C4B-9201-5D5BFE49F092}"/>
              </a:ext>
            </a:extLst>
          </p:cNvPr>
          <p:cNvGrpSpPr/>
          <p:nvPr userDrawn="1"/>
        </p:nvGrpSpPr>
        <p:grpSpPr bwMode="gray">
          <a:xfrm>
            <a:off x="2542" y="-4318"/>
            <a:ext cx="7604476" cy="6862318"/>
            <a:chOff x="2541" y="-4318"/>
            <a:chExt cx="7604476" cy="6862318"/>
          </a:xfrm>
        </p:grpSpPr>
        <p:sp>
          <p:nvSpPr>
            <p:cNvPr id="7" name="Parallelogram 20">
              <a:extLst>
                <a:ext uri="{FF2B5EF4-FFF2-40B4-BE49-F238E27FC236}">
                  <a16:creationId xmlns:a16="http://schemas.microsoft.com/office/drawing/2014/main" id="{F0BBD3C1-892D-0D4F-8453-A23FBB85CFC1}"/>
                </a:ext>
              </a:extLst>
            </p:cNvPr>
            <p:cNvSpPr/>
            <p:nvPr userDrawn="1"/>
          </p:nvSpPr>
          <p:spPr bwMode="gray">
            <a:xfrm>
              <a:off x="2683" y="2"/>
              <a:ext cx="7604334" cy="4976037"/>
            </a:xfrm>
            <a:custGeom>
              <a:avLst/>
              <a:gdLst>
                <a:gd name="connsiteX0" fmla="*/ 0 w 12902030"/>
                <a:gd name="connsiteY0" fmla="*/ 4976037 h 4976037"/>
                <a:gd name="connsiteX1" fmla="*/ 3240296 w 12902030"/>
                <a:gd name="connsiteY1" fmla="*/ 0 h 4976037"/>
                <a:gd name="connsiteX2" fmla="*/ 12902030 w 12902030"/>
                <a:gd name="connsiteY2" fmla="*/ 0 h 4976037"/>
                <a:gd name="connsiteX3" fmla="*/ 9661734 w 12902030"/>
                <a:gd name="connsiteY3" fmla="*/ 4976037 h 4976037"/>
                <a:gd name="connsiteX4" fmla="*/ 0 w 12902030"/>
                <a:gd name="connsiteY4" fmla="*/ 4976037 h 4976037"/>
                <a:gd name="connsiteX0" fmla="*/ 0 w 12902030"/>
                <a:gd name="connsiteY0" fmla="*/ 4976037 h 4976037"/>
                <a:gd name="connsiteX1" fmla="*/ 5297696 w 12902030"/>
                <a:gd name="connsiteY1" fmla="*/ 13447 h 4976037"/>
                <a:gd name="connsiteX2" fmla="*/ 12902030 w 12902030"/>
                <a:gd name="connsiteY2" fmla="*/ 0 h 4976037"/>
                <a:gd name="connsiteX3" fmla="*/ 9661734 w 12902030"/>
                <a:gd name="connsiteY3" fmla="*/ 4976037 h 4976037"/>
                <a:gd name="connsiteX4" fmla="*/ 0 w 12902030"/>
                <a:gd name="connsiteY4" fmla="*/ 4976037 h 4976037"/>
                <a:gd name="connsiteX0" fmla="*/ 446 w 7604334"/>
                <a:gd name="connsiteY0" fmla="*/ 4976037 h 4976037"/>
                <a:gd name="connsiteX1" fmla="*/ 0 w 7604334"/>
                <a:gd name="connsiteY1" fmla="*/ 13447 h 4976037"/>
                <a:gd name="connsiteX2" fmla="*/ 7604334 w 7604334"/>
                <a:gd name="connsiteY2" fmla="*/ 0 h 4976037"/>
                <a:gd name="connsiteX3" fmla="*/ 4364038 w 7604334"/>
                <a:gd name="connsiteY3" fmla="*/ 4976037 h 4976037"/>
                <a:gd name="connsiteX4" fmla="*/ 446 w 7604334"/>
                <a:gd name="connsiteY4" fmla="*/ 4976037 h 4976037"/>
                <a:gd name="connsiteX0" fmla="*/ 446 w 7604334"/>
                <a:gd name="connsiteY0" fmla="*/ 4976037 h 4976037"/>
                <a:gd name="connsiteX1" fmla="*/ 0 w 7604334"/>
                <a:gd name="connsiteY1" fmla="*/ 7097 h 4976037"/>
                <a:gd name="connsiteX2" fmla="*/ 7604334 w 7604334"/>
                <a:gd name="connsiteY2" fmla="*/ 0 h 4976037"/>
                <a:gd name="connsiteX3" fmla="*/ 4364038 w 7604334"/>
                <a:gd name="connsiteY3" fmla="*/ 4976037 h 4976037"/>
                <a:gd name="connsiteX4" fmla="*/ 446 w 7604334"/>
                <a:gd name="connsiteY4" fmla="*/ 4976037 h 4976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334" h="4976037">
                  <a:moveTo>
                    <a:pt x="446" y="4976037"/>
                  </a:moveTo>
                  <a:cubicBezTo>
                    <a:pt x="297" y="3321840"/>
                    <a:pt x="149" y="1661294"/>
                    <a:pt x="0" y="7097"/>
                  </a:cubicBezTo>
                  <a:lnTo>
                    <a:pt x="7604334" y="0"/>
                  </a:lnTo>
                  <a:lnTo>
                    <a:pt x="4364038" y="4976037"/>
                  </a:lnTo>
                  <a:lnTo>
                    <a:pt x="446" y="4976037"/>
                  </a:lnTo>
                  <a:close/>
                </a:path>
              </a:pathLst>
            </a:custGeom>
            <a:gradFill>
              <a:gsLst>
                <a:gs pos="0">
                  <a:srgbClr val="D83040">
                    <a:alpha val="41000"/>
                  </a:srgbClr>
                </a:gs>
                <a:gs pos="100000">
                  <a:srgbClr val="D83040">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8" dirty="0">
                <a:solidFill>
                  <a:srgbClr val="FFFFFF"/>
                </a:solidFill>
              </a:endParaRPr>
            </a:p>
          </p:txBody>
        </p:sp>
        <p:sp>
          <p:nvSpPr>
            <p:cNvPr id="9" name="Parallelogram 21">
              <a:extLst>
                <a:ext uri="{FF2B5EF4-FFF2-40B4-BE49-F238E27FC236}">
                  <a16:creationId xmlns:a16="http://schemas.microsoft.com/office/drawing/2014/main" id="{0E4F2092-B1FE-434B-8DFD-A7B9362C8103}"/>
                </a:ext>
              </a:extLst>
            </p:cNvPr>
            <p:cNvSpPr/>
            <p:nvPr userDrawn="1"/>
          </p:nvSpPr>
          <p:spPr bwMode="gray">
            <a:xfrm>
              <a:off x="2541" y="-4318"/>
              <a:ext cx="6195569" cy="6862318"/>
            </a:xfrm>
            <a:custGeom>
              <a:avLst/>
              <a:gdLst>
                <a:gd name="connsiteX0" fmla="*/ 0 w 11205372"/>
                <a:gd name="connsiteY0" fmla="*/ 6858000 h 6858000"/>
                <a:gd name="connsiteX1" fmla="*/ 4465792 w 11205372"/>
                <a:gd name="connsiteY1" fmla="*/ 0 h 6858000"/>
                <a:gd name="connsiteX2" fmla="*/ 11205372 w 11205372"/>
                <a:gd name="connsiteY2" fmla="*/ 0 h 6858000"/>
                <a:gd name="connsiteX3" fmla="*/ 6739580 w 11205372"/>
                <a:gd name="connsiteY3" fmla="*/ 6858000 h 6858000"/>
                <a:gd name="connsiteX4" fmla="*/ 0 w 11205372"/>
                <a:gd name="connsiteY4" fmla="*/ 6858000 h 6858000"/>
                <a:gd name="connsiteX0" fmla="*/ 545120 w 6739580"/>
                <a:gd name="connsiteY0" fmla="*/ 6839712 h 6858000"/>
                <a:gd name="connsiteX1" fmla="*/ 0 w 6739580"/>
                <a:gd name="connsiteY1" fmla="*/ 0 h 6858000"/>
                <a:gd name="connsiteX2" fmla="*/ 6739580 w 6739580"/>
                <a:gd name="connsiteY2" fmla="*/ 0 h 6858000"/>
                <a:gd name="connsiteX3" fmla="*/ 2273788 w 6739580"/>
                <a:gd name="connsiteY3" fmla="*/ 6858000 h 6858000"/>
                <a:gd name="connsiteX4" fmla="*/ 545120 w 6739580"/>
                <a:gd name="connsiteY4" fmla="*/ 6839712 h 6858000"/>
                <a:gd name="connsiteX0" fmla="*/ 14768 w 6209228"/>
                <a:gd name="connsiteY0" fmla="*/ 6839712 h 6858000"/>
                <a:gd name="connsiteX1" fmla="*/ 0 w 6209228"/>
                <a:gd name="connsiteY1" fmla="*/ 9144 h 6858000"/>
                <a:gd name="connsiteX2" fmla="*/ 6209228 w 6209228"/>
                <a:gd name="connsiteY2" fmla="*/ 0 h 6858000"/>
                <a:gd name="connsiteX3" fmla="*/ 1743436 w 6209228"/>
                <a:gd name="connsiteY3" fmla="*/ 6858000 h 6858000"/>
                <a:gd name="connsiteX4" fmla="*/ 14768 w 6209228"/>
                <a:gd name="connsiteY4" fmla="*/ 6839712 h 6858000"/>
                <a:gd name="connsiteX0" fmla="*/ 1109 w 6195569"/>
                <a:gd name="connsiteY0" fmla="*/ 6839712 h 6858000"/>
                <a:gd name="connsiteX1" fmla="*/ 4629 w 6195569"/>
                <a:gd name="connsiteY1" fmla="*/ 27432 h 6858000"/>
                <a:gd name="connsiteX2" fmla="*/ 6195569 w 6195569"/>
                <a:gd name="connsiteY2" fmla="*/ 0 h 6858000"/>
                <a:gd name="connsiteX3" fmla="*/ 1729777 w 6195569"/>
                <a:gd name="connsiteY3" fmla="*/ 6858000 h 6858000"/>
                <a:gd name="connsiteX4" fmla="*/ 1109 w 6195569"/>
                <a:gd name="connsiteY4" fmla="*/ 6839712 h 6858000"/>
                <a:gd name="connsiteX0" fmla="*/ 2830 w 6197290"/>
                <a:gd name="connsiteY0" fmla="*/ 6839712 h 6858000"/>
                <a:gd name="connsiteX1" fmla="*/ 0 w 6197290"/>
                <a:gd name="connsiteY1" fmla="*/ 2032 h 6858000"/>
                <a:gd name="connsiteX2" fmla="*/ 6197290 w 6197290"/>
                <a:gd name="connsiteY2" fmla="*/ 0 h 6858000"/>
                <a:gd name="connsiteX3" fmla="*/ 1731498 w 6197290"/>
                <a:gd name="connsiteY3" fmla="*/ 6858000 h 6858000"/>
                <a:gd name="connsiteX4" fmla="*/ 2830 w 6197290"/>
                <a:gd name="connsiteY4" fmla="*/ 6839712 h 6858000"/>
                <a:gd name="connsiteX0" fmla="*/ 2830 w 6197290"/>
                <a:gd name="connsiteY0" fmla="*/ 6844030 h 6862318"/>
                <a:gd name="connsiteX1" fmla="*/ 0 w 6197290"/>
                <a:gd name="connsiteY1" fmla="*/ 0 h 6862318"/>
                <a:gd name="connsiteX2" fmla="*/ 6197290 w 6197290"/>
                <a:gd name="connsiteY2" fmla="*/ 4318 h 6862318"/>
                <a:gd name="connsiteX3" fmla="*/ 1731498 w 6197290"/>
                <a:gd name="connsiteY3" fmla="*/ 6862318 h 6862318"/>
                <a:gd name="connsiteX4" fmla="*/ 2830 w 6197290"/>
                <a:gd name="connsiteY4" fmla="*/ 6844030 h 6862318"/>
                <a:gd name="connsiteX0" fmla="*/ 1109 w 6195569"/>
                <a:gd name="connsiteY0" fmla="*/ 6850380 h 6868668"/>
                <a:gd name="connsiteX1" fmla="*/ 4629 w 6195569"/>
                <a:gd name="connsiteY1" fmla="*/ 0 h 6868668"/>
                <a:gd name="connsiteX2" fmla="*/ 6195569 w 6195569"/>
                <a:gd name="connsiteY2" fmla="*/ 10668 h 6868668"/>
                <a:gd name="connsiteX3" fmla="*/ 1729777 w 6195569"/>
                <a:gd name="connsiteY3" fmla="*/ 6868668 h 6868668"/>
                <a:gd name="connsiteX4" fmla="*/ 1109 w 6195569"/>
                <a:gd name="connsiteY4" fmla="*/ 6850380 h 6868668"/>
                <a:gd name="connsiteX0" fmla="*/ 85380 w 6279840"/>
                <a:gd name="connsiteY0" fmla="*/ 6839712 h 6858000"/>
                <a:gd name="connsiteX1" fmla="*/ 0 w 6279840"/>
                <a:gd name="connsiteY1" fmla="*/ 173482 h 6858000"/>
                <a:gd name="connsiteX2" fmla="*/ 6279840 w 6279840"/>
                <a:gd name="connsiteY2" fmla="*/ 0 h 6858000"/>
                <a:gd name="connsiteX3" fmla="*/ 1814048 w 6279840"/>
                <a:gd name="connsiteY3" fmla="*/ 6858000 h 6858000"/>
                <a:gd name="connsiteX4" fmla="*/ 85380 w 6279840"/>
                <a:gd name="connsiteY4" fmla="*/ 6839712 h 6858000"/>
                <a:gd name="connsiteX0" fmla="*/ 2830 w 6197290"/>
                <a:gd name="connsiteY0" fmla="*/ 6839712 h 6858000"/>
                <a:gd name="connsiteX1" fmla="*/ 0 w 6197290"/>
                <a:gd name="connsiteY1" fmla="*/ 2032 h 6858000"/>
                <a:gd name="connsiteX2" fmla="*/ 6197290 w 6197290"/>
                <a:gd name="connsiteY2" fmla="*/ 0 h 6858000"/>
                <a:gd name="connsiteX3" fmla="*/ 1731498 w 6197290"/>
                <a:gd name="connsiteY3" fmla="*/ 6858000 h 6858000"/>
                <a:gd name="connsiteX4" fmla="*/ 2830 w 6197290"/>
                <a:gd name="connsiteY4" fmla="*/ 6839712 h 6858000"/>
                <a:gd name="connsiteX0" fmla="*/ 1109 w 6195569"/>
                <a:gd name="connsiteY0" fmla="*/ 6844030 h 6862318"/>
                <a:gd name="connsiteX1" fmla="*/ 4629 w 6195569"/>
                <a:gd name="connsiteY1" fmla="*/ 0 h 6862318"/>
                <a:gd name="connsiteX2" fmla="*/ 6195569 w 6195569"/>
                <a:gd name="connsiteY2" fmla="*/ 4318 h 6862318"/>
                <a:gd name="connsiteX3" fmla="*/ 1729777 w 6195569"/>
                <a:gd name="connsiteY3" fmla="*/ 6862318 h 6862318"/>
                <a:gd name="connsiteX4" fmla="*/ 1109 w 6195569"/>
                <a:gd name="connsiteY4" fmla="*/ 6844030 h 6862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569" h="6862318">
                  <a:moveTo>
                    <a:pt x="1109" y="6844030"/>
                  </a:moveTo>
                  <a:cubicBezTo>
                    <a:pt x="-3814" y="4567174"/>
                    <a:pt x="9552" y="2276856"/>
                    <a:pt x="4629" y="0"/>
                  </a:cubicBezTo>
                  <a:lnTo>
                    <a:pt x="6195569" y="4318"/>
                  </a:lnTo>
                  <a:lnTo>
                    <a:pt x="1729777" y="6862318"/>
                  </a:lnTo>
                  <a:lnTo>
                    <a:pt x="1109" y="6844030"/>
                  </a:lnTo>
                  <a:close/>
                </a:path>
              </a:pathLst>
            </a:custGeom>
            <a:gradFill>
              <a:gsLst>
                <a:gs pos="0">
                  <a:srgbClr val="D83040">
                    <a:alpha val="41000"/>
                  </a:srgbClr>
                </a:gs>
                <a:gs pos="100000">
                  <a:srgbClr val="D83040">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8" dirty="0">
                <a:solidFill>
                  <a:srgbClr val="FFFFFF"/>
                </a:solidFill>
              </a:endParaRPr>
            </a:p>
          </p:txBody>
        </p:sp>
      </p:grpSp>
      <p:pic>
        <p:nvPicPr>
          <p:cNvPr id="14" name="Picture 13">
            <a:extLst>
              <a:ext uri="{FF2B5EF4-FFF2-40B4-BE49-F238E27FC236}">
                <a16:creationId xmlns:a16="http://schemas.microsoft.com/office/drawing/2014/main" id="{8F6A5651-C9C0-5047-906C-B13328AB0C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2810047" y="3003063"/>
            <a:ext cx="6797331" cy="851874"/>
          </a:xfrm>
          <a:prstGeom prst="rect">
            <a:avLst/>
          </a:prstGeom>
        </p:spPr>
      </p:pic>
    </p:spTree>
    <p:extLst>
      <p:ext uri="{BB962C8B-B14F-4D97-AF65-F5344CB8AC3E}">
        <p14:creationId xmlns:p14="http://schemas.microsoft.com/office/powerpoint/2010/main" val="556791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a:solidFill>
                  <a:srgbClr val="58595B"/>
                </a:solidFill>
              </a:rPr>
              <a:pPr/>
              <a:t>7/23/2019</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2691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a:solidFill>
                  <a:srgbClr val="58595B"/>
                </a:solidFill>
              </a:rPr>
              <a:pPr/>
              <a:t>7/23/2019</a:t>
            </a:fld>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3"/>
            <a:ext cx="11125198"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6333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a:solidFill>
                  <a:srgbClr val="58595B"/>
                </a:solidFill>
              </a:rPr>
              <a:pPr/>
              <a:t>7/23/2019</a:t>
            </a:fld>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1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a:solidFill>
                  <a:srgbClr val="58595B"/>
                </a:solidFill>
              </a:rPr>
              <a:pPr/>
              <a:t>7/23/2019</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4" y="1373743"/>
            <a:ext cx="11125199"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5" name="TextBox 4">
            <a:extLst>
              <a:ext uri="{FF2B5EF4-FFF2-40B4-BE49-F238E27FC236}">
                <a16:creationId xmlns:a16="http://schemas.microsoft.com/office/drawing/2014/main" id="{CF398497-44C6-7B45-8EFC-A84EE36CD1EA}"/>
              </a:ext>
            </a:extLst>
          </p:cNvPr>
          <p:cNvSpPr txBox="1"/>
          <p:nvPr userDrawn="1"/>
        </p:nvSpPr>
        <p:spPr>
          <a:xfrm>
            <a:off x="6356350" y="6654800"/>
            <a:ext cx="0" cy="0"/>
          </a:xfrm>
          <a:prstGeom prst="rect">
            <a:avLst/>
          </a:prstGeom>
          <a:noFill/>
        </p:spPr>
        <p:txBody>
          <a:bodyPr wrap="none" lIns="0" tIns="0" rIns="0" bIns="0" rtlCol="0">
            <a:noAutofit/>
          </a:bodyPr>
          <a:lstStyle/>
          <a:p>
            <a:pPr>
              <a:lnSpc>
                <a:spcPct val="90000"/>
              </a:lnSpc>
            </a:pPr>
            <a:endParaRPr lang="en-US" sz="1799" dirty="0">
              <a:solidFill>
                <a:srgbClr val="58595B"/>
              </a:solidFill>
            </a:endParaRPr>
          </a:p>
        </p:txBody>
      </p:sp>
    </p:spTree>
    <p:extLst>
      <p:ext uri="{BB962C8B-B14F-4D97-AF65-F5344CB8AC3E}">
        <p14:creationId xmlns:p14="http://schemas.microsoft.com/office/powerpoint/2010/main" val="177896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9686AB-3DFC-4AC6-B26C-B57DE0845027}" type="datetime1">
              <a:rPr lang="en-US" smtClean="0"/>
              <a:pPr/>
              <a:t>7/23/2019</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59792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2_Blank">
  <p:cSld name="42_Blank">
    <p:spTree>
      <p:nvGrpSpPr>
        <p:cNvPr id="1" name="Shape 24"/>
        <p:cNvGrpSpPr/>
        <p:nvPr/>
      </p:nvGrpSpPr>
      <p:grpSpPr>
        <a:xfrm>
          <a:off x="0" y="0"/>
          <a:ext cx="0" cy="0"/>
          <a:chOff x="0" y="0"/>
          <a:chExt cx="0" cy="0"/>
        </a:xfrm>
      </p:grpSpPr>
      <p:sp>
        <p:nvSpPr>
          <p:cNvPr id="27" name="Shape 27"/>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Shape 29"/>
          <p:cNvSpPr txBox="1">
            <a:spLocks noGrp="1"/>
          </p:cNvSpPr>
          <p:nvPr>
            <p:ph type="sldNum" idx="12"/>
          </p:nvPr>
        </p:nvSpPr>
        <p:spPr>
          <a:xfrm>
            <a:off x="11324205" y="6556248"/>
            <a:ext cx="333467"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2067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944B0DF1-2629-BC47-B960-531859E12E41}" type="datetime1">
              <a:t>7/23/2019</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Tree>
    <p:extLst>
      <p:ext uri="{BB962C8B-B14F-4D97-AF65-F5344CB8AC3E}">
        <p14:creationId xmlns:p14="http://schemas.microsoft.com/office/powerpoint/2010/main" val="48302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7/23/2019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53C7B2-F101-4599-B328-1B200E584100}" type="datetime1">
              <a:rPr lang="en-US" smtClean="0"/>
              <a:pPr/>
              <a:t>7/23/2019</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3666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3"/>
          <p:cNvSpPr>
            <a:spLocks noGrp="1" noChangeArrowheads="1"/>
          </p:cNvSpPr>
          <p:nvPr>
            <p:ph type="ftr" sz="quarter" idx="10"/>
          </p:nvPr>
        </p:nvSpPr>
        <p:spPr>
          <a:ln/>
        </p:spPr>
        <p:txBody>
          <a:bodyPr/>
          <a:lstStyle>
            <a:lvl1pPr>
              <a:defRPr/>
            </a:lvl1pPr>
          </a:lstStyle>
          <a:p>
            <a:pPr algn="ctr">
              <a:defRPr/>
            </a:pPr>
            <a:r>
              <a:rPr lang="en-US"/>
              <a:t>Oracle Confidential – Internal/Restricted/Highly Restricted</a:t>
            </a:r>
            <a:endParaRPr lang="en-US" dirty="0"/>
          </a:p>
        </p:txBody>
      </p:sp>
    </p:spTree>
    <p:extLst>
      <p:ext uri="{BB962C8B-B14F-4D97-AF65-F5344CB8AC3E}">
        <p14:creationId xmlns:p14="http://schemas.microsoft.com/office/powerpoint/2010/main" val="39096594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CAB8501-70E9-CC4D-8542-9ED4CC505A7E}" type="datetime1">
              <a:t>7/23/2019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fld id="{45DB6F7A-0F9B-2447-A185-0A11C5AF2013}" type="datetime1">
              <a:t>7/23/2019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7/23/2019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image" Target="../media/image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7/23/2019</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pic>
        <p:nvPicPr>
          <p:cNvPr id="16" name="Picture 15" descr="Oracle logo in white on red staging background" title="Oracle red badge logo"/>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68" r:id="rId28"/>
    <p:sldLayoutId id="2147483675" r:id="rId29"/>
    <p:sldLayoutId id="2147483676" r:id="rId30"/>
    <p:sldLayoutId id="2147483667" r:id="rId31"/>
    <p:sldLayoutId id="2147483661" r:id="rId32"/>
    <p:sldLayoutId id="2147483687" r:id="rId33"/>
    <p:sldLayoutId id="2147483659"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31812" y="54864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bwMode="gray">
          <a:xfrm>
            <a:off x="531151" y="1641489"/>
            <a:ext cx="11126522" cy="439390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nchorCtr="0">
            <a:noAutofit/>
          </a:bodyPr>
          <a:lstStyle>
            <a:lvl1pPr algn="r">
              <a:defRPr sz="850">
                <a:solidFill>
                  <a:srgbClr val="4E5052"/>
                </a:solidFill>
                <a:latin typeface="Univers LT Std 55 Roman" panose="020B0603020202020204" pitchFamily="34" charset="77"/>
              </a:defRPr>
            </a:lvl1pPr>
          </a:lstStyle>
          <a:p>
            <a:fld id="{C51EAA63-D034-42AE-91FA-B13B9518C7BE}" type="slidenum">
              <a:rPr lang="en-US" smtClean="0"/>
              <a:pPr/>
              <a:t>‹#›</a:t>
            </a:fld>
            <a:endParaRPr lang="en-US" dirty="0"/>
          </a:p>
        </p:txBody>
      </p:sp>
      <p:sp>
        <p:nvSpPr>
          <p:cNvPr id="24" name="Footer Placeholder 23">
            <a:extLst>
              <a:ext uri="{FF2B5EF4-FFF2-40B4-BE49-F238E27FC236}">
                <a16:creationId xmlns:a16="http://schemas.microsoft.com/office/drawing/2014/main" id="{7E9C9A27-F0D9-AF4D-8B81-A4C804C837F8}"/>
              </a:ext>
            </a:extLst>
          </p:cNvPr>
          <p:cNvSpPr>
            <a:spLocks noGrp="1"/>
          </p:cNvSpPr>
          <p:nvPr>
            <p:ph type="ftr" sz="quarter" idx="3"/>
          </p:nvPr>
        </p:nvSpPr>
        <p:spPr bwMode="gray">
          <a:xfrm>
            <a:off x="3005418" y="6556248"/>
            <a:ext cx="8233077" cy="182880"/>
          </a:xfrm>
          <a:prstGeom prst="rect">
            <a:avLst/>
          </a:prstGeom>
        </p:spPr>
        <p:txBody>
          <a:bodyPr vert="horz" lIns="91440" tIns="45720" rIns="91440" bIns="45720" rtlCol="0" anchor="ctr"/>
          <a:lstStyle>
            <a:lvl1pPr algn="r">
              <a:defRPr sz="850">
                <a:solidFill>
                  <a:srgbClr val="4E5052"/>
                </a:solidFill>
                <a:latin typeface="Univers LT Std 55 Roman" panose="020B0603020202020204" pitchFamily="34" charset="77"/>
              </a:defRPr>
            </a:lvl1pPr>
          </a:lstStyle>
          <a:p>
            <a:r>
              <a:rPr lang="en-US"/>
              <a:t>Copyright © 2018, Oracle and/or its affiliates. All rights reserved.  |  Confidential – Oracle Internal/Restricted/Highly Restricted</a:t>
            </a:r>
            <a:endParaRPr lang="en-US" dirty="0"/>
          </a:p>
        </p:txBody>
      </p:sp>
      <p:pic>
        <p:nvPicPr>
          <p:cNvPr id="7" name="Picture 6" descr="Oracle logo in white on red staging background" title="Oracle red badge logo">
            <a:extLst>
              <a:ext uri="{FF2B5EF4-FFF2-40B4-BE49-F238E27FC236}">
                <a16:creationId xmlns:a16="http://schemas.microsoft.com/office/drawing/2014/main" id="{C9C27533-8C97-5B47-A896-DE4239D19C70}"/>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220728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80000"/>
        </a:lnSpc>
        <a:spcBef>
          <a:spcPct val="0"/>
        </a:spcBef>
        <a:buNone/>
        <a:defRPr sz="3599" b="0" i="0" kern="3000" spc="-100" baseline="0">
          <a:solidFill>
            <a:srgbClr val="4E5052"/>
          </a:solidFill>
          <a:latin typeface="+mj-lt"/>
          <a:ea typeface="+mj-ea"/>
          <a:cs typeface="+mj-cs"/>
        </a:defRPr>
      </a:lvl1pPr>
    </p:titleStyle>
    <p:bodyStyle>
      <a:lvl1pPr marL="0" indent="0" algn="l" defTabSz="914126" rtl="0" eaLnBrk="1" latinLnBrk="0" hangingPunct="1">
        <a:lnSpc>
          <a:spcPct val="90000"/>
        </a:lnSpc>
        <a:spcBef>
          <a:spcPts val="1200"/>
        </a:spcBef>
        <a:buClr>
          <a:schemeClr val="tx1">
            <a:lumMod val="60000"/>
            <a:lumOff val="40000"/>
          </a:schemeClr>
        </a:buClr>
        <a:buFont typeface="Arial" panose="020B0604020202020204" pitchFamily="34" charset="0"/>
        <a:buNone/>
        <a:defRPr sz="1799" b="1" i="0" kern="1200">
          <a:solidFill>
            <a:srgbClr val="4E5052"/>
          </a:solidFill>
          <a:latin typeface="+mn-lt"/>
          <a:ea typeface="+mn-ea"/>
          <a:cs typeface="+mn-cs"/>
        </a:defRPr>
      </a:lvl1pPr>
      <a:lvl2pPr marL="0" indent="0" algn="l" defTabSz="914126" rtl="0" eaLnBrk="1" latinLnBrk="0" hangingPunct="1">
        <a:lnSpc>
          <a:spcPct val="90000"/>
        </a:lnSpc>
        <a:spcBef>
          <a:spcPts val="1200"/>
        </a:spcBef>
        <a:buClr>
          <a:schemeClr val="tx1">
            <a:lumMod val="60000"/>
            <a:lumOff val="40000"/>
          </a:schemeClr>
        </a:buClr>
        <a:buFont typeface="Arial" panose="020B0604020202020204" pitchFamily="34" charset="0"/>
        <a:buNone/>
        <a:defRPr sz="1799" b="0" i="0" kern="1200">
          <a:solidFill>
            <a:srgbClr val="4E5052"/>
          </a:solidFill>
          <a:latin typeface="+mn-lt"/>
          <a:ea typeface="+mn-ea"/>
          <a:cs typeface="+mn-cs"/>
        </a:defRPr>
      </a:lvl2pPr>
      <a:lvl3pPr marL="0" indent="-182825" algn="l" defTabSz="914126" rtl="0" eaLnBrk="1" latinLnBrk="0" hangingPunct="1">
        <a:lnSpc>
          <a:spcPct val="90000"/>
        </a:lnSpc>
        <a:spcBef>
          <a:spcPts val="1200"/>
        </a:spcBef>
        <a:buClr>
          <a:srgbClr val="4E5052"/>
        </a:buClr>
        <a:buSzPct val="110000"/>
        <a:buFont typeface="Arial" panose="020B0604020202020204" pitchFamily="34" charset="0"/>
        <a:buChar char="•"/>
        <a:defRPr sz="1799" b="0" i="0" kern="1200">
          <a:solidFill>
            <a:srgbClr val="4E5052"/>
          </a:solidFill>
          <a:latin typeface="+mn-lt"/>
          <a:ea typeface="+mn-ea"/>
          <a:cs typeface="+mn-cs"/>
        </a:defRPr>
      </a:lvl3pPr>
      <a:lvl4pPr marL="411357" indent="-182825" algn="l" defTabSz="914126" rtl="0" eaLnBrk="1" latinLnBrk="0" hangingPunct="1">
        <a:lnSpc>
          <a:spcPct val="90000"/>
        </a:lnSpc>
        <a:spcBef>
          <a:spcPts val="1200"/>
        </a:spcBef>
        <a:buClr>
          <a:srgbClr val="4E5052"/>
        </a:buClr>
        <a:buFont typeface="Arial" panose="020B0604020202020204" pitchFamily="34" charset="0"/>
        <a:buChar char="–"/>
        <a:defRPr sz="1799" b="0" i="0" kern="1200">
          <a:solidFill>
            <a:srgbClr val="4E5052"/>
          </a:solidFill>
          <a:latin typeface="+mn-lt"/>
          <a:ea typeface="+mn-ea"/>
          <a:cs typeface="+mn-cs"/>
        </a:defRPr>
      </a:lvl4pPr>
      <a:lvl5pPr marL="594182" indent="-182825" algn="l" defTabSz="914126" rtl="0" eaLnBrk="1" latinLnBrk="0" hangingPunct="1">
        <a:lnSpc>
          <a:spcPct val="90000"/>
        </a:lnSpc>
        <a:spcBef>
          <a:spcPts val="1200"/>
        </a:spcBef>
        <a:buClr>
          <a:srgbClr val="4E5052"/>
        </a:buClr>
        <a:buFont typeface="Arial" panose="020B0604020202020204" pitchFamily="34" charset="0"/>
        <a:buChar char="•"/>
        <a:defRPr sz="1799" b="0" i="0" kern="1200">
          <a:solidFill>
            <a:srgbClr val="4E5052"/>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guide id="4" orient="horz" pos="960">
          <p15:clr>
            <a:srgbClr val="F26B43"/>
          </p15:clr>
        </p15:guide>
        <p15:guide id="5" orient="horz" pos="816">
          <p15:clr>
            <a:srgbClr val="F26B43"/>
          </p15:clr>
        </p15:guide>
        <p15:guide id="6" orient="horz" pos="4224">
          <p15:clr>
            <a:srgbClr val="F26B43"/>
          </p15:clr>
        </p15:guide>
        <p15:guide id="7" orient="horz" pos="10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5.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0.xml"/><Relationship Id="rId16" Type="http://schemas.openxmlformats.org/officeDocument/2006/relationships/image" Target="../media/image47.png"/><Relationship Id="rId1" Type="http://schemas.openxmlformats.org/officeDocument/2006/relationships/slideLayout" Target="../slideLayouts/slideLayout58.xml"/><Relationship Id="rId6" Type="http://schemas.openxmlformats.org/officeDocument/2006/relationships/image" Target="../media/image37.jp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53.xml"/><Relationship Id="rId5" Type="http://schemas.openxmlformats.org/officeDocument/2006/relationships/image" Target="../media/image48.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1.xml"/><Relationship Id="rId5" Type="http://schemas.openxmlformats.org/officeDocument/2006/relationships/image" Target="../media/image5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53.xml"/><Relationship Id="rId5" Type="http://schemas.openxmlformats.org/officeDocument/2006/relationships/image" Target="../media/image48.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56.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64.emf"/><Relationship Id="rId2" Type="http://schemas.openxmlformats.org/officeDocument/2006/relationships/image" Target="../media/image60.png"/><Relationship Id="rId1" Type="http://schemas.openxmlformats.org/officeDocument/2006/relationships/slideLayout" Target="../slideLayouts/slideLayout5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55.xml"/><Relationship Id="rId6" Type="http://schemas.openxmlformats.org/officeDocument/2006/relationships/image" Target="../media/image69.png"/><Relationship Id="rId5" Type="http://schemas.openxmlformats.org/officeDocument/2006/relationships/image" Target="../media/image68.tiff"/><Relationship Id="rId4" Type="http://schemas.openxmlformats.org/officeDocument/2006/relationships/image" Target="../media/image67.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4D63-8F96-4C4C-A7C3-80829BAE2AC9}"/>
              </a:ext>
            </a:extLst>
          </p:cNvPr>
          <p:cNvSpPr>
            <a:spLocks noGrp="1"/>
          </p:cNvSpPr>
          <p:nvPr>
            <p:ph type="title"/>
          </p:nvPr>
        </p:nvSpPr>
        <p:spPr/>
        <p:txBody>
          <a:bodyPr/>
          <a:lstStyle/>
          <a:p>
            <a:r>
              <a:rPr lang="en-CA" dirty="0"/>
              <a:t>Timeframe</a:t>
            </a:r>
          </a:p>
        </p:txBody>
      </p:sp>
      <p:sp>
        <p:nvSpPr>
          <p:cNvPr id="3" name="Content Placeholder 2">
            <a:extLst>
              <a:ext uri="{FF2B5EF4-FFF2-40B4-BE49-F238E27FC236}">
                <a16:creationId xmlns:a16="http://schemas.microsoft.com/office/drawing/2014/main" id="{759BDD46-4B61-4660-B429-B5CE60F8FA9E}"/>
              </a:ext>
            </a:extLst>
          </p:cNvPr>
          <p:cNvSpPr>
            <a:spLocks noGrp="1"/>
          </p:cNvSpPr>
          <p:nvPr>
            <p:ph idx="1"/>
          </p:nvPr>
        </p:nvSpPr>
        <p:spPr/>
        <p:txBody>
          <a:bodyPr/>
          <a:lstStyle/>
          <a:p>
            <a:r>
              <a:rPr lang="en-CA" dirty="0">
                <a:highlight>
                  <a:srgbClr val="00FF00"/>
                </a:highlight>
              </a:rPr>
              <a:t>Intro 15 min</a:t>
            </a:r>
          </a:p>
          <a:p>
            <a:r>
              <a:rPr lang="en-CA" dirty="0">
                <a:highlight>
                  <a:srgbClr val="00FF00"/>
                </a:highlight>
              </a:rPr>
              <a:t>Agenda 5 min</a:t>
            </a:r>
          </a:p>
          <a:p>
            <a:r>
              <a:rPr lang="en-CA" dirty="0">
                <a:highlight>
                  <a:srgbClr val="00FF00"/>
                </a:highlight>
              </a:rPr>
              <a:t>Python 5 min</a:t>
            </a:r>
          </a:p>
          <a:p>
            <a:r>
              <a:rPr lang="en-CA" dirty="0">
                <a:highlight>
                  <a:srgbClr val="00FF00"/>
                </a:highlight>
              </a:rPr>
              <a:t>ML Python 20 min</a:t>
            </a:r>
          </a:p>
          <a:p>
            <a:r>
              <a:rPr lang="en-CA" dirty="0">
                <a:highlight>
                  <a:srgbClr val="00FF00"/>
                </a:highlight>
              </a:rPr>
              <a:t>OML4Python 10 min</a:t>
            </a:r>
          </a:p>
          <a:p>
            <a:r>
              <a:rPr lang="en-CA" dirty="0"/>
              <a:t>Fashion MINST 30 min</a:t>
            </a:r>
          </a:p>
          <a:p>
            <a:r>
              <a:rPr lang="en-CA" dirty="0"/>
              <a:t>Facial Expression </a:t>
            </a:r>
            <a:r>
              <a:rPr lang="en-CA" dirty="0" err="1"/>
              <a:t>Webapp</a:t>
            </a:r>
            <a:r>
              <a:rPr lang="en-CA" dirty="0"/>
              <a:t> 15 min</a:t>
            </a:r>
          </a:p>
          <a:p>
            <a:r>
              <a:rPr lang="en-CA" dirty="0">
                <a:highlight>
                  <a:srgbClr val="00FF00"/>
                </a:highlight>
              </a:rPr>
              <a:t>Summary / Q&amp;A 15 min</a:t>
            </a:r>
          </a:p>
        </p:txBody>
      </p:sp>
      <p:sp>
        <p:nvSpPr>
          <p:cNvPr id="4" name="Footer Placeholder 3">
            <a:extLst>
              <a:ext uri="{FF2B5EF4-FFF2-40B4-BE49-F238E27FC236}">
                <a16:creationId xmlns:a16="http://schemas.microsoft.com/office/drawing/2014/main" id="{9A917FED-5A6C-40B3-83C6-96AF149D07B1}"/>
              </a:ext>
            </a:extLst>
          </p:cNvPr>
          <p:cNvSpPr>
            <a:spLocks noGrp="1"/>
          </p:cNvSpPr>
          <p:nvPr>
            <p:ph type="ftr" sz="quarter" idx="11"/>
          </p:nvPr>
        </p:nvSpPr>
        <p:spPr/>
        <p:txBody>
          <a:bodyPr/>
          <a:lstStyle/>
          <a:p>
            <a:r>
              <a:rPr lang="en-US"/>
              <a:t>Confidential – Oracle Internal/Restricted/Highly Restricted</a:t>
            </a:r>
          </a:p>
        </p:txBody>
      </p:sp>
      <p:sp>
        <p:nvSpPr>
          <p:cNvPr id="5" name="Slide Number Placeholder 4">
            <a:extLst>
              <a:ext uri="{FF2B5EF4-FFF2-40B4-BE49-F238E27FC236}">
                <a16:creationId xmlns:a16="http://schemas.microsoft.com/office/drawing/2014/main" id="{06DF5DDA-184B-411D-A13E-DCB5FABE03F0}"/>
              </a:ext>
            </a:extLst>
          </p:cNvPr>
          <p:cNvSpPr>
            <a:spLocks noGrp="1"/>
          </p:cNvSpPr>
          <p:nvPr>
            <p:ph type="sldNum" sz="quarter" idx="12"/>
          </p:nvPr>
        </p:nvSpPr>
        <p:spPr/>
        <p:txBody>
          <a:bodyPr/>
          <a:lstStyle/>
          <a:p>
            <a:fld id="{C51EAA63-D034-42AE-91FA-B13B9518C7BE}" type="slidenum">
              <a:rPr lang="en-CA" smtClean="0"/>
              <a:t>1</a:t>
            </a:fld>
            <a:endParaRPr lang="en-CA"/>
          </a:p>
        </p:txBody>
      </p:sp>
    </p:spTree>
    <p:extLst>
      <p:ext uri="{BB962C8B-B14F-4D97-AF65-F5344CB8AC3E}">
        <p14:creationId xmlns:p14="http://schemas.microsoft.com/office/powerpoint/2010/main" val="37186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Python?</a:t>
            </a:r>
          </a:p>
        </p:txBody>
      </p:sp>
      <p:sp>
        <p:nvSpPr>
          <p:cNvPr id="3" name="Slide Number Placeholder 2"/>
          <p:cNvSpPr>
            <a:spLocks noGrp="1"/>
          </p:cNvSpPr>
          <p:nvPr>
            <p:ph type="sldNum" sz="quarter" idx="12"/>
          </p:nvPr>
        </p:nvSpPr>
        <p:spPr/>
        <p:txBody>
          <a:bodyPr/>
          <a:lstStyle/>
          <a:p>
            <a:fld id="{C51EAA63-D034-42AE-91FA-B13B9518C7BE}" type="slidenum">
              <a:rPr lang="en-US" smtClean="0"/>
              <a:pPr/>
              <a:t>10</a:t>
            </a:fld>
            <a:endParaRPr lang="en-US" dirty="0"/>
          </a:p>
        </p:txBody>
      </p:sp>
      <p:sp>
        <p:nvSpPr>
          <p:cNvPr id="4" name="TextBox 3"/>
          <p:cNvSpPr txBox="1"/>
          <p:nvPr/>
        </p:nvSpPr>
        <p:spPr>
          <a:xfrm>
            <a:off x="1598612" y="2363724"/>
            <a:ext cx="1219200" cy="304800"/>
          </a:xfrm>
          <a:prstGeom prst="rect">
            <a:avLst/>
          </a:prstGeom>
          <a:noFill/>
        </p:spPr>
        <p:txBody>
          <a:bodyPr wrap="none" lIns="0" tIns="0" rIns="0" bIns="0" rtlCol="0">
            <a:noAutofit/>
          </a:bodyPr>
          <a:lstStyle/>
          <a:p>
            <a:pPr algn="ctr">
              <a:lnSpc>
                <a:spcPct val="90000"/>
              </a:lnSpc>
            </a:pPr>
            <a:r>
              <a:rPr lang="en-US" sz="2800" b="1" dirty="0">
                <a:solidFill>
                  <a:srgbClr val="0070C0"/>
                </a:solidFill>
              </a:rPr>
              <a:t>Small</a:t>
            </a:r>
          </a:p>
        </p:txBody>
      </p:sp>
      <p:sp>
        <p:nvSpPr>
          <p:cNvPr id="5" name="TextBox 4"/>
          <p:cNvSpPr txBox="1"/>
          <p:nvPr/>
        </p:nvSpPr>
        <p:spPr>
          <a:xfrm>
            <a:off x="2970212" y="2971800"/>
            <a:ext cx="1219200" cy="304800"/>
          </a:xfrm>
          <a:prstGeom prst="rect">
            <a:avLst/>
          </a:prstGeom>
          <a:noFill/>
        </p:spPr>
        <p:txBody>
          <a:bodyPr wrap="none" lIns="0" tIns="0" rIns="0" bIns="0" rtlCol="0">
            <a:noAutofit/>
          </a:bodyPr>
          <a:lstStyle/>
          <a:p>
            <a:pPr algn="ctr">
              <a:lnSpc>
                <a:spcPct val="90000"/>
              </a:lnSpc>
            </a:pPr>
            <a:r>
              <a:rPr lang="en-US" sz="2800" b="1" dirty="0">
                <a:solidFill>
                  <a:srgbClr val="0070C0"/>
                </a:solidFill>
              </a:rPr>
              <a:t>Resembles English</a:t>
            </a:r>
          </a:p>
        </p:txBody>
      </p:sp>
      <p:sp>
        <p:nvSpPr>
          <p:cNvPr id="6" name="TextBox 5"/>
          <p:cNvSpPr txBox="1"/>
          <p:nvPr/>
        </p:nvSpPr>
        <p:spPr>
          <a:xfrm>
            <a:off x="3960812" y="3773424"/>
            <a:ext cx="1219200" cy="304800"/>
          </a:xfrm>
          <a:prstGeom prst="rect">
            <a:avLst/>
          </a:prstGeom>
          <a:noFill/>
        </p:spPr>
        <p:txBody>
          <a:bodyPr wrap="none" lIns="0" tIns="0" rIns="0" bIns="0" rtlCol="0">
            <a:noAutofit/>
          </a:bodyPr>
          <a:lstStyle/>
          <a:p>
            <a:pPr algn="ctr">
              <a:lnSpc>
                <a:spcPct val="90000"/>
              </a:lnSpc>
            </a:pPr>
            <a:r>
              <a:rPr lang="en-US" sz="2800" b="1" dirty="0">
                <a:solidFill>
                  <a:srgbClr val="0070C0"/>
                </a:solidFill>
              </a:rPr>
              <a:t>Many third-party libraries</a:t>
            </a:r>
          </a:p>
        </p:txBody>
      </p:sp>
      <p:sp>
        <p:nvSpPr>
          <p:cNvPr id="7" name="TextBox 6"/>
          <p:cNvSpPr txBox="1"/>
          <p:nvPr/>
        </p:nvSpPr>
        <p:spPr>
          <a:xfrm>
            <a:off x="5865812" y="2382012"/>
            <a:ext cx="1219200" cy="304800"/>
          </a:xfrm>
          <a:prstGeom prst="rect">
            <a:avLst/>
          </a:prstGeom>
          <a:noFill/>
        </p:spPr>
        <p:txBody>
          <a:bodyPr wrap="none" lIns="0" tIns="0" rIns="0" bIns="0" rtlCol="0">
            <a:noAutofit/>
          </a:bodyPr>
          <a:lstStyle/>
          <a:p>
            <a:pPr algn="ctr">
              <a:lnSpc>
                <a:spcPct val="90000"/>
              </a:lnSpc>
            </a:pPr>
            <a:r>
              <a:rPr lang="en-US" sz="2800" b="1" dirty="0">
                <a:solidFill>
                  <a:srgbClr val="0070C0"/>
                </a:solidFill>
              </a:rPr>
              <a:t>Strict punctuation rules</a:t>
            </a:r>
          </a:p>
        </p:txBody>
      </p:sp>
      <p:sp>
        <p:nvSpPr>
          <p:cNvPr id="8" name="TextBox 7"/>
          <p:cNvSpPr txBox="1"/>
          <p:nvPr/>
        </p:nvSpPr>
        <p:spPr>
          <a:xfrm>
            <a:off x="7923212" y="3292642"/>
            <a:ext cx="1219200" cy="304800"/>
          </a:xfrm>
          <a:prstGeom prst="rect">
            <a:avLst/>
          </a:prstGeom>
          <a:noFill/>
        </p:spPr>
        <p:txBody>
          <a:bodyPr wrap="none" lIns="0" tIns="0" rIns="0" bIns="0" rtlCol="0">
            <a:noAutofit/>
          </a:bodyPr>
          <a:lstStyle/>
          <a:p>
            <a:pPr algn="ctr">
              <a:lnSpc>
                <a:spcPct val="90000"/>
              </a:lnSpc>
            </a:pPr>
            <a:r>
              <a:rPr lang="en-US" sz="2800" b="1" dirty="0">
                <a:solidFill>
                  <a:srgbClr val="0070C0"/>
                </a:solidFill>
              </a:rPr>
              <a:t>Uniform code formatting</a:t>
            </a:r>
          </a:p>
        </p:txBody>
      </p:sp>
      <p:sp>
        <p:nvSpPr>
          <p:cNvPr id="9" name="TextBox 8"/>
          <p:cNvSpPr txBox="1"/>
          <p:nvPr/>
        </p:nvSpPr>
        <p:spPr>
          <a:xfrm>
            <a:off x="8061992" y="5320134"/>
            <a:ext cx="1219200" cy="304800"/>
          </a:xfrm>
          <a:prstGeom prst="rect">
            <a:avLst/>
          </a:prstGeom>
          <a:noFill/>
        </p:spPr>
        <p:txBody>
          <a:bodyPr wrap="none" lIns="0" tIns="0" rIns="0" bIns="0" rtlCol="0">
            <a:noAutofit/>
          </a:bodyPr>
          <a:lstStyle/>
          <a:p>
            <a:pPr algn="ctr">
              <a:lnSpc>
                <a:spcPct val="90000"/>
              </a:lnSpc>
            </a:pPr>
            <a:r>
              <a:rPr lang="en-US" sz="2800" b="1" dirty="0" err="1">
                <a:solidFill>
                  <a:srgbClr val="0070C0"/>
                </a:solidFill>
              </a:rPr>
              <a:t>PyPI</a:t>
            </a:r>
            <a:r>
              <a:rPr lang="en-US" sz="2800" b="1" dirty="0">
                <a:solidFill>
                  <a:srgbClr val="0070C0"/>
                </a:solidFill>
              </a:rPr>
              <a:t> – 168203 projects</a:t>
            </a:r>
          </a:p>
        </p:txBody>
      </p:sp>
      <p:sp>
        <p:nvSpPr>
          <p:cNvPr id="10" name="Rectangle 9"/>
          <p:cNvSpPr/>
          <p:nvPr/>
        </p:nvSpPr>
        <p:spPr>
          <a:xfrm>
            <a:off x="7618877" y="5624934"/>
            <a:ext cx="1980735" cy="276999"/>
          </a:xfrm>
          <a:prstGeom prst="rect">
            <a:avLst/>
          </a:prstGeom>
        </p:spPr>
        <p:txBody>
          <a:bodyPr wrap="none">
            <a:spAutoFit/>
          </a:bodyPr>
          <a:lstStyle/>
          <a:p>
            <a:r>
              <a:rPr lang="en-US" sz="1200" dirty="0">
                <a:solidFill>
                  <a:srgbClr val="0070C0"/>
                </a:solidFill>
              </a:rPr>
              <a:t>https://pypi.python.org/pypi</a:t>
            </a:r>
          </a:p>
        </p:txBody>
      </p:sp>
      <p:sp>
        <p:nvSpPr>
          <p:cNvPr id="11" name="TextBox 10"/>
          <p:cNvSpPr txBox="1"/>
          <p:nvPr/>
        </p:nvSpPr>
        <p:spPr>
          <a:xfrm>
            <a:off x="8761412" y="1646321"/>
            <a:ext cx="1219200" cy="304800"/>
          </a:xfrm>
          <a:prstGeom prst="rect">
            <a:avLst/>
          </a:prstGeom>
          <a:noFill/>
        </p:spPr>
        <p:txBody>
          <a:bodyPr wrap="none" lIns="0" tIns="0" rIns="0" bIns="0" rtlCol="0">
            <a:noAutofit/>
          </a:bodyPr>
          <a:lstStyle/>
          <a:p>
            <a:pPr algn="ctr">
              <a:lnSpc>
                <a:spcPct val="90000"/>
              </a:lnSpc>
            </a:pPr>
            <a:r>
              <a:rPr lang="en-US" sz="2800" b="1" dirty="0">
                <a:solidFill>
                  <a:srgbClr val="0070C0"/>
                </a:solidFill>
              </a:rPr>
              <a:t>Wide-spread user groups</a:t>
            </a:r>
          </a:p>
        </p:txBody>
      </p:sp>
      <p:sp>
        <p:nvSpPr>
          <p:cNvPr id="12" name="TextBox 11"/>
          <p:cNvSpPr txBox="1"/>
          <p:nvPr/>
        </p:nvSpPr>
        <p:spPr>
          <a:xfrm>
            <a:off x="3960812" y="1646321"/>
            <a:ext cx="1219200" cy="304800"/>
          </a:xfrm>
          <a:prstGeom prst="rect">
            <a:avLst/>
          </a:prstGeom>
          <a:noFill/>
        </p:spPr>
        <p:txBody>
          <a:bodyPr wrap="none" lIns="0" tIns="0" rIns="0" bIns="0" rtlCol="0">
            <a:noAutofit/>
          </a:bodyPr>
          <a:lstStyle/>
          <a:p>
            <a:pPr algn="ctr">
              <a:lnSpc>
                <a:spcPct val="90000"/>
              </a:lnSpc>
            </a:pPr>
            <a:r>
              <a:rPr lang="en-US" sz="2800" b="1" dirty="0">
                <a:solidFill>
                  <a:srgbClr val="0070C0"/>
                </a:solidFill>
              </a:rPr>
              <a:t>Simple language</a:t>
            </a:r>
          </a:p>
        </p:txBody>
      </p:sp>
      <p:sp>
        <p:nvSpPr>
          <p:cNvPr id="13" name="TextBox 12"/>
          <p:cNvSpPr txBox="1"/>
          <p:nvPr/>
        </p:nvSpPr>
        <p:spPr>
          <a:xfrm>
            <a:off x="3477961" y="5181600"/>
            <a:ext cx="1219200" cy="304800"/>
          </a:xfrm>
          <a:prstGeom prst="rect">
            <a:avLst/>
          </a:prstGeom>
          <a:noFill/>
        </p:spPr>
        <p:txBody>
          <a:bodyPr wrap="none" lIns="0" tIns="0" rIns="0" bIns="0" rtlCol="0">
            <a:noAutofit/>
          </a:bodyPr>
          <a:lstStyle/>
          <a:p>
            <a:pPr algn="ctr">
              <a:lnSpc>
                <a:spcPct val="90000"/>
              </a:lnSpc>
            </a:pPr>
            <a:r>
              <a:rPr lang="en-US" sz="2800" b="1" dirty="0">
                <a:solidFill>
                  <a:srgbClr val="0070C0"/>
                </a:solidFill>
              </a:rPr>
              <a:t>Heavily used for websites</a:t>
            </a:r>
          </a:p>
        </p:txBody>
      </p:sp>
      <p:sp>
        <p:nvSpPr>
          <p:cNvPr id="14" name="TextBox 13"/>
          <p:cNvSpPr txBox="1"/>
          <p:nvPr/>
        </p:nvSpPr>
        <p:spPr>
          <a:xfrm>
            <a:off x="8380412" y="4293509"/>
            <a:ext cx="1219200" cy="304800"/>
          </a:xfrm>
          <a:prstGeom prst="rect">
            <a:avLst/>
          </a:prstGeom>
          <a:noFill/>
        </p:spPr>
        <p:txBody>
          <a:bodyPr wrap="none" lIns="0" tIns="0" rIns="0" bIns="0" rtlCol="0">
            <a:noAutofit/>
          </a:bodyPr>
          <a:lstStyle/>
          <a:p>
            <a:pPr algn="ctr">
              <a:lnSpc>
                <a:spcPct val="90000"/>
              </a:lnSpc>
            </a:pPr>
            <a:r>
              <a:rPr lang="en-US" sz="2800" b="1" dirty="0">
                <a:solidFill>
                  <a:srgbClr val="0070C0"/>
                </a:solidFill>
              </a:rPr>
              <a:t>Increasingly used by data scientists</a:t>
            </a:r>
          </a:p>
        </p:txBody>
      </p:sp>
    </p:spTree>
    <p:extLst>
      <p:ext uri="{BB962C8B-B14F-4D97-AF65-F5344CB8AC3E}">
        <p14:creationId xmlns:p14="http://schemas.microsoft.com/office/powerpoint/2010/main" val="38024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IDEs</a:t>
            </a:r>
          </a:p>
        </p:txBody>
      </p:sp>
      <p:sp>
        <p:nvSpPr>
          <p:cNvPr id="3" name="Slide Number Placeholder 2"/>
          <p:cNvSpPr>
            <a:spLocks noGrp="1"/>
          </p:cNvSpPr>
          <p:nvPr>
            <p:ph type="sldNum" sz="quarter" idx="12"/>
          </p:nvPr>
        </p:nvSpPr>
        <p:spPr/>
        <p:txBody>
          <a:bodyPr/>
          <a:lstStyle/>
          <a:p>
            <a:fld id="{C51EAA63-D034-42AE-91FA-B13B9518C7BE}" type="slidenum">
              <a:rPr lang="en-US" smtClean="0"/>
              <a:pPr/>
              <a:t>11</a:t>
            </a:fld>
            <a:endParaRPr lang="en-US" dirty="0"/>
          </a:p>
        </p:txBody>
      </p:sp>
      <p:pic>
        <p:nvPicPr>
          <p:cNvPr id="4" name="Picture 3"/>
          <p:cNvPicPr>
            <a:picLocks noChangeAspect="1"/>
          </p:cNvPicPr>
          <p:nvPr/>
        </p:nvPicPr>
        <p:blipFill>
          <a:blip r:embed="rId3"/>
          <a:stretch>
            <a:fillRect/>
          </a:stretch>
        </p:blipFill>
        <p:spPr>
          <a:xfrm>
            <a:off x="912812" y="1524000"/>
            <a:ext cx="4531362" cy="1219200"/>
          </a:xfrm>
          <a:prstGeom prst="rect">
            <a:avLst/>
          </a:prstGeom>
        </p:spPr>
      </p:pic>
      <p:pic>
        <p:nvPicPr>
          <p:cNvPr id="5" name="Picture 4"/>
          <p:cNvPicPr>
            <a:picLocks noChangeAspect="1"/>
          </p:cNvPicPr>
          <p:nvPr/>
        </p:nvPicPr>
        <p:blipFill>
          <a:blip r:embed="rId4"/>
          <a:stretch>
            <a:fillRect/>
          </a:stretch>
        </p:blipFill>
        <p:spPr>
          <a:xfrm>
            <a:off x="2208212" y="3124200"/>
            <a:ext cx="3418423" cy="1291404"/>
          </a:xfrm>
          <a:prstGeom prst="rect">
            <a:avLst/>
          </a:prstGeom>
        </p:spPr>
      </p:pic>
      <p:pic>
        <p:nvPicPr>
          <p:cNvPr id="6" name="Picture 5"/>
          <p:cNvPicPr>
            <a:picLocks noChangeAspect="1"/>
          </p:cNvPicPr>
          <p:nvPr/>
        </p:nvPicPr>
        <p:blipFill>
          <a:blip r:embed="rId5"/>
          <a:stretch>
            <a:fillRect/>
          </a:stretch>
        </p:blipFill>
        <p:spPr>
          <a:xfrm>
            <a:off x="6627811" y="1508513"/>
            <a:ext cx="3810001" cy="1449235"/>
          </a:xfrm>
          <a:prstGeom prst="rect">
            <a:avLst/>
          </a:prstGeom>
        </p:spPr>
      </p:pic>
      <p:pic>
        <p:nvPicPr>
          <p:cNvPr id="7" name="Picture 6"/>
          <p:cNvPicPr>
            <a:picLocks noChangeAspect="1"/>
          </p:cNvPicPr>
          <p:nvPr/>
        </p:nvPicPr>
        <p:blipFill>
          <a:blip r:embed="rId6"/>
          <a:stretch>
            <a:fillRect/>
          </a:stretch>
        </p:blipFill>
        <p:spPr>
          <a:xfrm>
            <a:off x="6856412" y="3733800"/>
            <a:ext cx="1600200" cy="2036097"/>
          </a:xfrm>
          <a:prstGeom prst="rect">
            <a:avLst/>
          </a:prstGeom>
        </p:spPr>
      </p:pic>
      <p:pic>
        <p:nvPicPr>
          <p:cNvPr id="8" name="Picture 7"/>
          <p:cNvPicPr>
            <a:picLocks noChangeAspect="1"/>
          </p:cNvPicPr>
          <p:nvPr/>
        </p:nvPicPr>
        <p:blipFill>
          <a:blip r:embed="rId7"/>
          <a:stretch>
            <a:fillRect/>
          </a:stretch>
        </p:blipFill>
        <p:spPr>
          <a:xfrm>
            <a:off x="3951930" y="5105400"/>
            <a:ext cx="1870056" cy="554090"/>
          </a:xfrm>
          <a:prstGeom prst="rect">
            <a:avLst/>
          </a:prstGeom>
        </p:spPr>
      </p:pic>
      <p:pic>
        <p:nvPicPr>
          <p:cNvPr id="9" name="Picture 8"/>
          <p:cNvPicPr>
            <a:picLocks noChangeAspect="1"/>
          </p:cNvPicPr>
          <p:nvPr/>
        </p:nvPicPr>
        <p:blipFill>
          <a:blip r:embed="rId8"/>
          <a:stretch>
            <a:fillRect/>
          </a:stretch>
        </p:blipFill>
        <p:spPr>
          <a:xfrm>
            <a:off x="9066212" y="3831374"/>
            <a:ext cx="2050943" cy="816826"/>
          </a:xfrm>
          <a:prstGeom prst="rect">
            <a:avLst/>
          </a:prstGeom>
        </p:spPr>
      </p:pic>
    </p:spTree>
    <p:extLst>
      <p:ext uri="{BB962C8B-B14F-4D97-AF65-F5344CB8AC3E}">
        <p14:creationId xmlns:p14="http://schemas.microsoft.com/office/powerpoint/2010/main" val="6504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A2665B-1E12-490D-AD39-3CA9C61C88C4}"/>
              </a:ext>
            </a:extLst>
          </p:cNvPr>
          <p:cNvSpPr>
            <a:spLocks noGrp="1"/>
          </p:cNvSpPr>
          <p:nvPr>
            <p:ph type="sldNum" sz="quarter" idx="4"/>
          </p:nvPr>
        </p:nvSpPr>
        <p:spPr/>
        <p:txBody>
          <a:bodyPr/>
          <a:lstStyle/>
          <a:p>
            <a:fld id="{C51EAA63-D034-42AE-91FA-B13B9518C7BE}" type="slidenum">
              <a:rPr lang="en-US" smtClean="0">
                <a:solidFill>
                  <a:srgbClr val="FFFFFF"/>
                </a:solidFill>
              </a:rPr>
              <a:pPr/>
              <a:t>12</a:t>
            </a:fld>
            <a:endParaRPr lang="en-US" dirty="0">
              <a:solidFill>
                <a:srgbClr val="FFFFFF"/>
              </a:solidFill>
            </a:endParaRPr>
          </a:p>
        </p:txBody>
      </p:sp>
      <p:sp>
        <p:nvSpPr>
          <p:cNvPr id="3" name="Footer Placeholder 2">
            <a:extLst>
              <a:ext uri="{FF2B5EF4-FFF2-40B4-BE49-F238E27FC236}">
                <a16:creationId xmlns:a16="http://schemas.microsoft.com/office/drawing/2014/main" id="{9DB63C99-A733-4E28-8C20-538AF9E72D8D}"/>
              </a:ext>
            </a:extLst>
          </p:cNvPr>
          <p:cNvSpPr>
            <a:spLocks noGrp="1"/>
          </p:cNvSpPr>
          <p:nvPr>
            <p:ph type="ftr" sz="quarter" idx="14"/>
          </p:nvPr>
        </p:nvSpPr>
        <p:spPr/>
        <p:txBody>
          <a:bodyPr/>
          <a:lstStyle/>
          <a:p>
            <a:r>
              <a:rPr lang="en-US">
                <a:solidFill>
                  <a:srgbClr val="FFFFFF"/>
                </a:solidFill>
              </a:rPr>
              <a:t>Copyright © 2018, Oracle and/or its affiliates. All rights reserved.  |  Confidential – Oracle Internal/Restricted/Highly Restricted</a:t>
            </a:r>
            <a:endParaRPr lang="en-US" dirty="0">
              <a:solidFill>
                <a:srgbClr val="FFFFFF"/>
              </a:solidFill>
            </a:endParaRPr>
          </a:p>
        </p:txBody>
      </p:sp>
      <p:sp>
        <p:nvSpPr>
          <p:cNvPr id="4" name="Text Placeholder 3">
            <a:extLst>
              <a:ext uri="{FF2B5EF4-FFF2-40B4-BE49-F238E27FC236}">
                <a16:creationId xmlns:a16="http://schemas.microsoft.com/office/drawing/2014/main" id="{4D354009-E7CD-47AF-BF83-9262E87F0206}"/>
              </a:ext>
            </a:extLst>
          </p:cNvPr>
          <p:cNvSpPr>
            <a:spLocks noGrp="1"/>
          </p:cNvSpPr>
          <p:nvPr>
            <p:ph type="body" sz="quarter" idx="15"/>
          </p:nvPr>
        </p:nvSpPr>
        <p:spPr/>
        <p:txBody>
          <a:bodyPr/>
          <a:lstStyle/>
          <a:p>
            <a:r>
              <a:rPr lang="en-CA" sz="3600" dirty="0"/>
              <a:t>Hands – On Machine Learning with Python</a:t>
            </a:r>
          </a:p>
          <a:p>
            <a:endParaRPr lang="en-CA" sz="3600" dirty="0"/>
          </a:p>
        </p:txBody>
      </p:sp>
      <p:sp>
        <p:nvSpPr>
          <p:cNvPr id="5" name="Title 4">
            <a:extLst>
              <a:ext uri="{FF2B5EF4-FFF2-40B4-BE49-F238E27FC236}">
                <a16:creationId xmlns:a16="http://schemas.microsoft.com/office/drawing/2014/main" id="{CCD492BB-2814-45EB-9D03-01A1D75D2F30}"/>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342898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D391D3-0F9B-144F-8908-2264FFD8DA29}"/>
              </a:ext>
            </a:extLst>
          </p:cNvPr>
          <p:cNvSpPr>
            <a:spLocks noGrp="1"/>
          </p:cNvSpPr>
          <p:nvPr>
            <p:ph type="sldNum" sz="quarter" idx="4"/>
          </p:nvPr>
        </p:nvSpPr>
        <p:spPr bwMode="invGray"/>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a:ln>
                  <a:noFill/>
                </a:ln>
                <a:solidFill>
                  <a:srgbClr val="FFFFFF"/>
                </a:solidFill>
                <a:effectLst/>
                <a:uLnTx/>
                <a:uFillTx/>
                <a:latin typeface="Calibri"/>
                <a:ea typeface="+mn-ea"/>
                <a:cs typeface="Calibri"/>
              </a:rPr>
              <a:pPr marL="0" marR="0" lvl="0" indent="0" algn="r" defTabSz="914126" rtl="0" eaLnBrk="1" fontAlgn="auto" latinLnBrk="0" hangingPunct="1">
                <a:lnSpc>
                  <a:spcPct val="100000"/>
                </a:lnSpc>
                <a:spcBef>
                  <a:spcPts val="0"/>
                </a:spcBef>
                <a:spcAft>
                  <a:spcPts val="0"/>
                </a:spcAft>
                <a:buClrTx/>
                <a:buSzTx/>
                <a:buFontTx/>
                <a:buNone/>
                <a:tabLst/>
                <a:defRPr/>
              </a:pPr>
              <a:t>13</a:t>
            </a:fld>
            <a:endParaRPr kumimoji="0" lang="en-US" sz="850" b="0" i="0" u="none" strike="noStrike" kern="1200" cap="none" spc="0" normalizeH="0" baseline="0" noProof="0" dirty="0">
              <a:ln>
                <a:noFill/>
              </a:ln>
              <a:solidFill>
                <a:srgbClr val="FFFFFF"/>
              </a:solidFill>
              <a:effectLst/>
              <a:uLnTx/>
              <a:uFillTx/>
              <a:latin typeface="Calibri"/>
              <a:ea typeface="+mn-ea"/>
              <a:cs typeface="Calibri"/>
            </a:endParaRPr>
          </a:p>
        </p:txBody>
      </p:sp>
      <p:sp>
        <p:nvSpPr>
          <p:cNvPr id="7" name="Title 1">
            <a:extLst>
              <a:ext uri="{FF2B5EF4-FFF2-40B4-BE49-F238E27FC236}">
                <a16:creationId xmlns:a16="http://schemas.microsoft.com/office/drawing/2014/main" id="{971E44FD-6B33-5B4A-9B1F-37B4E29CDDC8}"/>
              </a:ext>
            </a:extLst>
          </p:cNvPr>
          <p:cNvSpPr txBox="1">
            <a:spLocks/>
          </p:cNvSpPr>
          <p:nvPr/>
        </p:nvSpPr>
        <p:spPr bwMode="gray">
          <a:xfrm>
            <a:off x="334536" y="2253007"/>
            <a:ext cx="9550869" cy="2034908"/>
          </a:xfrm>
          <a:prstGeom prst="rect">
            <a:avLst/>
          </a:prstGeom>
        </p:spPr>
        <p:txBody>
          <a:bodyPr/>
          <a:lstStyle>
            <a:lvl1pPr algn="l" defTabSz="914400" rtl="0" eaLnBrk="1" latinLnBrk="0" hangingPunct="1">
              <a:lnSpc>
                <a:spcPct val="80000"/>
              </a:lnSpc>
              <a:spcBef>
                <a:spcPct val="0"/>
              </a:spcBef>
              <a:buNone/>
              <a:defRPr sz="3600" b="0" i="0" kern="3000" spc="-100" baseline="0">
                <a:solidFill>
                  <a:srgbClr val="4E5052"/>
                </a:solidFill>
                <a:latin typeface="+mj-lt"/>
                <a:ea typeface="+mj-ea"/>
                <a:cs typeface="+mj-cs"/>
              </a:defRPr>
            </a:lvl1pPr>
          </a:lstStyle>
          <a:p>
            <a:pPr marL="0" marR="0" lvl="0" indent="0" algn="l" defTabSz="914126" rtl="0" eaLnBrk="1" fontAlgn="auto" latinLnBrk="0" hangingPunct="1">
              <a:lnSpc>
                <a:spcPct val="80000"/>
              </a:lnSpc>
              <a:spcBef>
                <a:spcPct val="0"/>
              </a:spcBef>
              <a:spcAft>
                <a:spcPts val="0"/>
              </a:spcAft>
              <a:buClrTx/>
              <a:buSzTx/>
              <a:buFontTx/>
              <a:buNone/>
              <a:tabLst/>
              <a:defRPr/>
            </a:pPr>
            <a:endParaRPr kumimoji="0" lang="en-US" sz="4000" b="0" i="0" u="none" strike="noStrike" kern="3000" cap="none" spc="-100" normalizeH="0" baseline="0" noProof="0" dirty="0">
              <a:ln>
                <a:noFill/>
              </a:ln>
              <a:solidFill>
                <a:srgbClr val="FFFFFF"/>
              </a:solidFill>
              <a:effectLst/>
              <a:uLnTx/>
              <a:uFillTx/>
              <a:latin typeface="Calibri"/>
              <a:ea typeface="+mj-ea"/>
              <a:cs typeface="+mj-cs"/>
            </a:endParaRPr>
          </a:p>
          <a:p>
            <a:pPr marL="0" marR="0" lvl="0" indent="0" algn="l" defTabSz="914126" rtl="0" eaLnBrk="1" fontAlgn="auto" latinLnBrk="0" hangingPunct="1">
              <a:lnSpc>
                <a:spcPct val="80000"/>
              </a:lnSpc>
              <a:spcBef>
                <a:spcPct val="0"/>
              </a:spcBef>
              <a:spcAft>
                <a:spcPts val="0"/>
              </a:spcAft>
              <a:buClrTx/>
              <a:buSzTx/>
              <a:buFontTx/>
              <a:buNone/>
              <a:tabLst/>
              <a:defRPr/>
            </a:pPr>
            <a:r>
              <a:rPr kumimoji="0" lang="en-US" sz="4000" b="1" i="0" u="none" strike="noStrike" kern="3000" cap="none" spc="-100" normalizeH="0" baseline="0" noProof="0" dirty="0">
                <a:ln>
                  <a:noFill/>
                </a:ln>
                <a:solidFill>
                  <a:srgbClr val="FFFFFF"/>
                </a:solidFill>
                <a:effectLst/>
                <a:uLnTx/>
                <a:uFillTx/>
                <a:latin typeface="Calibri"/>
                <a:ea typeface="+mj-ea"/>
                <a:cs typeface="+mj-cs"/>
              </a:rPr>
              <a:t>Oracle’s Machine Learning:  Quick Overview</a:t>
            </a:r>
          </a:p>
        </p:txBody>
      </p:sp>
      <p:sp>
        <p:nvSpPr>
          <p:cNvPr id="2" name="TextBox 1"/>
          <p:cNvSpPr txBox="1"/>
          <p:nvPr/>
        </p:nvSpPr>
        <p:spPr>
          <a:xfrm>
            <a:off x="1254732" y="6400026"/>
            <a:ext cx="914162" cy="914162"/>
          </a:xfrm>
          <a:prstGeom prst="rect">
            <a:avLst/>
          </a:prstGeom>
          <a:noFill/>
        </p:spPr>
        <p:txBody>
          <a:bodyPr wrap="non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TextBox 2"/>
          <p:cNvSpPr txBox="1"/>
          <p:nvPr/>
        </p:nvSpPr>
        <p:spPr>
          <a:xfrm>
            <a:off x="663215" y="6489650"/>
            <a:ext cx="914162" cy="914162"/>
          </a:xfrm>
          <a:prstGeom prst="rect">
            <a:avLst/>
          </a:prstGeom>
          <a:noFill/>
        </p:spPr>
        <p:txBody>
          <a:bodyPr wrap="non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Title 1">
            <a:extLst>
              <a:ext uri="{FF2B5EF4-FFF2-40B4-BE49-F238E27FC236}">
                <a16:creationId xmlns:a16="http://schemas.microsoft.com/office/drawing/2014/main" id="{971E44FD-6B33-5B4A-9B1F-37B4E29CDDC8}"/>
              </a:ext>
            </a:extLst>
          </p:cNvPr>
          <p:cNvSpPr txBox="1">
            <a:spLocks/>
          </p:cNvSpPr>
          <p:nvPr/>
        </p:nvSpPr>
        <p:spPr bwMode="gray">
          <a:xfrm>
            <a:off x="224424" y="3365854"/>
            <a:ext cx="7159893" cy="1483771"/>
          </a:xfrm>
          <a:prstGeom prst="rect">
            <a:avLst/>
          </a:prstGeom>
        </p:spPr>
        <p:txBody>
          <a:bodyPr/>
          <a:lstStyle>
            <a:lvl1pPr algn="l" defTabSz="914400" rtl="0" eaLnBrk="1" latinLnBrk="0" hangingPunct="1">
              <a:lnSpc>
                <a:spcPct val="80000"/>
              </a:lnSpc>
              <a:spcBef>
                <a:spcPct val="0"/>
              </a:spcBef>
              <a:buNone/>
              <a:defRPr sz="3600" b="0" i="0" kern="3000" spc="-100" baseline="0">
                <a:solidFill>
                  <a:srgbClr val="4E5052"/>
                </a:solidFill>
                <a:latin typeface="+mj-lt"/>
                <a:ea typeface="+mj-ea"/>
                <a:cs typeface="+mj-cs"/>
              </a:defRPr>
            </a:lvl1pPr>
          </a:lstStyle>
          <a:p>
            <a:pPr marL="0" marR="0" lvl="0" indent="0" algn="l" defTabSz="914126" rtl="0" eaLnBrk="1" fontAlgn="auto" latinLnBrk="0" hangingPunct="1">
              <a:lnSpc>
                <a:spcPct val="80000"/>
              </a:lnSpc>
              <a:spcBef>
                <a:spcPct val="0"/>
              </a:spcBef>
              <a:spcAft>
                <a:spcPts val="0"/>
              </a:spcAft>
              <a:buClrTx/>
              <a:buSzTx/>
              <a:buFontTx/>
              <a:buNone/>
              <a:tabLst/>
              <a:defRPr/>
            </a:pPr>
            <a:endParaRPr kumimoji="0" lang="en-US" sz="3999" b="0" i="0" u="none" strike="noStrike" kern="3000" cap="none" spc="-100" normalizeH="0" baseline="0" noProof="0" dirty="0">
              <a:ln>
                <a:noFill/>
              </a:ln>
              <a:solidFill>
                <a:srgbClr val="FFFFFF"/>
              </a:solidFill>
              <a:effectLst/>
              <a:uLnTx/>
              <a:uFillTx/>
              <a:latin typeface="Calibri"/>
              <a:ea typeface="+mj-ea"/>
              <a:cs typeface="+mj-cs"/>
            </a:endParaRPr>
          </a:p>
        </p:txBody>
      </p:sp>
      <p:pic>
        <p:nvPicPr>
          <p:cNvPr id="9" name="48A3F5A6-995C-459E-801B-04ED0F67E9FA" descr="E68B87C3-4119-4E3E-ADD4-C40DF263F308@us"/>
          <p:cNvPicPr>
            <a:picLocks noChangeAspect="1" noChangeArrowheads="1"/>
          </p:cNvPicPr>
          <p:nvPr/>
        </p:nvPicPr>
        <p:blipFill>
          <a:blip r:embed="rId4" cstate="print"/>
          <a:srcRect/>
          <a:stretch>
            <a:fillRect/>
          </a:stretch>
        </p:blipFill>
        <p:spPr bwMode="auto">
          <a:xfrm>
            <a:off x="6373349" y="3567125"/>
            <a:ext cx="540614" cy="540614"/>
          </a:xfrm>
          <a:prstGeom prst="rect">
            <a:avLst/>
          </a:prstGeom>
          <a:noFill/>
          <a:ln w="9525">
            <a:noFill/>
            <a:miter lim="800000"/>
            <a:headEnd/>
            <a:tailEnd/>
          </a:ln>
        </p:spPr>
      </p:pic>
      <p:sp>
        <p:nvSpPr>
          <p:cNvPr id="10" name="Subtitle 2"/>
          <p:cNvSpPr txBox="1">
            <a:spLocks/>
          </p:cNvSpPr>
          <p:nvPr/>
        </p:nvSpPr>
        <p:spPr>
          <a:xfrm>
            <a:off x="443272" y="3652574"/>
            <a:ext cx="9601200" cy="374904"/>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lumMod val="60000"/>
                  <a:lumOff val="40000"/>
                </a:schemeClr>
              </a:buClr>
              <a:buFont typeface="Arial" panose="020B0604020202020204" pitchFamily="34" charset="0"/>
              <a:buNone/>
              <a:defRPr sz="2400" b="1" kern="1200">
                <a:solidFill>
                  <a:schemeClr val="bg1"/>
                </a:solidFill>
                <a:latin typeface="+mn-lt"/>
                <a:ea typeface="+mn-ea"/>
                <a:cs typeface="+mn-cs"/>
              </a:defRPr>
            </a:lvl1pPr>
            <a:lvl2pPr marL="457200" indent="0" algn="ctr" defTabSz="914400" rtl="0" eaLnBrk="1" latinLnBrk="0" hangingPunct="1">
              <a:lnSpc>
                <a:spcPct val="90000"/>
              </a:lnSpc>
              <a:spcBef>
                <a:spcPts val="800"/>
              </a:spcBef>
              <a:buClr>
                <a:schemeClr val="tx1">
                  <a:lumMod val="60000"/>
                  <a:lumOff val="40000"/>
                </a:schemeClr>
              </a:buClr>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FFFFFF">
                  <a:lumMod val="60000"/>
                  <a:lumOff val="40000"/>
                </a:srgbClr>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Move the Algorithms;  Not the Data!</a:t>
            </a:r>
          </a:p>
        </p:txBody>
      </p:sp>
    </p:spTree>
    <p:extLst>
      <p:ext uri="{BB962C8B-B14F-4D97-AF65-F5344CB8AC3E}">
        <p14:creationId xmlns:p14="http://schemas.microsoft.com/office/powerpoint/2010/main" val="218397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8" name="Straight Connector 127"/>
          <p:cNvCxnSpPr/>
          <p:nvPr/>
        </p:nvCxnSpPr>
        <p:spPr>
          <a:xfrm rot="16200000" flipH="1">
            <a:off x="9672662" y="3145039"/>
            <a:ext cx="498819" cy="372918"/>
          </a:xfrm>
          <a:prstGeom prst="bentConnector3">
            <a:avLst>
              <a:gd name="adj1" fmla="val 92903"/>
            </a:avLst>
          </a:prstGeom>
          <a:ln w="19050">
            <a:solidFill>
              <a:schemeClr val="accent2">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47" name="Shape 523"/>
          <p:cNvSpPr/>
          <p:nvPr/>
        </p:nvSpPr>
        <p:spPr>
          <a:xfrm>
            <a:off x="9982137" y="2086113"/>
            <a:ext cx="1690747" cy="146570"/>
          </a:xfrm>
          <a:prstGeom prst="rect">
            <a:avLst/>
          </a:prstGeom>
          <a:noFill/>
          <a:ln w="12700" cap="flat">
            <a:noFill/>
            <a:miter lim="400000"/>
          </a:ln>
          <a:effectLst/>
          <a:scene3d>
            <a:camera prst="perspectiveFront">
              <a:rot lat="0" lon="1680000" rev="0"/>
            </a:camera>
            <a:lightRig rig="threePt" dir="t"/>
          </a:scene3d>
          <a:extLst>
            <a:ext uri="{C572A759-6A51-4108-AA02-DFA0A04FC94B}">
              <ma14:wrappingTextBoxFlag xmlns="" xmlns:ma14="http://schemas.microsoft.com/office/mac/drawingml/2011/main"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a:ln>
                  <a:noFill/>
                </a:ln>
                <a:solidFill>
                  <a:srgbClr val="FFFFFF"/>
                </a:solidFill>
                <a:effectLst/>
                <a:uLnTx/>
                <a:uFillTx/>
                <a:latin typeface="Calibri"/>
                <a:ea typeface="+mn-ea"/>
                <a:cs typeface="+mn-cs"/>
              </a:rPr>
              <a:t>Oracle Business Analytics Cloud</a:t>
            </a:r>
            <a:endParaRPr kumimoji="0" sz="12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44" name="Rounded Rectangle 143"/>
          <p:cNvSpPr/>
          <p:nvPr/>
        </p:nvSpPr>
        <p:spPr>
          <a:xfrm>
            <a:off x="10059939" y="2098421"/>
            <a:ext cx="1624373" cy="1020986"/>
          </a:xfrm>
          <a:prstGeom prst="roundRect">
            <a:avLst>
              <a:gd name="adj" fmla="val 11111"/>
            </a:avLst>
          </a:prstGeom>
          <a:solidFill>
            <a:schemeClr val="accent2">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 name="Group 134"/>
          <p:cNvGrpSpPr/>
          <p:nvPr/>
        </p:nvGrpSpPr>
        <p:grpSpPr>
          <a:xfrm>
            <a:off x="10059939" y="3275447"/>
            <a:ext cx="1624373" cy="585523"/>
            <a:chOff x="5125566" y="6692983"/>
            <a:chExt cx="3700357" cy="914400"/>
          </a:xfrm>
          <a:noFill/>
        </p:grpSpPr>
        <p:sp>
          <p:nvSpPr>
            <p:cNvPr id="142" name="Rounded Rectangle 141"/>
            <p:cNvSpPr/>
            <p:nvPr/>
          </p:nvSpPr>
          <p:spPr>
            <a:xfrm>
              <a:off x="5125566" y="6692983"/>
              <a:ext cx="3700357" cy="914400"/>
            </a:xfrm>
            <a:prstGeom prst="roundRect">
              <a:avLst>
                <a:gd name="adj" fmla="val 11111"/>
              </a:avLst>
            </a:prstGeom>
            <a:solidFill>
              <a:schemeClr val="accent2">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3" name="Shape 501"/>
            <p:cNvSpPr/>
            <p:nvPr/>
          </p:nvSpPr>
          <p:spPr>
            <a:xfrm>
              <a:off x="5212163" y="6865694"/>
              <a:ext cx="3575018" cy="576779"/>
            </a:xfrm>
            <a:prstGeom prst="rect">
              <a:avLst/>
            </a:prstGeom>
            <a:grpFill/>
            <a:ln w="12700" cap="flat">
              <a:noFill/>
              <a:miter lim="400000"/>
            </a:ln>
            <a:effectLst/>
            <a:scene3d>
              <a:camera prst="perspectiveFront">
                <a:rot lat="19800000" lon="0" rev="0"/>
              </a:camera>
              <a:lightRig rig="threePt" dir="t"/>
            </a:scene3d>
            <a:extLst>
              <a:ext uri="{C572A759-6A51-4108-AA02-DFA0A04FC94B}">
                <ma14:wrappingTextBoxFlag xmlns="" xmlns:ma14="http://schemas.microsoft.com/office/mac/drawingml/2011/main"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a:ln>
                    <a:noFill/>
                  </a:ln>
                  <a:solidFill>
                    <a:srgbClr val="58595B"/>
                  </a:solidFill>
                  <a:effectLst/>
                  <a:uLnTx/>
                  <a:uFillTx/>
                  <a:latin typeface="Calibri"/>
                  <a:ea typeface="+mn-ea"/>
                  <a:cs typeface="+mn-cs"/>
                </a:rPr>
                <a:t>3</a:t>
              </a:r>
              <a:r>
                <a:rPr kumimoji="0" lang="en-US" sz="1200" b="1" i="0" u="none" strike="noStrike" kern="1200" cap="none" spc="0" normalizeH="0" baseline="30000" noProof="0" dirty="0">
                  <a:ln>
                    <a:noFill/>
                  </a:ln>
                  <a:solidFill>
                    <a:srgbClr val="58595B"/>
                  </a:solidFill>
                  <a:effectLst/>
                  <a:uLnTx/>
                  <a:uFillTx/>
                  <a:latin typeface="Calibri"/>
                  <a:ea typeface="+mn-ea"/>
                  <a:cs typeface="+mn-cs"/>
                </a:rPr>
                <a:t>rd</a:t>
              </a:r>
              <a:r>
                <a:rPr kumimoji="0" lang="en-US" sz="1200" b="1" i="0" u="none" strike="noStrike" kern="1200" cap="none" spc="0" normalizeH="0" baseline="0" noProof="0" dirty="0">
                  <a:ln>
                    <a:noFill/>
                  </a:ln>
                  <a:solidFill>
                    <a:srgbClr val="58595B"/>
                  </a:solidFill>
                  <a:effectLst/>
                  <a:uLnTx/>
                  <a:uFillTx/>
                  <a:latin typeface="Calibri"/>
                  <a:ea typeface="+mn-ea"/>
                  <a:cs typeface="+mn-cs"/>
                </a:rPr>
                <a:t> Party Analytics on </a:t>
              </a:r>
            </a:p>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a:ln>
                    <a:noFill/>
                  </a:ln>
                  <a:solidFill>
                    <a:srgbClr val="58595B"/>
                  </a:solidFill>
                  <a:effectLst/>
                  <a:uLnTx/>
                  <a:uFillTx/>
                  <a:latin typeface="Calibri"/>
                  <a:ea typeface="+mn-ea"/>
                  <a:cs typeface="+mn-cs"/>
                </a:rPr>
                <a:t>Oracle Cloud Compute</a:t>
              </a:r>
              <a:endParaRPr kumimoji="0" sz="1200" b="1"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3" name="Title 2"/>
          <p:cNvSpPr>
            <a:spLocks noGrp="1"/>
          </p:cNvSpPr>
          <p:nvPr>
            <p:ph type="title"/>
          </p:nvPr>
        </p:nvSpPr>
        <p:spPr/>
        <p:txBody>
          <a:bodyPr anchor="t" anchorCtr="0"/>
          <a:lstStyle/>
          <a:p>
            <a:r>
              <a:rPr lang="en-US" dirty="0"/>
              <a:t>ADWC + Oracle Machine Learning Notebooks</a:t>
            </a:r>
          </a:p>
        </p:txBody>
      </p:sp>
      <p:cxnSp>
        <p:nvCxnSpPr>
          <p:cNvPr id="70" name="Straight Connector 69"/>
          <p:cNvCxnSpPr/>
          <p:nvPr/>
        </p:nvCxnSpPr>
        <p:spPr>
          <a:xfrm>
            <a:off x="4541638" y="4492070"/>
            <a:ext cx="0" cy="648000"/>
          </a:xfrm>
          <a:prstGeom prst="line">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72" name="Shape 509"/>
          <p:cNvSpPr/>
          <p:nvPr/>
        </p:nvSpPr>
        <p:spPr>
          <a:xfrm>
            <a:off x="3394799" y="2564130"/>
            <a:ext cx="3709314" cy="1269578"/>
          </a:xfrm>
          <a:prstGeom prst="rect">
            <a:avLst/>
          </a:prstGeom>
          <a:noFill/>
          <a:ln w="12700" cap="flat">
            <a:solidFill>
              <a:schemeClr val="accent1"/>
            </a:solid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a:pPr>
            <a:r>
              <a:rPr kumimoji="0" sz="1600" b="1" i="0" u="none" strike="noStrike" kern="1200" cap="none" spc="0" normalizeH="0" baseline="0" noProof="0" dirty="0">
                <a:ln>
                  <a:noFill/>
                </a:ln>
                <a:solidFill>
                  <a:srgbClr val="FFFFFF"/>
                </a:solidFill>
                <a:effectLst/>
                <a:uLnTx/>
                <a:uFillTx/>
                <a:latin typeface="Calibri"/>
                <a:ea typeface="+mn-ea"/>
                <a:cs typeface="+mn-cs"/>
              </a:rPr>
              <a:t>Oracle </a:t>
            </a:r>
            <a:r>
              <a:rPr kumimoji="0" lang="en-US" sz="1600" b="1" i="0" u="none" strike="noStrike" kern="1200" cap="none" spc="0" normalizeH="0" baseline="0" noProof="0" dirty="0">
                <a:ln>
                  <a:noFill/>
                </a:ln>
                <a:solidFill>
                  <a:srgbClr val="FFFFFF"/>
                </a:solidFill>
                <a:effectLst/>
                <a:uLnTx/>
                <a:uFillTx/>
                <a:latin typeface="Calibri"/>
                <a:ea typeface="+mn-ea"/>
                <a:cs typeface="+mn-cs"/>
              </a:rPr>
              <a:t>Exadata Cloud Service</a:t>
            </a:r>
          </a:p>
          <a:p>
            <a:pPr marL="0" marR="0" lvl="0" indent="0" algn="ctr" defTabSz="914400" rtl="0" eaLnBrk="1" fontAlgn="auto" latinLnBrk="0" hangingPunct="1">
              <a:lnSpc>
                <a:spcPct val="100000"/>
              </a:lnSpc>
              <a:spcBef>
                <a:spcPts val="0"/>
              </a:spcBef>
              <a:spcAft>
                <a:spcPts val="0"/>
              </a:spcAft>
              <a:buClrTx/>
              <a:buSzTx/>
              <a:buFontTx/>
              <a:buNone/>
              <a:tabLst/>
              <a:defRPr sz="1600"/>
            </a:pPr>
            <a:endParaRPr kumimoji="0" lang="en-US" sz="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sz="1600"/>
            </a:pPr>
            <a:r>
              <a:rPr kumimoji="0" lang="en-US" sz="1600" b="1" i="0" u="none" strike="noStrike" kern="1200" cap="none" spc="0" normalizeH="0" baseline="0" noProof="0" dirty="0">
                <a:ln>
                  <a:noFill/>
                </a:ln>
                <a:solidFill>
                  <a:srgbClr val="FFFFFF"/>
                </a:solidFill>
                <a:effectLst/>
                <a:uLnTx/>
                <a:uFillTx/>
                <a:latin typeface="Calibri"/>
                <a:ea typeface="+mn-ea"/>
                <a:cs typeface="+mn-cs"/>
              </a:rPr>
              <a:t>Oracle Database Cloud Service</a:t>
            </a:r>
          </a:p>
          <a:p>
            <a:pPr marL="0" marR="0" lvl="0" indent="0" algn="ctr" defTabSz="914400" rtl="0" eaLnBrk="1" fontAlgn="auto" latinLnBrk="0" hangingPunct="1">
              <a:lnSpc>
                <a:spcPct val="100000"/>
              </a:lnSpc>
              <a:spcBef>
                <a:spcPts val="0"/>
              </a:spcBef>
              <a:spcAft>
                <a:spcPts val="0"/>
              </a:spcAft>
              <a:buClrTx/>
              <a:buSzTx/>
              <a:buFontTx/>
              <a:buNone/>
              <a:tabLst/>
              <a:defRPr sz="1600"/>
            </a:pPr>
            <a:endParaRPr kumimoji="0" lang="en-US" sz="105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sz="1600"/>
            </a:pPr>
            <a:r>
              <a:rPr kumimoji="0" lang="en-US" sz="1600" b="1" i="0" u="none" strike="noStrike" kern="1200" cap="none" spc="0" normalizeH="0" baseline="0" noProof="0" dirty="0">
                <a:ln>
                  <a:noFill/>
                </a:ln>
                <a:solidFill>
                  <a:srgbClr val="FFFFFF"/>
                </a:solidFill>
                <a:effectLst/>
                <a:uLnTx/>
                <a:uFillTx/>
                <a:latin typeface="Calibri"/>
                <a:ea typeface="+mn-ea"/>
                <a:cs typeface="+mn-cs"/>
              </a:rPr>
              <a:t>Express Cloud Service</a:t>
            </a:r>
          </a:p>
          <a:p>
            <a:pPr marL="0" marR="0" lvl="0" indent="0" algn="ctr" defTabSz="914400" rtl="0" eaLnBrk="1" fontAlgn="auto" latinLnBrk="0" hangingPunct="1">
              <a:lnSpc>
                <a:spcPct val="100000"/>
              </a:lnSpc>
              <a:spcBef>
                <a:spcPts val="0"/>
              </a:spcBef>
              <a:spcAft>
                <a:spcPts val="0"/>
              </a:spcAft>
              <a:buClrTx/>
              <a:buSzTx/>
              <a:buFontTx/>
              <a:buNone/>
              <a:tabLst/>
              <a:defRPr sz="1600"/>
            </a:pPr>
            <a:endParaRPr kumimoji="0" lang="en-US" sz="1600" b="1" i="0" u="none" strike="noStrike" kern="1200" cap="none" spc="0" normalizeH="0" baseline="0" noProof="0" dirty="0">
              <a:ln>
                <a:noFill/>
              </a:ln>
              <a:solidFill>
                <a:srgbClr val="FFFFFF"/>
              </a:solidFill>
              <a:effectLst/>
              <a:uLnTx/>
              <a:uFillTx/>
              <a:latin typeface="Calibri"/>
              <a:ea typeface="+mn-ea"/>
              <a:cs typeface="+mn-cs"/>
            </a:endParaRPr>
          </a:p>
        </p:txBody>
      </p:sp>
      <p:sp>
        <p:nvSpPr>
          <p:cNvPr id="73" name="TextBox 72"/>
          <p:cNvSpPr txBox="1"/>
          <p:nvPr/>
        </p:nvSpPr>
        <p:spPr>
          <a:xfrm>
            <a:off x="3425037" y="1760494"/>
            <a:ext cx="3658916" cy="562884"/>
          </a:xfrm>
          <a:prstGeom prst="rect">
            <a:avLst/>
          </a:prstGeom>
          <a:noFill/>
          <a:ln>
            <a:solidFill>
              <a:schemeClr val="accent1"/>
            </a:solidFill>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Data Warehouse Services</a:t>
            </a:r>
            <a:r>
              <a:rPr kumimoji="1" lang="en-US" altLang="ja-JP" sz="1200" b="0"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(EDWs, DW, departmental marts and sandboxes)</a:t>
            </a:r>
          </a:p>
        </p:txBody>
      </p:sp>
      <p:sp>
        <p:nvSpPr>
          <p:cNvPr id="74" name="Rounded Rectangle 73"/>
          <p:cNvSpPr/>
          <p:nvPr/>
        </p:nvSpPr>
        <p:spPr>
          <a:xfrm>
            <a:off x="2817995" y="1601724"/>
            <a:ext cx="6585349" cy="3191771"/>
          </a:xfrm>
          <a:prstGeom prst="roundRect">
            <a:avLst>
              <a:gd name="adj" fmla="val 3944"/>
            </a:avLst>
          </a:prstGeom>
          <a:solidFill>
            <a:schemeClr val="bg2"/>
          </a:solidFill>
          <a:ln w="19050" cmpd="sng">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Autonomous Data Warehouse Cloud</a:t>
            </a:r>
          </a:p>
        </p:txBody>
      </p:sp>
      <p:grpSp>
        <p:nvGrpSpPr>
          <p:cNvPr id="4" name="Group 76"/>
          <p:cNvGrpSpPr/>
          <p:nvPr/>
        </p:nvGrpSpPr>
        <p:grpSpPr>
          <a:xfrm>
            <a:off x="3179639" y="2498763"/>
            <a:ext cx="2286000" cy="1002648"/>
            <a:chOff x="6139144" y="1922778"/>
            <a:chExt cx="2286000" cy="1002648"/>
          </a:xfrm>
        </p:grpSpPr>
        <p:pic>
          <p:nvPicPr>
            <p:cNvPr id="79" name="Picture 7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5831" y="1922778"/>
              <a:ext cx="1009576" cy="625070"/>
            </a:xfrm>
            <a:prstGeom prst="rect">
              <a:avLst/>
            </a:prstGeom>
            <a:ln>
              <a:noFill/>
            </a:ln>
          </p:spPr>
        </p:pic>
        <p:sp>
          <p:nvSpPr>
            <p:cNvPr id="81" name="TextBox 80"/>
            <p:cNvSpPr txBox="1"/>
            <p:nvPr/>
          </p:nvSpPr>
          <p:spPr>
            <a:xfrm>
              <a:off x="6139144" y="2640601"/>
              <a:ext cx="2286000" cy="284825"/>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Service Console</a:t>
              </a:r>
            </a:p>
          </p:txBody>
        </p:sp>
      </p:grpSp>
      <p:sp>
        <p:nvSpPr>
          <p:cNvPr id="82" name="Rounded Rectangle 81"/>
          <p:cNvSpPr/>
          <p:nvPr/>
        </p:nvSpPr>
        <p:spPr>
          <a:xfrm>
            <a:off x="6411466" y="2146745"/>
            <a:ext cx="2754530" cy="1343636"/>
          </a:xfrm>
          <a:prstGeom prst="roundRect">
            <a:avLst>
              <a:gd name="adj" fmla="val 7215"/>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Built-in Access Tools</a:t>
            </a:r>
          </a:p>
        </p:txBody>
      </p:sp>
      <p:grpSp>
        <p:nvGrpSpPr>
          <p:cNvPr id="5" name="Group 82"/>
          <p:cNvGrpSpPr/>
          <p:nvPr/>
        </p:nvGrpSpPr>
        <p:grpSpPr>
          <a:xfrm>
            <a:off x="6698752" y="2474457"/>
            <a:ext cx="2291138" cy="1039306"/>
            <a:chOff x="3470059" y="3499211"/>
            <a:chExt cx="2917820" cy="1276385"/>
          </a:xfrm>
        </p:grpSpPr>
        <p:pic>
          <p:nvPicPr>
            <p:cNvPr id="10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69083" y="3499211"/>
              <a:ext cx="1070717" cy="872471"/>
            </a:xfrm>
            <a:prstGeom prst="rect">
              <a:avLst/>
            </a:prstGeom>
            <a:noFill/>
            <a:ln w="9525">
              <a:noFill/>
              <a:miter lim="800000"/>
              <a:headEnd/>
              <a:tailEnd/>
            </a:ln>
          </p:spPr>
        </p:pic>
        <p:sp>
          <p:nvSpPr>
            <p:cNvPr id="106" name="TextBox 105"/>
            <p:cNvSpPr txBox="1"/>
            <p:nvPr/>
          </p:nvSpPr>
          <p:spPr>
            <a:xfrm>
              <a:off x="3470059" y="4446991"/>
              <a:ext cx="2917820" cy="328605"/>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Calibri"/>
                  <a:ea typeface="+mn-ea"/>
                  <a:cs typeface="+mn-cs"/>
                </a:rPr>
                <a:t>Oracle Machine Learning</a:t>
              </a:r>
            </a:p>
          </p:txBody>
        </p:sp>
      </p:grpSp>
      <p:sp>
        <p:nvSpPr>
          <p:cNvPr id="119" name="Rounded Rectangle 118"/>
          <p:cNvSpPr/>
          <p:nvPr/>
        </p:nvSpPr>
        <p:spPr>
          <a:xfrm>
            <a:off x="3013297" y="2146745"/>
            <a:ext cx="2754530" cy="1343636"/>
          </a:xfrm>
          <a:prstGeom prst="roundRect">
            <a:avLst>
              <a:gd name="adj" fmla="val 7215"/>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Service Management</a:t>
            </a:r>
          </a:p>
        </p:txBody>
      </p:sp>
      <p:sp>
        <p:nvSpPr>
          <p:cNvPr id="120" name="TextBox 119"/>
          <p:cNvSpPr txBox="1"/>
          <p:nvPr/>
        </p:nvSpPr>
        <p:spPr>
          <a:xfrm>
            <a:off x="4511009" y="4413440"/>
            <a:ext cx="3078077" cy="383514"/>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Autonomous Database Cloud</a:t>
            </a:r>
          </a:p>
        </p:txBody>
      </p:sp>
      <p:sp>
        <p:nvSpPr>
          <p:cNvPr id="151" name="Rounded Rectangle 150"/>
          <p:cNvSpPr/>
          <p:nvPr/>
        </p:nvSpPr>
        <p:spPr>
          <a:xfrm>
            <a:off x="576184" y="2085567"/>
            <a:ext cx="1494694" cy="1038265"/>
          </a:xfrm>
          <a:prstGeom prst="roundRect">
            <a:avLst>
              <a:gd name="adj" fmla="val 11111"/>
            </a:avLst>
          </a:prstGeom>
          <a:solidFill>
            <a:schemeClr val="accent2">
              <a:lumMod val="60000"/>
              <a:lumOff val="40000"/>
            </a:schemeClr>
          </a:solidFill>
          <a:ln w="19050">
            <a:solidFill>
              <a:schemeClr val="accent1"/>
            </a:solidFill>
            <a:miter lim="800000"/>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8" name="Group 151"/>
          <p:cNvGrpSpPr/>
          <p:nvPr/>
        </p:nvGrpSpPr>
        <p:grpSpPr>
          <a:xfrm>
            <a:off x="539678" y="2085568"/>
            <a:ext cx="1567706" cy="957124"/>
            <a:chOff x="176372" y="1889188"/>
            <a:chExt cx="2286000" cy="1414471"/>
          </a:xfrm>
        </p:grpSpPr>
        <p:pic>
          <p:nvPicPr>
            <p:cNvPr id="154" name="Picture 1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162" y="1889188"/>
              <a:ext cx="1112419" cy="1112419"/>
            </a:xfrm>
            <a:prstGeom prst="rect">
              <a:avLst/>
            </a:prstGeom>
          </p:spPr>
        </p:pic>
        <p:sp>
          <p:nvSpPr>
            <p:cNvPr id="155" name="TextBox 154"/>
            <p:cNvSpPr txBox="1"/>
            <p:nvPr/>
          </p:nvSpPr>
          <p:spPr>
            <a:xfrm>
              <a:off x="176372" y="3018834"/>
              <a:ext cx="2286000" cy="2848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8595B"/>
                  </a:solidFill>
                  <a:effectLst/>
                  <a:uLnTx/>
                  <a:uFillTx/>
                  <a:latin typeface="Calibri"/>
                  <a:ea typeface="+mn-ea"/>
                  <a:cs typeface="+mn-cs"/>
                </a:rPr>
                <a:t>Oracle SQL Developer</a:t>
              </a:r>
            </a:p>
          </p:txBody>
        </p:sp>
      </p:grpSp>
      <p:sp>
        <p:nvSpPr>
          <p:cNvPr id="153" name="TextBox 152"/>
          <p:cNvSpPr txBox="1"/>
          <p:nvPr/>
        </p:nvSpPr>
        <p:spPr>
          <a:xfrm>
            <a:off x="395141" y="1573319"/>
            <a:ext cx="1675737" cy="221212"/>
          </a:xfrm>
          <a:prstGeom prst="rect">
            <a:avLst/>
          </a:prstGeom>
          <a:noFill/>
          <a:scene3d>
            <a:camera prst="orthographicFront">
              <a:rot lat="0" lon="0" rev="0"/>
            </a:camera>
            <a:lightRig rig="threePt" dir="t"/>
          </a:scene3d>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Developer </a:t>
            </a:r>
          </a:p>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Tools</a:t>
            </a:r>
          </a:p>
        </p:txBody>
      </p:sp>
      <p:cxnSp>
        <p:nvCxnSpPr>
          <p:cNvPr id="150" name="Straight Connector 149"/>
          <p:cNvCxnSpPr/>
          <p:nvPr/>
        </p:nvCxnSpPr>
        <p:spPr>
          <a:xfrm>
            <a:off x="2095286" y="2564130"/>
            <a:ext cx="692934" cy="0"/>
          </a:xfrm>
          <a:prstGeom prst="line">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56" name="Rounded Rectangle 155"/>
          <p:cNvSpPr/>
          <p:nvPr/>
        </p:nvSpPr>
        <p:spPr>
          <a:xfrm>
            <a:off x="2795767" y="4939977"/>
            <a:ext cx="4006030" cy="545193"/>
          </a:xfrm>
          <a:prstGeom prst="roundRect">
            <a:avLst>
              <a:gd name="adj" fmla="val 11111"/>
            </a:avLst>
          </a:prstGeom>
          <a:solidFill>
            <a:schemeClr val="tx2">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Oracle Object Storage Cloud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Flat Files and Staging</a:t>
            </a:r>
          </a:p>
        </p:txBody>
      </p:sp>
      <p:sp>
        <p:nvSpPr>
          <p:cNvPr id="160" name="TextBox 159"/>
          <p:cNvSpPr txBox="1"/>
          <p:nvPr/>
        </p:nvSpPr>
        <p:spPr>
          <a:xfrm>
            <a:off x="403817" y="3577151"/>
            <a:ext cx="1675737" cy="221212"/>
          </a:xfrm>
          <a:prstGeom prst="rect">
            <a:avLst/>
          </a:prstGeom>
          <a:noFill/>
          <a:scene3d>
            <a:camera prst="orthographicFront">
              <a:rot lat="0" lon="0" rev="0"/>
            </a:camera>
            <a:lightRig rig="threePt" dir="t"/>
          </a:scene3d>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Data </a:t>
            </a:r>
            <a:br>
              <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br>
            <a:r>
              <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Integration</a:t>
            </a:r>
          </a:p>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Services</a:t>
            </a:r>
          </a:p>
        </p:txBody>
      </p:sp>
      <p:grpSp>
        <p:nvGrpSpPr>
          <p:cNvPr id="9" name="Group 160"/>
          <p:cNvGrpSpPr/>
          <p:nvPr/>
        </p:nvGrpSpPr>
        <p:grpSpPr>
          <a:xfrm>
            <a:off x="601795" y="4183727"/>
            <a:ext cx="1472386" cy="530738"/>
            <a:chOff x="5125566" y="6692983"/>
            <a:chExt cx="3700357" cy="914400"/>
          </a:xfrm>
          <a:scene3d>
            <a:camera prst="orthographicFront">
              <a:rot lat="0" lon="0" rev="0"/>
            </a:camera>
            <a:lightRig rig="threePt" dir="t"/>
          </a:scene3d>
        </p:grpSpPr>
        <p:sp>
          <p:nvSpPr>
            <p:cNvPr id="168" name="Rounded Rectangle 167"/>
            <p:cNvSpPr/>
            <p:nvPr/>
          </p:nvSpPr>
          <p:spPr>
            <a:xfrm>
              <a:off x="5125566" y="6692983"/>
              <a:ext cx="3700357" cy="914400"/>
            </a:xfrm>
            <a:prstGeom prst="roundRect">
              <a:avLst>
                <a:gd name="adj" fmla="val 11111"/>
              </a:avLst>
            </a:prstGeom>
            <a:solidFill>
              <a:schemeClr val="bg2">
                <a:lumMod val="9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69" name="Shape 501"/>
            <p:cNvSpPr/>
            <p:nvPr/>
          </p:nvSpPr>
          <p:spPr>
            <a:xfrm>
              <a:off x="5220813" y="6844707"/>
              <a:ext cx="3509720" cy="583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a:ln>
                    <a:noFill/>
                  </a:ln>
                  <a:solidFill>
                    <a:srgbClr val="58595B"/>
                  </a:solidFill>
                  <a:effectLst/>
                  <a:uLnTx/>
                  <a:uFillTx/>
                  <a:latin typeface="Calibri"/>
                  <a:ea typeface="+mn-ea"/>
                  <a:cs typeface="+mn-cs"/>
                </a:rPr>
                <a:t>Oracle Data Integration Platform Cloud</a:t>
              </a:r>
              <a:endParaRPr kumimoji="0" sz="1100" b="1"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0" name="Group 161"/>
          <p:cNvGrpSpPr/>
          <p:nvPr/>
        </p:nvGrpSpPr>
        <p:grpSpPr>
          <a:xfrm>
            <a:off x="591438" y="4846532"/>
            <a:ext cx="1472386" cy="530738"/>
            <a:chOff x="5125566" y="6692983"/>
            <a:chExt cx="3700357" cy="914400"/>
          </a:xfrm>
          <a:noFill/>
          <a:scene3d>
            <a:camera prst="orthographicFront">
              <a:rot lat="0" lon="0" rev="0"/>
            </a:camera>
            <a:lightRig rig="threePt" dir="t"/>
          </a:scene3d>
        </p:grpSpPr>
        <p:sp>
          <p:nvSpPr>
            <p:cNvPr id="166" name="Rounded Rectangle 165"/>
            <p:cNvSpPr/>
            <p:nvPr/>
          </p:nvSpPr>
          <p:spPr>
            <a:xfrm>
              <a:off x="5125566" y="6692983"/>
              <a:ext cx="3700357" cy="914400"/>
            </a:xfrm>
            <a:prstGeom prst="roundRect">
              <a:avLst>
                <a:gd name="adj" fmla="val 11111"/>
              </a:avLst>
            </a:prstGeom>
            <a:solidFill>
              <a:schemeClr val="bg2">
                <a:lumMod val="9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67" name="Shape 501"/>
            <p:cNvSpPr/>
            <p:nvPr/>
          </p:nvSpPr>
          <p:spPr>
            <a:xfrm>
              <a:off x="5212160" y="6865694"/>
              <a:ext cx="3575018" cy="58328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a:ln>
                    <a:noFill/>
                  </a:ln>
                  <a:solidFill>
                    <a:srgbClr val="58595B"/>
                  </a:solidFill>
                  <a:effectLst/>
                  <a:uLnTx/>
                  <a:uFillTx/>
                  <a:latin typeface="Calibri"/>
                  <a:ea typeface="+mn-ea"/>
                  <a:cs typeface="+mn-cs"/>
                </a:rPr>
                <a:t>3</a:t>
              </a:r>
              <a:r>
                <a:rPr kumimoji="0" lang="en-US" sz="1100" b="1" i="0" u="none" strike="noStrike" kern="1200" cap="none" spc="0" normalizeH="0" baseline="30000" noProof="0" dirty="0">
                  <a:ln>
                    <a:noFill/>
                  </a:ln>
                  <a:solidFill>
                    <a:srgbClr val="58595B"/>
                  </a:solidFill>
                  <a:effectLst/>
                  <a:uLnTx/>
                  <a:uFillTx/>
                  <a:latin typeface="Calibri"/>
                  <a:ea typeface="+mn-ea"/>
                  <a:cs typeface="+mn-cs"/>
                </a:rPr>
                <a:t>rd</a:t>
              </a:r>
              <a:r>
                <a:rPr kumimoji="0" lang="en-US" sz="1100" b="1" i="0" u="none" strike="noStrike" kern="1200" cap="none" spc="0" normalizeH="0" baseline="0" noProof="0" dirty="0">
                  <a:ln>
                    <a:noFill/>
                  </a:ln>
                  <a:solidFill>
                    <a:srgbClr val="58595B"/>
                  </a:solidFill>
                  <a:effectLst/>
                  <a:uLnTx/>
                  <a:uFillTx/>
                  <a:latin typeface="Calibri"/>
                  <a:ea typeface="+mn-ea"/>
                  <a:cs typeface="+mn-cs"/>
                </a:rPr>
                <a:t> Party DI on </a:t>
              </a:r>
            </a:p>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a:ln>
                    <a:noFill/>
                  </a:ln>
                  <a:solidFill>
                    <a:srgbClr val="58595B"/>
                  </a:solidFill>
                  <a:effectLst/>
                  <a:uLnTx/>
                  <a:uFillTx/>
                  <a:latin typeface="Calibri"/>
                  <a:ea typeface="+mn-ea"/>
                  <a:cs typeface="+mn-cs"/>
                </a:rPr>
                <a:t>Oracle Cloud Compute</a:t>
              </a:r>
              <a:endParaRPr kumimoji="0" sz="1100" b="1"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1" name="Group 162"/>
          <p:cNvGrpSpPr/>
          <p:nvPr/>
        </p:nvGrpSpPr>
        <p:grpSpPr>
          <a:xfrm>
            <a:off x="553713" y="5528197"/>
            <a:ext cx="1526489" cy="530738"/>
            <a:chOff x="5125566" y="6692983"/>
            <a:chExt cx="3700357" cy="914400"/>
          </a:xfrm>
          <a:noFill/>
          <a:scene3d>
            <a:camera prst="orthographicFront">
              <a:rot lat="0" lon="0" rev="0"/>
            </a:camera>
            <a:lightRig rig="threePt" dir="t"/>
          </a:scene3d>
        </p:grpSpPr>
        <p:sp>
          <p:nvSpPr>
            <p:cNvPr id="164" name="Rounded Rectangle 163"/>
            <p:cNvSpPr/>
            <p:nvPr/>
          </p:nvSpPr>
          <p:spPr>
            <a:xfrm>
              <a:off x="5125566" y="6692983"/>
              <a:ext cx="3700357" cy="914400"/>
            </a:xfrm>
            <a:prstGeom prst="roundRect">
              <a:avLst>
                <a:gd name="adj" fmla="val 11111"/>
              </a:avLst>
            </a:prstGeom>
            <a:solidFill>
              <a:schemeClr val="bg2">
                <a:lumMod val="9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65" name="Shape 501"/>
            <p:cNvSpPr/>
            <p:nvPr/>
          </p:nvSpPr>
          <p:spPr>
            <a:xfrm>
              <a:off x="5212162" y="6865694"/>
              <a:ext cx="3575019" cy="58328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a:ln>
                    <a:noFill/>
                  </a:ln>
                  <a:solidFill>
                    <a:srgbClr val="58595B"/>
                  </a:solidFill>
                  <a:effectLst/>
                  <a:uLnTx/>
                  <a:uFillTx/>
                  <a:latin typeface="Calibri"/>
                  <a:ea typeface="+mn-ea"/>
                  <a:cs typeface="+mn-cs"/>
                </a:rPr>
                <a:t>3</a:t>
              </a:r>
              <a:r>
                <a:rPr kumimoji="0" lang="en-US" sz="1100" b="1" i="0" u="none" strike="noStrike" kern="1200" cap="none" spc="0" normalizeH="0" baseline="30000" noProof="0" dirty="0">
                  <a:ln>
                    <a:noFill/>
                  </a:ln>
                  <a:solidFill>
                    <a:srgbClr val="58595B"/>
                  </a:solidFill>
                  <a:effectLst/>
                  <a:uLnTx/>
                  <a:uFillTx/>
                  <a:latin typeface="Calibri"/>
                  <a:ea typeface="+mn-ea"/>
                  <a:cs typeface="+mn-cs"/>
                </a:rPr>
                <a:t>rd</a:t>
              </a:r>
              <a:r>
                <a:rPr kumimoji="0" lang="en-US" sz="1100" b="1" i="0" u="none" strike="noStrike" kern="1200" cap="none" spc="0" normalizeH="0" baseline="0" noProof="0" dirty="0">
                  <a:ln>
                    <a:noFill/>
                  </a:ln>
                  <a:solidFill>
                    <a:srgbClr val="58595B"/>
                  </a:solidFill>
                  <a:effectLst/>
                  <a:uLnTx/>
                  <a:uFillTx/>
                  <a:latin typeface="Calibri"/>
                  <a:ea typeface="+mn-ea"/>
                  <a:cs typeface="+mn-cs"/>
                </a:rPr>
                <a:t> Party DI </a:t>
              </a:r>
            </a:p>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a:ln>
                    <a:noFill/>
                  </a:ln>
                  <a:solidFill>
                    <a:srgbClr val="58595B"/>
                  </a:solidFill>
                  <a:effectLst/>
                  <a:uLnTx/>
                  <a:uFillTx/>
                  <a:latin typeface="Calibri"/>
                  <a:ea typeface="+mn-ea"/>
                  <a:cs typeface="+mn-cs"/>
                </a:rPr>
                <a:t>On-premises </a:t>
              </a:r>
            </a:p>
          </p:txBody>
        </p:sp>
      </p:grpSp>
      <p:cxnSp>
        <p:nvCxnSpPr>
          <p:cNvPr id="170" name="Elbow Connector 169"/>
          <p:cNvCxnSpPr/>
          <p:nvPr/>
        </p:nvCxnSpPr>
        <p:spPr>
          <a:xfrm flipV="1">
            <a:off x="2074742" y="4463984"/>
            <a:ext cx="728354" cy="676086"/>
          </a:xfrm>
          <a:prstGeom prst="bentConnector3">
            <a:avLst>
              <a:gd name="adj1" fmla="val 50000"/>
            </a:avLst>
          </a:prstGeom>
          <a:ln w="19050">
            <a:solidFill>
              <a:schemeClr val="accent2">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72" name="Freeform 171"/>
          <p:cNvSpPr>
            <a:spLocks noChangeAspect="1" noChangeArrowheads="1"/>
          </p:cNvSpPr>
          <p:nvPr/>
        </p:nvSpPr>
        <p:spPr bwMode="auto">
          <a:xfrm>
            <a:off x="9670602" y="1579922"/>
            <a:ext cx="421929" cy="320040"/>
          </a:xfrm>
          <a:custGeom>
            <a:avLst/>
            <a:gdLst>
              <a:gd name="T0" fmla="*/ 695 w 2975"/>
              <a:gd name="T1" fmla="*/ 647 h 2258"/>
              <a:gd name="T2" fmla="*/ 185 w 2975"/>
              <a:gd name="T3" fmla="*/ 647 h 2258"/>
              <a:gd name="T4" fmla="*/ 185 w 2975"/>
              <a:gd name="T5" fmla="*/ 555 h 2258"/>
              <a:gd name="T6" fmla="*/ 695 w 2975"/>
              <a:gd name="T7" fmla="*/ 555 h 2258"/>
              <a:gd name="T8" fmla="*/ 695 w 2975"/>
              <a:gd name="T9" fmla="*/ 647 h 2258"/>
              <a:gd name="T10" fmla="*/ 602 w 2975"/>
              <a:gd name="T11" fmla="*/ 833 h 2258"/>
              <a:gd name="T12" fmla="*/ 185 w 2975"/>
              <a:gd name="T13" fmla="*/ 833 h 2258"/>
              <a:gd name="T14" fmla="*/ 185 w 2975"/>
              <a:gd name="T15" fmla="*/ 740 h 2258"/>
              <a:gd name="T16" fmla="*/ 602 w 2975"/>
              <a:gd name="T17" fmla="*/ 740 h 2258"/>
              <a:gd name="T18" fmla="*/ 602 w 2975"/>
              <a:gd name="T19" fmla="*/ 833 h 2258"/>
              <a:gd name="T20" fmla="*/ 938 w 2975"/>
              <a:gd name="T21" fmla="*/ 1562 h 2258"/>
              <a:gd name="T22" fmla="*/ 1030 w 2975"/>
              <a:gd name="T23" fmla="*/ 1412 h 2258"/>
              <a:gd name="T24" fmla="*/ 926 w 2975"/>
              <a:gd name="T25" fmla="*/ 1319 h 2258"/>
              <a:gd name="T26" fmla="*/ 741 w 2975"/>
              <a:gd name="T27" fmla="*/ 1029 h 2258"/>
              <a:gd name="T28" fmla="*/ 672 w 2975"/>
              <a:gd name="T29" fmla="*/ 995 h 2258"/>
              <a:gd name="T30" fmla="*/ 185 w 2975"/>
              <a:gd name="T31" fmla="*/ 1331 h 2258"/>
              <a:gd name="T32" fmla="*/ 185 w 2975"/>
              <a:gd name="T33" fmla="*/ 1597 h 2258"/>
              <a:gd name="T34" fmla="*/ 672 w 2975"/>
              <a:gd name="T35" fmla="*/ 1412 h 2258"/>
              <a:gd name="T36" fmla="*/ 938 w 2975"/>
              <a:gd name="T37" fmla="*/ 1562 h 2258"/>
              <a:gd name="T38" fmla="*/ 93 w 2975"/>
              <a:gd name="T39" fmla="*/ 578 h 2258"/>
              <a:gd name="T40" fmla="*/ 0 w 2975"/>
              <a:gd name="T41" fmla="*/ 578 h 2258"/>
              <a:gd name="T42" fmla="*/ 0 w 2975"/>
              <a:gd name="T43" fmla="*/ 2060 h 2258"/>
              <a:gd name="T44" fmla="*/ 1991 w 2975"/>
              <a:gd name="T45" fmla="*/ 2060 h 2258"/>
              <a:gd name="T46" fmla="*/ 1991 w 2975"/>
              <a:gd name="T47" fmla="*/ 1967 h 2258"/>
              <a:gd name="T48" fmla="*/ 93 w 2975"/>
              <a:gd name="T49" fmla="*/ 1967 h 2258"/>
              <a:gd name="T50" fmla="*/ 93 w 2975"/>
              <a:gd name="T51" fmla="*/ 578 h 2258"/>
              <a:gd name="T52" fmla="*/ 1482 w 2975"/>
              <a:gd name="T53" fmla="*/ 1551 h 2258"/>
              <a:gd name="T54" fmla="*/ 1088 w 2975"/>
              <a:gd name="T55" fmla="*/ 1446 h 2258"/>
              <a:gd name="T56" fmla="*/ 961 w 2975"/>
              <a:gd name="T57" fmla="*/ 1643 h 2258"/>
              <a:gd name="T58" fmla="*/ 672 w 2975"/>
              <a:gd name="T59" fmla="*/ 1481 h 2258"/>
              <a:gd name="T60" fmla="*/ 185 w 2975"/>
              <a:gd name="T61" fmla="*/ 1666 h 2258"/>
              <a:gd name="T62" fmla="*/ 185 w 2975"/>
              <a:gd name="T63" fmla="*/ 1875 h 2258"/>
              <a:gd name="T64" fmla="*/ 1991 w 2975"/>
              <a:gd name="T65" fmla="*/ 1875 h 2258"/>
              <a:gd name="T66" fmla="*/ 1991 w 2975"/>
              <a:gd name="T67" fmla="*/ 1539 h 2258"/>
              <a:gd name="T68" fmla="*/ 1887 w 2975"/>
              <a:gd name="T69" fmla="*/ 1435 h 2258"/>
              <a:gd name="T70" fmla="*/ 1482 w 2975"/>
              <a:gd name="T71" fmla="*/ 1551 h 2258"/>
              <a:gd name="T72" fmla="*/ 2916 w 2975"/>
              <a:gd name="T73" fmla="*/ 1944 h 2258"/>
              <a:gd name="T74" fmla="*/ 2338 w 2975"/>
              <a:gd name="T75" fmla="*/ 1412 h 2258"/>
              <a:gd name="T76" fmla="*/ 2245 w 2975"/>
              <a:gd name="T77" fmla="*/ 1400 h 2258"/>
              <a:gd name="T78" fmla="*/ 2038 w 2975"/>
              <a:gd name="T79" fmla="*/ 1180 h 2258"/>
              <a:gd name="T80" fmla="*/ 1968 w 2975"/>
              <a:gd name="T81" fmla="*/ 277 h 2258"/>
              <a:gd name="T82" fmla="*/ 996 w 2975"/>
              <a:gd name="T83" fmla="*/ 277 h 2258"/>
              <a:gd name="T84" fmla="*/ 996 w 2975"/>
              <a:gd name="T85" fmla="*/ 1249 h 2258"/>
              <a:gd name="T86" fmla="*/ 1899 w 2975"/>
              <a:gd name="T87" fmla="*/ 1319 h 2258"/>
              <a:gd name="T88" fmla="*/ 2119 w 2975"/>
              <a:gd name="T89" fmla="*/ 1527 h 2258"/>
              <a:gd name="T90" fmla="*/ 2130 w 2975"/>
              <a:gd name="T91" fmla="*/ 1620 h 2258"/>
              <a:gd name="T92" fmla="*/ 2662 w 2975"/>
              <a:gd name="T93" fmla="*/ 2199 h 2258"/>
              <a:gd name="T94" fmla="*/ 2859 w 2975"/>
              <a:gd name="T95" fmla="*/ 2199 h 2258"/>
              <a:gd name="T96" fmla="*/ 2916 w 2975"/>
              <a:gd name="T97" fmla="*/ 2141 h 2258"/>
              <a:gd name="T98" fmla="*/ 2916 w 2975"/>
              <a:gd name="T99" fmla="*/ 1944 h 2258"/>
              <a:gd name="T100" fmla="*/ 1088 w 2975"/>
              <a:gd name="T101" fmla="*/ 370 h 2258"/>
              <a:gd name="T102" fmla="*/ 1876 w 2975"/>
              <a:gd name="T103" fmla="*/ 370 h 2258"/>
              <a:gd name="T104" fmla="*/ 2003 w 2975"/>
              <a:gd name="T105" fmla="*/ 578 h 2258"/>
              <a:gd name="T106" fmla="*/ 1493 w 2975"/>
              <a:gd name="T107" fmla="*/ 925 h 2258"/>
              <a:gd name="T108" fmla="*/ 1042 w 2975"/>
              <a:gd name="T109" fmla="*/ 427 h 2258"/>
              <a:gd name="T110" fmla="*/ 1088 w 2975"/>
              <a:gd name="T111" fmla="*/ 370 h 2258"/>
              <a:gd name="T112" fmla="*/ 1876 w 2975"/>
              <a:gd name="T113" fmla="*/ 1157 h 2258"/>
              <a:gd name="T114" fmla="*/ 1088 w 2975"/>
              <a:gd name="T115" fmla="*/ 1157 h 2258"/>
              <a:gd name="T116" fmla="*/ 972 w 2975"/>
              <a:gd name="T117" fmla="*/ 555 h 2258"/>
              <a:gd name="T118" fmla="*/ 1470 w 2975"/>
              <a:gd name="T119" fmla="*/ 1111 h 2258"/>
              <a:gd name="T120" fmla="*/ 2038 w 2975"/>
              <a:gd name="T121" fmla="*/ 717 h 2258"/>
              <a:gd name="T122" fmla="*/ 1876 w 2975"/>
              <a:gd name="T123" fmla="*/ 1157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5" h="2258">
                <a:moveTo>
                  <a:pt x="695" y="647"/>
                </a:moveTo>
                <a:lnTo>
                  <a:pt x="185" y="647"/>
                </a:lnTo>
                <a:lnTo>
                  <a:pt x="185" y="555"/>
                </a:lnTo>
                <a:lnTo>
                  <a:pt x="695" y="555"/>
                </a:lnTo>
                <a:lnTo>
                  <a:pt x="695" y="647"/>
                </a:lnTo>
                <a:close/>
                <a:moveTo>
                  <a:pt x="602" y="833"/>
                </a:moveTo>
                <a:lnTo>
                  <a:pt x="185" y="833"/>
                </a:lnTo>
                <a:lnTo>
                  <a:pt x="185" y="740"/>
                </a:lnTo>
                <a:lnTo>
                  <a:pt x="602" y="740"/>
                </a:lnTo>
                <a:lnTo>
                  <a:pt x="602" y="833"/>
                </a:lnTo>
                <a:close/>
                <a:moveTo>
                  <a:pt x="938" y="1562"/>
                </a:moveTo>
                <a:lnTo>
                  <a:pt x="1030" y="1412"/>
                </a:lnTo>
                <a:cubicBezTo>
                  <a:pt x="996" y="1388"/>
                  <a:pt x="961" y="1354"/>
                  <a:pt x="926" y="1319"/>
                </a:cubicBezTo>
                <a:cubicBezTo>
                  <a:pt x="845" y="1238"/>
                  <a:pt x="776" y="1134"/>
                  <a:pt x="741" y="1029"/>
                </a:cubicBezTo>
                <a:lnTo>
                  <a:pt x="672" y="995"/>
                </a:lnTo>
                <a:lnTo>
                  <a:pt x="185" y="1331"/>
                </a:lnTo>
                <a:lnTo>
                  <a:pt x="185" y="1597"/>
                </a:lnTo>
                <a:lnTo>
                  <a:pt x="672" y="1412"/>
                </a:lnTo>
                <a:lnTo>
                  <a:pt x="938" y="1562"/>
                </a:lnTo>
                <a:close/>
                <a:moveTo>
                  <a:pt x="93" y="578"/>
                </a:moveTo>
                <a:cubicBezTo>
                  <a:pt x="0" y="578"/>
                  <a:pt x="31" y="578"/>
                  <a:pt x="0" y="578"/>
                </a:cubicBezTo>
                <a:lnTo>
                  <a:pt x="0" y="2060"/>
                </a:lnTo>
                <a:lnTo>
                  <a:pt x="1991" y="2060"/>
                </a:lnTo>
                <a:cubicBezTo>
                  <a:pt x="1991" y="1967"/>
                  <a:pt x="1991" y="1998"/>
                  <a:pt x="1991" y="1967"/>
                </a:cubicBezTo>
                <a:lnTo>
                  <a:pt x="93" y="1967"/>
                </a:lnTo>
                <a:lnTo>
                  <a:pt x="93" y="578"/>
                </a:lnTo>
                <a:close/>
                <a:moveTo>
                  <a:pt x="1482" y="1551"/>
                </a:moveTo>
                <a:cubicBezTo>
                  <a:pt x="1343" y="1551"/>
                  <a:pt x="1204" y="1516"/>
                  <a:pt x="1088" y="1446"/>
                </a:cubicBezTo>
                <a:lnTo>
                  <a:pt x="961" y="1643"/>
                </a:lnTo>
                <a:lnTo>
                  <a:pt x="672" y="1481"/>
                </a:lnTo>
                <a:lnTo>
                  <a:pt x="185" y="1666"/>
                </a:lnTo>
                <a:lnTo>
                  <a:pt x="185" y="1875"/>
                </a:lnTo>
                <a:lnTo>
                  <a:pt x="1991" y="1875"/>
                </a:lnTo>
                <a:lnTo>
                  <a:pt x="1991" y="1539"/>
                </a:lnTo>
                <a:lnTo>
                  <a:pt x="1887" y="1435"/>
                </a:lnTo>
                <a:cubicBezTo>
                  <a:pt x="1771" y="1516"/>
                  <a:pt x="1621" y="1551"/>
                  <a:pt x="1482" y="1551"/>
                </a:cubicBezTo>
                <a:close/>
                <a:moveTo>
                  <a:pt x="2916" y="1944"/>
                </a:moveTo>
                <a:lnTo>
                  <a:pt x="2338" y="1412"/>
                </a:lnTo>
                <a:cubicBezTo>
                  <a:pt x="2314" y="1400"/>
                  <a:pt x="2280" y="1388"/>
                  <a:pt x="2245" y="1400"/>
                </a:cubicBezTo>
                <a:lnTo>
                  <a:pt x="2038" y="1180"/>
                </a:lnTo>
                <a:cubicBezTo>
                  <a:pt x="2245" y="914"/>
                  <a:pt x="2222" y="520"/>
                  <a:pt x="1968" y="277"/>
                </a:cubicBezTo>
                <a:cubicBezTo>
                  <a:pt x="1702" y="0"/>
                  <a:pt x="1262" y="0"/>
                  <a:pt x="996" y="277"/>
                </a:cubicBezTo>
                <a:cubicBezTo>
                  <a:pt x="718" y="543"/>
                  <a:pt x="718" y="983"/>
                  <a:pt x="996" y="1249"/>
                </a:cubicBezTo>
                <a:cubicBezTo>
                  <a:pt x="1239" y="1504"/>
                  <a:pt x="1632" y="1527"/>
                  <a:pt x="1899" y="1319"/>
                </a:cubicBezTo>
                <a:lnTo>
                  <a:pt x="2119" y="1527"/>
                </a:lnTo>
                <a:cubicBezTo>
                  <a:pt x="2107" y="1562"/>
                  <a:pt x="2119" y="1597"/>
                  <a:pt x="2130" y="1620"/>
                </a:cubicBezTo>
                <a:lnTo>
                  <a:pt x="2662" y="2199"/>
                </a:lnTo>
                <a:cubicBezTo>
                  <a:pt x="2720" y="2257"/>
                  <a:pt x="2812" y="2257"/>
                  <a:pt x="2859" y="2199"/>
                </a:cubicBezTo>
                <a:lnTo>
                  <a:pt x="2916" y="2141"/>
                </a:lnTo>
                <a:cubicBezTo>
                  <a:pt x="2974" y="2094"/>
                  <a:pt x="2974" y="2002"/>
                  <a:pt x="2916" y="1944"/>
                </a:cubicBezTo>
                <a:close/>
                <a:moveTo>
                  <a:pt x="1088" y="370"/>
                </a:moveTo>
                <a:cubicBezTo>
                  <a:pt x="1308" y="150"/>
                  <a:pt x="1656" y="150"/>
                  <a:pt x="1876" y="370"/>
                </a:cubicBezTo>
                <a:cubicBezTo>
                  <a:pt x="1933" y="427"/>
                  <a:pt x="1980" y="497"/>
                  <a:pt x="2003" y="578"/>
                </a:cubicBezTo>
                <a:lnTo>
                  <a:pt x="1493" y="925"/>
                </a:lnTo>
                <a:lnTo>
                  <a:pt x="1042" y="427"/>
                </a:lnTo>
                <a:cubicBezTo>
                  <a:pt x="1054" y="404"/>
                  <a:pt x="1077" y="393"/>
                  <a:pt x="1088" y="370"/>
                </a:cubicBezTo>
                <a:close/>
                <a:moveTo>
                  <a:pt x="1876" y="1157"/>
                </a:moveTo>
                <a:cubicBezTo>
                  <a:pt x="1656" y="1377"/>
                  <a:pt x="1308" y="1377"/>
                  <a:pt x="1088" y="1157"/>
                </a:cubicBezTo>
                <a:cubicBezTo>
                  <a:pt x="926" y="995"/>
                  <a:pt x="880" y="752"/>
                  <a:pt x="972" y="555"/>
                </a:cubicBezTo>
                <a:lnTo>
                  <a:pt x="1470" y="1111"/>
                </a:lnTo>
                <a:lnTo>
                  <a:pt x="2038" y="717"/>
                </a:lnTo>
                <a:cubicBezTo>
                  <a:pt x="2049" y="879"/>
                  <a:pt x="1991" y="1041"/>
                  <a:pt x="1876" y="1157"/>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73" name="Freeform 2"/>
          <p:cNvSpPr>
            <a:spLocks noChangeAspect="1" noChangeArrowheads="1"/>
          </p:cNvSpPr>
          <p:nvPr/>
        </p:nvSpPr>
        <p:spPr bwMode="auto">
          <a:xfrm>
            <a:off x="591493" y="3669102"/>
            <a:ext cx="421277" cy="411480"/>
          </a:xfrm>
          <a:custGeom>
            <a:avLst/>
            <a:gdLst>
              <a:gd name="T0" fmla="*/ 2883 w 3035"/>
              <a:gd name="T1" fmla="*/ 1215 h 2964"/>
              <a:gd name="T2" fmla="*/ 2339 w 3035"/>
              <a:gd name="T3" fmla="*/ 660 h 2964"/>
              <a:gd name="T4" fmla="*/ 1783 w 3035"/>
              <a:gd name="T5" fmla="*/ 116 h 2964"/>
              <a:gd name="T6" fmla="*/ 1517 w 3035"/>
              <a:gd name="T7" fmla="*/ 0 h 2964"/>
              <a:gd name="T8" fmla="*/ 1250 w 3035"/>
              <a:gd name="T9" fmla="*/ 116 h 2964"/>
              <a:gd name="T10" fmla="*/ 695 w 3035"/>
              <a:gd name="T11" fmla="*/ 660 h 2964"/>
              <a:gd name="T12" fmla="*/ 405 w 3035"/>
              <a:gd name="T13" fmla="*/ 949 h 2964"/>
              <a:gd name="T14" fmla="*/ 151 w 3035"/>
              <a:gd name="T15" fmla="*/ 1215 h 2964"/>
              <a:gd name="T16" fmla="*/ 151 w 3035"/>
              <a:gd name="T17" fmla="*/ 1748 h 2964"/>
              <a:gd name="T18" fmla="*/ 405 w 3035"/>
              <a:gd name="T19" fmla="*/ 2015 h 2964"/>
              <a:gd name="T20" fmla="*/ 695 w 3035"/>
              <a:gd name="T21" fmla="*/ 2303 h 2964"/>
              <a:gd name="T22" fmla="*/ 1250 w 3035"/>
              <a:gd name="T23" fmla="*/ 2847 h 2964"/>
              <a:gd name="T24" fmla="*/ 1517 w 3035"/>
              <a:gd name="T25" fmla="*/ 2963 h 2964"/>
              <a:gd name="T26" fmla="*/ 1783 w 3035"/>
              <a:gd name="T27" fmla="*/ 2847 h 2964"/>
              <a:gd name="T28" fmla="*/ 2339 w 3035"/>
              <a:gd name="T29" fmla="*/ 2303 h 2964"/>
              <a:gd name="T30" fmla="*/ 2883 w 3035"/>
              <a:gd name="T31" fmla="*/ 1748 h 2964"/>
              <a:gd name="T32" fmla="*/ 2883 w 3035"/>
              <a:gd name="T33" fmla="*/ 1215 h 2964"/>
              <a:gd name="T34" fmla="*/ 1725 w 3035"/>
              <a:gd name="T35" fmla="*/ 2789 h 2964"/>
              <a:gd name="T36" fmla="*/ 1517 w 3035"/>
              <a:gd name="T37" fmla="*/ 2870 h 2964"/>
              <a:gd name="T38" fmla="*/ 1309 w 3035"/>
              <a:gd name="T39" fmla="*/ 2789 h 2964"/>
              <a:gd name="T40" fmla="*/ 764 w 3035"/>
              <a:gd name="T41" fmla="*/ 2233 h 2964"/>
              <a:gd name="T42" fmla="*/ 938 w 3035"/>
              <a:gd name="T43" fmla="*/ 2061 h 2964"/>
              <a:gd name="T44" fmla="*/ 1077 w 3035"/>
              <a:gd name="T45" fmla="*/ 2084 h 2964"/>
              <a:gd name="T46" fmla="*/ 1158 w 3035"/>
              <a:gd name="T47" fmla="*/ 2211 h 2964"/>
              <a:gd name="T48" fmla="*/ 1424 w 3035"/>
              <a:gd name="T49" fmla="*/ 2211 h 2964"/>
              <a:gd name="T50" fmla="*/ 1424 w 3035"/>
              <a:gd name="T51" fmla="*/ 1945 h 2964"/>
              <a:gd name="T52" fmla="*/ 1297 w 3035"/>
              <a:gd name="T53" fmla="*/ 1864 h 2964"/>
              <a:gd name="T54" fmla="*/ 1274 w 3035"/>
              <a:gd name="T55" fmla="*/ 1725 h 2964"/>
              <a:gd name="T56" fmla="*/ 1517 w 3035"/>
              <a:gd name="T57" fmla="*/ 1482 h 2964"/>
              <a:gd name="T58" fmla="*/ 1274 w 3035"/>
              <a:gd name="T59" fmla="*/ 1239 h 2964"/>
              <a:gd name="T60" fmla="*/ 1135 w 3035"/>
              <a:gd name="T61" fmla="*/ 1262 h 2964"/>
              <a:gd name="T62" fmla="*/ 1054 w 3035"/>
              <a:gd name="T63" fmla="*/ 1389 h 2964"/>
              <a:gd name="T64" fmla="*/ 787 w 3035"/>
              <a:gd name="T65" fmla="*/ 1389 h 2964"/>
              <a:gd name="T66" fmla="*/ 787 w 3035"/>
              <a:gd name="T67" fmla="*/ 1123 h 2964"/>
              <a:gd name="T68" fmla="*/ 915 w 3035"/>
              <a:gd name="T69" fmla="*/ 1042 h 2964"/>
              <a:gd name="T70" fmla="*/ 938 w 3035"/>
              <a:gd name="T71" fmla="*/ 903 h 2964"/>
              <a:gd name="T72" fmla="*/ 764 w 3035"/>
              <a:gd name="T73" fmla="*/ 729 h 2964"/>
              <a:gd name="T74" fmla="*/ 1309 w 3035"/>
              <a:gd name="T75" fmla="*/ 174 h 2964"/>
              <a:gd name="T76" fmla="*/ 1517 w 3035"/>
              <a:gd name="T77" fmla="*/ 93 h 2964"/>
              <a:gd name="T78" fmla="*/ 1725 w 3035"/>
              <a:gd name="T79" fmla="*/ 174 h 2964"/>
              <a:gd name="T80" fmla="*/ 2269 w 3035"/>
              <a:gd name="T81" fmla="*/ 729 h 2964"/>
              <a:gd name="T82" fmla="*/ 2096 w 3035"/>
              <a:gd name="T83" fmla="*/ 903 h 2964"/>
              <a:gd name="T84" fmla="*/ 1957 w 3035"/>
              <a:gd name="T85" fmla="*/ 880 h 2964"/>
              <a:gd name="T86" fmla="*/ 1876 w 3035"/>
              <a:gd name="T87" fmla="*/ 752 h 2964"/>
              <a:gd name="T88" fmla="*/ 1609 w 3035"/>
              <a:gd name="T89" fmla="*/ 752 h 2964"/>
              <a:gd name="T90" fmla="*/ 1609 w 3035"/>
              <a:gd name="T91" fmla="*/ 1019 h 2964"/>
              <a:gd name="T92" fmla="*/ 1737 w 3035"/>
              <a:gd name="T93" fmla="*/ 1100 h 2964"/>
              <a:gd name="T94" fmla="*/ 1760 w 3035"/>
              <a:gd name="T95" fmla="*/ 1239 h 2964"/>
              <a:gd name="T96" fmla="*/ 1517 w 3035"/>
              <a:gd name="T97" fmla="*/ 1482 h 2964"/>
              <a:gd name="T98" fmla="*/ 1760 w 3035"/>
              <a:gd name="T99" fmla="*/ 1725 h 2964"/>
              <a:gd name="T100" fmla="*/ 1899 w 3035"/>
              <a:gd name="T101" fmla="*/ 1702 h 2964"/>
              <a:gd name="T102" fmla="*/ 1980 w 3035"/>
              <a:gd name="T103" fmla="*/ 1574 h 2964"/>
              <a:gd name="T104" fmla="*/ 2246 w 3035"/>
              <a:gd name="T105" fmla="*/ 1574 h 2964"/>
              <a:gd name="T106" fmla="*/ 2246 w 3035"/>
              <a:gd name="T107" fmla="*/ 1841 h 2964"/>
              <a:gd name="T108" fmla="*/ 2119 w 3035"/>
              <a:gd name="T109" fmla="*/ 1922 h 2964"/>
              <a:gd name="T110" fmla="*/ 2096 w 3035"/>
              <a:gd name="T111" fmla="*/ 2061 h 2964"/>
              <a:gd name="T112" fmla="*/ 2269 w 3035"/>
              <a:gd name="T113" fmla="*/ 2233 h 2964"/>
              <a:gd name="T114" fmla="*/ 1725 w 3035"/>
              <a:gd name="T115" fmla="*/ 2789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35" h="2964">
                <a:moveTo>
                  <a:pt x="2883" y="1215"/>
                </a:moveTo>
                <a:cubicBezTo>
                  <a:pt x="2339" y="660"/>
                  <a:pt x="2339" y="660"/>
                  <a:pt x="2339" y="660"/>
                </a:cubicBezTo>
                <a:cubicBezTo>
                  <a:pt x="1783" y="116"/>
                  <a:pt x="1783" y="116"/>
                  <a:pt x="1783" y="116"/>
                </a:cubicBezTo>
                <a:cubicBezTo>
                  <a:pt x="1714" y="35"/>
                  <a:pt x="1609" y="0"/>
                  <a:pt x="1517" y="0"/>
                </a:cubicBezTo>
                <a:cubicBezTo>
                  <a:pt x="1424" y="0"/>
                  <a:pt x="1320" y="35"/>
                  <a:pt x="1250" y="116"/>
                </a:cubicBezTo>
                <a:cubicBezTo>
                  <a:pt x="695" y="660"/>
                  <a:pt x="695" y="660"/>
                  <a:pt x="695" y="660"/>
                </a:cubicBezTo>
                <a:cubicBezTo>
                  <a:pt x="405" y="949"/>
                  <a:pt x="405" y="949"/>
                  <a:pt x="405" y="949"/>
                </a:cubicBezTo>
                <a:cubicBezTo>
                  <a:pt x="151" y="1215"/>
                  <a:pt x="151" y="1215"/>
                  <a:pt x="151" y="1215"/>
                </a:cubicBezTo>
                <a:cubicBezTo>
                  <a:pt x="0" y="1366"/>
                  <a:pt x="0" y="1598"/>
                  <a:pt x="151" y="1748"/>
                </a:cubicBezTo>
                <a:cubicBezTo>
                  <a:pt x="405" y="2015"/>
                  <a:pt x="405" y="2015"/>
                  <a:pt x="405" y="2015"/>
                </a:cubicBezTo>
                <a:cubicBezTo>
                  <a:pt x="695" y="2303"/>
                  <a:pt x="695" y="2303"/>
                  <a:pt x="695" y="2303"/>
                </a:cubicBezTo>
                <a:cubicBezTo>
                  <a:pt x="1250" y="2847"/>
                  <a:pt x="1250" y="2847"/>
                  <a:pt x="1250" y="2847"/>
                </a:cubicBezTo>
                <a:cubicBezTo>
                  <a:pt x="1320" y="2928"/>
                  <a:pt x="1424" y="2963"/>
                  <a:pt x="1517" y="2963"/>
                </a:cubicBezTo>
                <a:cubicBezTo>
                  <a:pt x="1609" y="2963"/>
                  <a:pt x="1714" y="2928"/>
                  <a:pt x="1783" y="2847"/>
                </a:cubicBezTo>
                <a:cubicBezTo>
                  <a:pt x="2339" y="2303"/>
                  <a:pt x="2339" y="2303"/>
                  <a:pt x="2339" y="2303"/>
                </a:cubicBezTo>
                <a:cubicBezTo>
                  <a:pt x="2883" y="1748"/>
                  <a:pt x="2883" y="1748"/>
                  <a:pt x="2883" y="1748"/>
                </a:cubicBezTo>
                <a:cubicBezTo>
                  <a:pt x="3034" y="1598"/>
                  <a:pt x="3034" y="1366"/>
                  <a:pt x="2883" y="1215"/>
                </a:cubicBezTo>
                <a:close/>
                <a:moveTo>
                  <a:pt x="1725" y="2789"/>
                </a:moveTo>
                <a:cubicBezTo>
                  <a:pt x="1667" y="2835"/>
                  <a:pt x="1598" y="2870"/>
                  <a:pt x="1517" y="2870"/>
                </a:cubicBezTo>
                <a:cubicBezTo>
                  <a:pt x="1436" y="2870"/>
                  <a:pt x="1366" y="2835"/>
                  <a:pt x="1309" y="2789"/>
                </a:cubicBezTo>
                <a:cubicBezTo>
                  <a:pt x="764" y="2233"/>
                  <a:pt x="764" y="2233"/>
                  <a:pt x="764" y="2233"/>
                </a:cubicBezTo>
                <a:cubicBezTo>
                  <a:pt x="938" y="2061"/>
                  <a:pt x="938" y="2061"/>
                  <a:pt x="938" y="2061"/>
                </a:cubicBezTo>
                <a:cubicBezTo>
                  <a:pt x="984" y="2015"/>
                  <a:pt x="1054" y="2026"/>
                  <a:pt x="1077" y="2084"/>
                </a:cubicBezTo>
                <a:cubicBezTo>
                  <a:pt x="1100" y="2130"/>
                  <a:pt x="1123" y="2188"/>
                  <a:pt x="1158" y="2211"/>
                </a:cubicBezTo>
                <a:cubicBezTo>
                  <a:pt x="1227" y="2291"/>
                  <a:pt x="1355" y="2291"/>
                  <a:pt x="1424" y="2211"/>
                </a:cubicBezTo>
                <a:cubicBezTo>
                  <a:pt x="1505" y="2142"/>
                  <a:pt x="1505" y="2015"/>
                  <a:pt x="1424" y="1945"/>
                </a:cubicBezTo>
                <a:cubicBezTo>
                  <a:pt x="1401" y="1910"/>
                  <a:pt x="1355" y="1876"/>
                  <a:pt x="1297" y="1864"/>
                </a:cubicBezTo>
                <a:cubicBezTo>
                  <a:pt x="1239" y="1841"/>
                  <a:pt x="1227" y="1771"/>
                  <a:pt x="1274" y="1725"/>
                </a:cubicBezTo>
                <a:cubicBezTo>
                  <a:pt x="1517" y="1482"/>
                  <a:pt x="1517" y="1482"/>
                  <a:pt x="1517" y="1482"/>
                </a:cubicBezTo>
                <a:cubicBezTo>
                  <a:pt x="1274" y="1239"/>
                  <a:pt x="1274" y="1239"/>
                  <a:pt x="1274" y="1239"/>
                </a:cubicBezTo>
                <a:cubicBezTo>
                  <a:pt x="1227" y="1192"/>
                  <a:pt x="1158" y="1204"/>
                  <a:pt x="1135" y="1262"/>
                </a:cubicBezTo>
                <a:cubicBezTo>
                  <a:pt x="1123" y="1320"/>
                  <a:pt x="1089" y="1366"/>
                  <a:pt x="1054" y="1389"/>
                </a:cubicBezTo>
                <a:cubicBezTo>
                  <a:pt x="984" y="1470"/>
                  <a:pt x="857" y="1470"/>
                  <a:pt x="787" y="1389"/>
                </a:cubicBezTo>
                <a:cubicBezTo>
                  <a:pt x="707" y="1320"/>
                  <a:pt x="707" y="1192"/>
                  <a:pt x="787" y="1123"/>
                </a:cubicBezTo>
                <a:cubicBezTo>
                  <a:pt x="811" y="1088"/>
                  <a:pt x="868" y="1065"/>
                  <a:pt x="915" y="1042"/>
                </a:cubicBezTo>
                <a:cubicBezTo>
                  <a:pt x="973" y="1019"/>
                  <a:pt x="984" y="949"/>
                  <a:pt x="938" y="903"/>
                </a:cubicBezTo>
                <a:cubicBezTo>
                  <a:pt x="764" y="729"/>
                  <a:pt x="764" y="729"/>
                  <a:pt x="764" y="729"/>
                </a:cubicBezTo>
                <a:cubicBezTo>
                  <a:pt x="1309" y="174"/>
                  <a:pt x="1309" y="174"/>
                  <a:pt x="1309" y="174"/>
                </a:cubicBezTo>
                <a:cubicBezTo>
                  <a:pt x="1366" y="127"/>
                  <a:pt x="1436" y="93"/>
                  <a:pt x="1517" y="93"/>
                </a:cubicBezTo>
                <a:cubicBezTo>
                  <a:pt x="1598" y="93"/>
                  <a:pt x="1667" y="127"/>
                  <a:pt x="1725" y="174"/>
                </a:cubicBezTo>
                <a:cubicBezTo>
                  <a:pt x="2269" y="729"/>
                  <a:pt x="2269" y="729"/>
                  <a:pt x="2269" y="729"/>
                </a:cubicBezTo>
                <a:cubicBezTo>
                  <a:pt x="2096" y="903"/>
                  <a:pt x="2096" y="903"/>
                  <a:pt x="2096" y="903"/>
                </a:cubicBezTo>
                <a:cubicBezTo>
                  <a:pt x="2050" y="949"/>
                  <a:pt x="1980" y="938"/>
                  <a:pt x="1957" y="880"/>
                </a:cubicBezTo>
                <a:cubicBezTo>
                  <a:pt x="1934" y="833"/>
                  <a:pt x="1911" y="776"/>
                  <a:pt x="1876" y="752"/>
                </a:cubicBezTo>
                <a:cubicBezTo>
                  <a:pt x="1806" y="672"/>
                  <a:pt x="1679" y="672"/>
                  <a:pt x="1609" y="752"/>
                </a:cubicBezTo>
                <a:cubicBezTo>
                  <a:pt x="1528" y="822"/>
                  <a:pt x="1528" y="949"/>
                  <a:pt x="1609" y="1019"/>
                </a:cubicBezTo>
                <a:cubicBezTo>
                  <a:pt x="1633" y="1054"/>
                  <a:pt x="1679" y="1088"/>
                  <a:pt x="1737" y="1100"/>
                </a:cubicBezTo>
                <a:cubicBezTo>
                  <a:pt x="1795" y="1123"/>
                  <a:pt x="1806" y="1192"/>
                  <a:pt x="1760" y="1239"/>
                </a:cubicBezTo>
                <a:cubicBezTo>
                  <a:pt x="1517" y="1482"/>
                  <a:pt x="1517" y="1482"/>
                  <a:pt x="1517" y="1482"/>
                </a:cubicBezTo>
                <a:cubicBezTo>
                  <a:pt x="1760" y="1725"/>
                  <a:pt x="1760" y="1725"/>
                  <a:pt x="1760" y="1725"/>
                </a:cubicBezTo>
                <a:cubicBezTo>
                  <a:pt x="1806" y="1771"/>
                  <a:pt x="1876" y="1760"/>
                  <a:pt x="1899" y="1702"/>
                </a:cubicBezTo>
                <a:cubicBezTo>
                  <a:pt x="1911" y="1644"/>
                  <a:pt x="1945" y="1598"/>
                  <a:pt x="1980" y="1574"/>
                </a:cubicBezTo>
                <a:cubicBezTo>
                  <a:pt x="2050" y="1493"/>
                  <a:pt x="2177" y="1493"/>
                  <a:pt x="2246" y="1574"/>
                </a:cubicBezTo>
                <a:cubicBezTo>
                  <a:pt x="2327" y="1644"/>
                  <a:pt x="2327" y="1771"/>
                  <a:pt x="2246" y="1841"/>
                </a:cubicBezTo>
                <a:cubicBezTo>
                  <a:pt x="2223" y="1876"/>
                  <a:pt x="2165" y="1899"/>
                  <a:pt x="2119" y="1922"/>
                </a:cubicBezTo>
                <a:cubicBezTo>
                  <a:pt x="2061" y="1945"/>
                  <a:pt x="2050" y="2015"/>
                  <a:pt x="2096" y="2061"/>
                </a:cubicBezTo>
                <a:cubicBezTo>
                  <a:pt x="2269" y="2233"/>
                  <a:pt x="2269" y="2233"/>
                  <a:pt x="2269" y="2233"/>
                </a:cubicBezTo>
                <a:lnTo>
                  <a:pt x="1725" y="2789"/>
                </a:ln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174" name="Freeform 13"/>
          <p:cNvSpPr>
            <a:spLocks noChangeAspect="1" noChangeArrowheads="1"/>
          </p:cNvSpPr>
          <p:nvPr/>
        </p:nvSpPr>
        <p:spPr bwMode="gray">
          <a:xfrm>
            <a:off x="576184" y="1536076"/>
            <a:ext cx="318408" cy="41148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1146 w 2292"/>
              <a:gd name="T43" fmla="*/ 2824 h 2964"/>
              <a:gd name="T44" fmla="*/ 810 w 2292"/>
              <a:gd name="T45" fmla="*/ 2581 h 2964"/>
              <a:gd name="T46" fmla="*/ 1481 w 2292"/>
              <a:gd name="T47" fmla="*/ 2581 h 2964"/>
              <a:gd name="T48" fmla="*/ 1481 w 2292"/>
              <a:gd name="T49" fmla="*/ 2534 h 2964"/>
              <a:gd name="T50" fmla="*/ 810 w 2292"/>
              <a:gd name="T51" fmla="*/ 2534 h 2964"/>
              <a:gd name="T52" fmla="*/ 1146 w 2292"/>
              <a:gd name="T53" fmla="*/ 2430 h 2964"/>
              <a:gd name="T54" fmla="*/ 1481 w 2292"/>
              <a:gd name="T55" fmla="*/ 2534 h 2964"/>
              <a:gd name="T56" fmla="*/ 1146 w 2292"/>
              <a:gd name="T57" fmla="*/ 2384 h 2964"/>
              <a:gd name="T58" fmla="*/ 810 w 2292"/>
              <a:gd name="T59" fmla="*/ 2142 h 2964"/>
              <a:gd name="T60" fmla="*/ 1481 w 2292"/>
              <a:gd name="T61" fmla="*/ 2142 h 2964"/>
              <a:gd name="T62" fmla="*/ 1435 w 2292"/>
              <a:gd name="T63" fmla="*/ 2165 h 2964"/>
              <a:gd name="T64" fmla="*/ 856 w 2292"/>
              <a:gd name="T65" fmla="*/ 2165 h 2964"/>
              <a:gd name="T66" fmla="*/ 1146 w 2292"/>
              <a:gd name="T67" fmla="*/ 220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1481" y="2766"/>
                </a:moveTo>
                <a:cubicBezTo>
                  <a:pt x="1481" y="2801"/>
                  <a:pt x="1331" y="2824"/>
                  <a:pt x="1146" y="2824"/>
                </a:cubicBezTo>
                <a:cubicBezTo>
                  <a:pt x="961" y="2824"/>
                  <a:pt x="810" y="2801"/>
                  <a:pt x="810" y="2766"/>
                </a:cubicBezTo>
                <a:cubicBezTo>
                  <a:pt x="810" y="2581"/>
                  <a:pt x="810" y="2581"/>
                  <a:pt x="810" y="2581"/>
                </a:cubicBezTo>
                <a:cubicBezTo>
                  <a:pt x="810" y="2616"/>
                  <a:pt x="961" y="2639"/>
                  <a:pt x="1146" y="2639"/>
                </a:cubicBezTo>
                <a:cubicBezTo>
                  <a:pt x="1331" y="2639"/>
                  <a:pt x="1481" y="2616"/>
                  <a:pt x="1481" y="2581"/>
                </a:cubicBezTo>
                <a:lnTo>
                  <a:pt x="1481" y="2766"/>
                </a:lnTo>
                <a:close/>
                <a:moveTo>
                  <a:pt x="1481" y="2534"/>
                </a:moveTo>
                <a:cubicBezTo>
                  <a:pt x="1481" y="2569"/>
                  <a:pt x="1331" y="2592"/>
                  <a:pt x="1146" y="2592"/>
                </a:cubicBezTo>
                <a:cubicBezTo>
                  <a:pt x="961" y="2592"/>
                  <a:pt x="810" y="2569"/>
                  <a:pt x="810" y="2534"/>
                </a:cubicBezTo>
                <a:cubicBezTo>
                  <a:pt x="810" y="2372"/>
                  <a:pt x="810" y="2372"/>
                  <a:pt x="810" y="2372"/>
                </a:cubicBezTo>
                <a:cubicBezTo>
                  <a:pt x="810" y="2407"/>
                  <a:pt x="961" y="2430"/>
                  <a:pt x="1146" y="2430"/>
                </a:cubicBezTo>
                <a:cubicBezTo>
                  <a:pt x="1331" y="2430"/>
                  <a:pt x="1481" y="2407"/>
                  <a:pt x="1481" y="2372"/>
                </a:cubicBezTo>
                <a:lnTo>
                  <a:pt x="1481" y="2534"/>
                </a:lnTo>
                <a:close/>
                <a:moveTo>
                  <a:pt x="1481" y="2326"/>
                </a:moveTo>
                <a:cubicBezTo>
                  <a:pt x="1481" y="2361"/>
                  <a:pt x="1331" y="2384"/>
                  <a:pt x="1146" y="2384"/>
                </a:cubicBezTo>
                <a:cubicBezTo>
                  <a:pt x="961" y="2384"/>
                  <a:pt x="810" y="2361"/>
                  <a:pt x="810" y="2326"/>
                </a:cubicBezTo>
                <a:cubicBezTo>
                  <a:pt x="810" y="2142"/>
                  <a:pt x="810" y="2142"/>
                  <a:pt x="810" y="2142"/>
                </a:cubicBezTo>
                <a:cubicBezTo>
                  <a:pt x="810" y="2107"/>
                  <a:pt x="961" y="2084"/>
                  <a:pt x="1146" y="2084"/>
                </a:cubicBezTo>
                <a:cubicBezTo>
                  <a:pt x="1331" y="2084"/>
                  <a:pt x="1481" y="2107"/>
                  <a:pt x="1481" y="2142"/>
                </a:cubicBezTo>
                <a:lnTo>
                  <a:pt x="1481" y="2326"/>
                </a:lnTo>
                <a:close/>
                <a:moveTo>
                  <a:pt x="1435" y="2165"/>
                </a:moveTo>
                <a:cubicBezTo>
                  <a:pt x="1377" y="2142"/>
                  <a:pt x="1273" y="2130"/>
                  <a:pt x="1146" y="2130"/>
                </a:cubicBezTo>
                <a:cubicBezTo>
                  <a:pt x="1018" y="2130"/>
                  <a:pt x="914" y="2142"/>
                  <a:pt x="856" y="2165"/>
                </a:cubicBezTo>
                <a:cubicBezTo>
                  <a:pt x="845" y="2165"/>
                  <a:pt x="845" y="2165"/>
                  <a:pt x="856" y="2165"/>
                </a:cubicBezTo>
                <a:cubicBezTo>
                  <a:pt x="914" y="2188"/>
                  <a:pt x="1018" y="2200"/>
                  <a:pt x="1146" y="2200"/>
                </a:cubicBezTo>
                <a:cubicBezTo>
                  <a:pt x="1273" y="2200"/>
                  <a:pt x="1377" y="2188"/>
                  <a:pt x="1435" y="2165"/>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177" name="Elbow Connector 176"/>
          <p:cNvCxnSpPr/>
          <p:nvPr/>
        </p:nvCxnSpPr>
        <p:spPr>
          <a:xfrm rot="10800000" flipV="1">
            <a:off x="9403345" y="2391182"/>
            <a:ext cx="656599" cy="651509"/>
          </a:xfrm>
          <a:prstGeom prst="bentConnector3">
            <a:avLst>
              <a:gd name="adj1" fmla="val 50000"/>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78" name="Elbow Connector 177"/>
          <p:cNvCxnSpPr/>
          <p:nvPr/>
        </p:nvCxnSpPr>
        <p:spPr>
          <a:xfrm rot="16200000" flipV="1">
            <a:off x="9482145" y="3754878"/>
            <a:ext cx="818828" cy="311894"/>
          </a:xfrm>
          <a:prstGeom prst="bentConnector3">
            <a:avLst>
              <a:gd name="adj1" fmla="val 104"/>
            </a:avLst>
          </a:prstGeom>
          <a:ln w="19050">
            <a:solidFill>
              <a:schemeClr val="accent2">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2079554" y="4463984"/>
            <a:ext cx="692934" cy="0"/>
          </a:xfrm>
          <a:prstGeom prst="line">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64" idx="3"/>
          </p:cNvCxnSpPr>
          <p:nvPr/>
        </p:nvCxnSpPr>
        <p:spPr>
          <a:xfrm flipV="1">
            <a:off x="2080202" y="5140070"/>
            <a:ext cx="358198" cy="653496"/>
          </a:xfrm>
          <a:prstGeom prst="bentConnector2">
            <a:avLst/>
          </a:prstGeom>
          <a:ln w="19050">
            <a:solidFill>
              <a:schemeClr val="accent2">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grpSp>
        <p:nvGrpSpPr>
          <p:cNvPr id="12" name="Group 3"/>
          <p:cNvGrpSpPr>
            <a:grpSpLocks noChangeAspect="1"/>
          </p:cNvGrpSpPr>
          <p:nvPr/>
        </p:nvGrpSpPr>
        <p:grpSpPr>
          <a:xfrm>
            <a:off x="5394524" y="2957132"/>
            <a:ext cx="1407273" cy="1407273"/>
            <a:chOff x="5324160" y="2581968"/>
            <a:chExt cx="1548000" cy="1548000"/>
          </a:xfrm>
        </p:grpSpPr>
        <p:sp>
          <p:nvSpPr>
            <p:cNvPr id="67" name="Oval 66"/>
            <p:cNvSpPr>
              <a:spLocks noChangeAspect="1"/>
            </p:cNvSpPr>
            <p:nvPr/>
          </p:nvSpPr>
          <p:spPr bwMode="gray">
            <a:xfrm>
              <a:off x="5324160" y="2581968"/>
              <a:ext cx="1548000" cy="1548000"/>
            </a:xfrm>
            <a:prstGeom prst="ellipse">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8" name="Freeform 67"/>
            <p:cNvSpPr>
              <a:spLocks noChangeAspect="1" noChangeArrowheads="1"/>
            </p:cNvSpPr>
            <p:nvPr/>
          </p:nvSpPr>
          <p:spPr bwMode="auto">
            <a:xfrm>
              <a:off x="5544948" y="2932114"/>
              <a:ext cx="1106424" cy="847708"/>
            </a:xfrm>
            <a:custGeom>
              <a:avLst/>
              <a:gdLst>
                <a:gd name="T0" fmla="*/ 10664 w 13294"/>
                <a:gd name="T1" fmla="*/ 2695 h 10186"/>
                <a:gd name="T2" fmla="*/ 5407 w 13294"/>
                <a:gd name="T3" fmla="*/ 0 h 10186"/>
                <a:gd name="T4" fmla="*/ 32 w 13294"/>
                <a:gd name="T5" fmla="*/ 4696 h 10186"/>
                <a:gd name="T6" fmla="*/ 4117 w 13294"/>
                <a:gd name="T7" fmla="*/ 7986 h 10186"/>
                <a:gd name="T8" fmla="*/ 9193 w 13294"/>
                <a:gd name="T9" fmla="*/ 6778 h 10186"/>
                <a:gd name="T10" fmla="*/ 4117 w 13294"/>
                <a:gd name="T11" fmla="*/ 6811 h 10186"/>
                <a:gd name="T12" fmla="*/ 2711 w 13294"/>
                <a:gd name="T13" fmla="*/ 2678 h 10186"/>
                <a:gd name="T14" fmla="*/ 3059 w 13294"/>
                <a:gd name="T15" fmla="*/ 2695 h 10186"/>
                <a:gd name="T16" fmla="*/ 5407 w 13294"/>
                <a:gd name="T17" fmla="*/ 611 h 10186"/>
                <a:gd name="T18" fmla="*/ 7572 w 13294"/>
                <a:gd name="T19" fmla="*/ 1835 h 10186"/>
                <a:gd name="T20" fmla="*/ 10085 w 13294"/>
                <a:gd name="T21" fmla="*/ 2877 h 10186"/>
                <a:gd name="T22" fmla="*/ 10730 w 13294"/>
                <a:gd name="T23" fmla="*/ 3307 h 10186"/>
                <a:gd name="T24" fmla="*/ 10879 w 13294"/>
                <a:gd name="T25" fmla="*/ 6811 h 10186"/>
                <a:gd name="T26" fmla="*/ 10830 w 13294"/>
                <a:gd name="T27" fmla="*/ 7440 h 10186"/>
                <a:gd name="T28" fmla="*/ 9193 w 13294"/>
                <a:gd name="T29" fmla="*/ 6365 h 10186"/>
                <a:gd name="T30" fmla="*/ 6647 w 13294"/>
                <a:gd name="T31" fmla="*/ 6861 h 10186"/>
                <a:gd name="T32" fmla="*/ 6647 w 13294"/>
                <a:gd name="T33" fmla="*/ 4580 h 10186"/>
                <a:gd name="T34" fmla="*/ 7539 w 13294"/>
                <a:gd name="T35" fmla="*/ 4960 h 10186"/>
                <a:gd name="T36" fmla="*/ 4431 w 13294"/>
                <a:gd name="T37" fmla="*/ 5240 h 10186"/>
                <a:gd name="T38" fmla="*/ 9193 w 13294"/>
                <a:gd name="T39" fmla="*/ 6365 h 10186"/>
                <a:gd name="T40" fmla="*/ 4117 w 13294"/>
                <a:gd name="T41" fmla="*/ 8349 h 10186"/>
                <a:gd name="T42" fmla="*/ 9193 w 13294"/>
                <a:gd name="T43" fmla="*/ 9738 h 10186"/>
                <a:gd name="T44" fmla="*/ 7770 w 13294"/>
                <a:gd name="T45" fmla="*/ 4696 h 10186"/>
                <a:gd name="T46" fmla="*/ 10614 w 13294"/>
                <a:gd name="T47" fmla="*/ 4696 h 10186"/>
                <a:gd name="T48" fmla="*/ 10119 w 13294"/>
                <a:gd name="T49" fmla="*/ 5076 h 10186"/>
                <a:gd name="T50" fmla="*/ 9755 w 13294"/>
                <a:gd name="T51" fmla="*/ 4663 h 10186"/>
                <a:gd name="T52" fmla="*/ 9854 w 13294"/>
                <a:gd name="T53" fmla="*/ 4613 h 10186"/>
                <a:gd name="T54" fmla="*/ 10069 w 13294"/>
                <a:gd name="T55" fmla="*/ 4696 h 10186"/>
                <a:gd name="T56" fmla="*/ 8498 w 13294"/>
                <a:gd name="T57" fmla="*/ 4183 h 10186"/>
                <a:gd name="T58" fmla="*/ 10168 w 13294"/>
                <a:gd name="T59" fmla="*/ 4448 h 10186"/>
                <a:gd name="T60" fmla="*/ 10383 w 13294"/>
                <a:gd name="T61" fmla="*/ 4613 h 10186"/>
                <a:gd name="T62" fmla="*/ 10499 w 13294"/>
                <a:gd name="T63" fmla="*/ 4679 h 10186"/>
                <a:gd name="T64" fmla="*/ 9606 w 13294"/>
                <a:gd name="T65" fmla="*/ 5174 h 10186"/>
                <a:gd name="T66" fmla="*/ 9391 w 13294"/>
                <a:gd name="T67" fmla="*/ 5158 h 10186"/>
                <a:gd name="T68" fmla="*/ 8978 w 13294"/>
                <a:gd name="T69" fmla="*/ 5158 h 10186"/>
                <a:gd name="T70" fmla="*/ 8746 w 13294"/>
                <a:gd name="T71" fmla="*/ 5125 h 10186"/>
                <a:gd name="T72" fmla="*/ 9275 w 13294"/>
                <a:gd name="T73" fmla="*/ 4233 h 10186"/>
                <a:gd name="T74" fmla="*/ 9606 w 13294"/>
                <a:gd name="T75" fmla="*/ 5174 h 10186"/>
                <a:gd name="T76" fmla="*/ 7886 w 13294"/>
                <a:gd name="T77" fmla="*/ 4729 h 10186"/>
                <a:gd name="T78" fmla="*/ 8630 w 13294"/>
                <a:gd name="T79" fmla="*/ 4696 h 10186"/>
                <a:gd name="T80" fmla="*/ 8597 w 13294"/>
                <a:gd name="T81" fmla="*/ 4795 h 10186"/>
                <a:gd name="T82" fmla="*/ 8333 w 13294"/>
                <a:gd name="T83" fmla="*/ 4663 h 10186"/>
                <a:gd name="T84" fmla="*/ 9193 w 13294"/>
                <a:gd name="T85" fmla="*/ 5571 h 10186"/>
                <a:gd name="T86" fmla="*/ 9193 w 13294"/>
                <a:gd name="T87" fmla="*/ 5720 h 10186"/>
                <a:gd name="T88" fmla="*/ 8184 w 13294"/>
                <a:gd name="T89" fmla="*/ 4630 h 10186"/>
                <a:gd name="T90" fmla="*/ 7902 w 13294"/>
                <a:gd name="T91" fmla="*/ 4746 h 10186"/>
                <a:gd name="T92" fmla="*/ 9291 w 13294"/>
                <a:gd name="T93" fmla="*/ 4845 h 10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94" h="10186">
                  <a:moveTo>
                    <a:pt x="10879" y="2678"/>
                  </a:moveTo>
                  <a:lnTo>
                    <a:pt x="10879" y="2678"/>
                  </a:lnTo>
                  <a:cubicBezTo>
                    <a:pt x="10813" y="2678"/>
                    <a:pt x="10747" y="2678"/>
                    <a:pt x="10664" y="2695"/>
                  </a:cubicBezTo>
                  <a:cubicBezTo>
                    <a:pt x="10367" y="1719"/>
                    <a:pt x="9474" y="1025"/>
                    <a:pt x="8399" y="1025"/>
                  </a:cubicBezTo>
                  <a:cubicBezTo>
                    <a:pt x="8134" y="1025"/>
                    <a:pt x="7870" y="1074"/>
                    <a:pt x="7621" y="1157"/>
                  </a:cubicBezTo>
                  <a:cubicBezTo>
                    <a:pt x="7142" y="463"/>
                    <a:pt x="6333" y="0"/>
                    <a:pt x="5407" y="0"/>
                  </a:cubicBezTo>
                  <a:cubicBezTo>
                    <a:pt x="4133" y="0"/>
                    <a:pt x="3075" y="876"/>
                    <a:pt x="2794" y="2067"/>
                  </a:cubicBezTo>
                  <a:cubicBezTo>
                    <a:pt x="2761" y="2067"/>
                    <a:pt x="2744" y="2067"/>
                    <a:pt x="2711" y="2067"/>
                  </a:cubicBezTo>
                  <a:cubicBezTo>
                    <a:pt x="1256" y="2067"/>
                    <a:pt x="66" y="3241"/>
                    <a:pt x="32" y="4696"/>
                  </a:cubicBezTo>
                  <a:cubicBezTo>
                    <a:pt x="0" y="6200"/>
                    <a:pt x="1273" y="7440"/>
                    <a:pt x="2778" y="7440"/>
                  </a:cubicBezTo>
                  <a:cubicBezTo>
                    <a:pt x="4117" y="7440"/>
                    <a:pt x="4117" y="7440"/>
                    <a:pt x="4117" y="7440"/>
                  </a:cubicBezTo>
                  <a:cubicBezTo>
                    <a:pt x="4117" y="7986"/>
                    <a:pt x="4117" y="7986"/>
                    <a:pt x="4117" y="7986"/>
                  </a:cubicBezTo>
                  <a:cubicBezTo>
                    <a:pt x="4117" y="8233"/>
                    <a:pt x="5258" y="8432"/>
                    <a:pt x="6647" y="8432"/>
                  </a:cubicBezTo>
                  <a:cubicBezTo>
                    <a:pt x="8052" y="8432"/>
                    <a:pt x="9193" y="8233"/>
                    <a:pt x="9193" y="7986"/>
                  </a:cubicBezTo>
                  <a:cubicBezTo>
                    <a:pt x="9193" y="6778"/>
                    <a:pt x="9193" y="6778"/>
                    <a:pt x="9193" y="6778"/>
                  </a:cubicBezTo>
                  <a:cubicBezTo>
                    <a:pt x="9193" y="7010"/>
                    <a:pt x="8052" y="7208"/>
                    <a:pt x="6647" y="7208"/>
                  </a:cubicBezTo>
                  <a:cubicBezTo>
                    <a:pt x="5258" y="7208"/>
                    <a:pt x="4117" y="7010"/>
                    <a:pt x="4117" y="6778"/>
                  </a:cubicBezTo>
                  <a:cubicBezTo>
                    <a:pt x="4117" y="6811"/>
                    <a:pt x="4117" y="6811"/>
                    <a:pt x="4117" y="6811"/>
                  </a:cubicBezTo>
                  <a:cubicBezTo>
                    <a:pt x="2761" y="6811"/>
                    <a:pt x="2761" y="6811"/>
                    <a:pt x="2761" y="6811"/>
                  </a:cubicBezTo>
                  <a:cubicBezTo>
                    <a:pt x="1637" y="6811"/>
                    <a:pt x="694" y="5935"/>
                    <a:pt x="661" y="4812"/>
                  </a:cubicBezTo>
                  <a:cubicBezTo>
                    <a:pt x="611" y="3638"/>
                    <a:pt x="1554" y="2678"/>
                    <a:pt x="2711" y="2678"/>
                  </a:cubicBezTo>
                  <a:cubicBezTo>
                    <a:pt x="2728" y="2678"/>
                    <a:pt x="2744" y="2678"/>
                    <a:pt x="2744" y="2678"/>
                  </a:cubicBezTo>
                  <a:cubicBezTo>
                    <a:pt x="2778" y="2678"/>
                    <a:pt x="2778" y="2678"/>
                    <a:pt x="2778" y="2678"/>
                  </a:cubicBezTo>
                  <a:cubicBezTo>
                    <a:pt x="3059" y="2695"/>
                    <a:pt x="3059" y="2695"/>
                    <a:pt x="3059" y="2695"/>
                  </a:cubicBezTo>
                  <a:cubicBezTo>
                    <a:pt x="3191" y="2695"/>
                    <a:pt x="3307" y="2612"/>
                    <a:pt x="3323" y="2480"/>
                  </a:cubicBezTo>
                  <a:cubicBezTo>
                    <a:pt x="3389" y="2199"/>
                    <a:pt x="3389" y="2199"/>
                    <a:pt x="3389" y="2199"/>
                  </a:cubicBezTo>
                  <a:cubicBezTo>
                    <a:pt x="3621" y="1273"/>
                    <a:pt x="4448" y="611"/>
                    <a:pt x="5407" y="611"/>
                  </a:cubicBezTo>
                  <a:cubicBezTo>
                    <a:pt x="6085" y="611"/>
                    <a:pt x="6729" y="942"/>
                    <a:pt x="7109" y="1505"/>
                  </a:cubicBezTo>
                  <a:cubicBezTo>
                    <a:pt x="7258" y="1736"/>
                    <a:pt x="7258" y="1736"/>
                    <a:pt x="7258" y="1736"/>
                  </a:cubicBezTo>
                  <a:cubicBezTo>
                    <a:pt x="7324" y="1835"/>
                    <a:pt x="7456" y="1868"/>
                    <a:pt x="7572" y="1835"/>
                  </a:cubicBezTo>
                  <a:cubicBezTo>
                    <a:pt x="7804" y="1752"/>
                    <a:pt x="7804" y="1752"/>
                    <a:pt x="7804" y="1752"/>
                  </a:cubicBezTo>
                  <a:cubicBezTo>
                    <a:pt x="7936" y="1703"/>
                    <a:pt x="8052" y="1670"/>
                    <a:pt x="8184" y="1670"/>
                  </a:cubicBezTo>
                  <a:cubicBezTo>
                    <a:pt x="9044" y="1554"/>
                    <a:pt x="9821" y="2067"/>
                    <a:pt x="10085" y="2877"/>
                  </a:cubicBezTo>
                  <a:cubicBezTo>
                    <a:pt x="10168" y="3141"/>
                    <a:pt x="10168" y="3141"/>
                    <a:pt x="10168" y="3141"/>
                  </a:cubicBezTo>
                  <a:cubicBezTo>
                    <a:pt x="10201" y="3257"/>
                    <a:pt x="10317" y="3340"/>
                    <a:pt x="10449" y="3340"/>
                  </a:cubicBezTo>
                  <a:cubicBezTo>
                    <a:pt x="10730" y="3307"/>
                    <a:pt x="10730" y="3307"/>
                    <a:pt x="10730" y="3307"/>
                  </a:cubicBezTo>
                  <a:cubicBezTo>
                    <a:pt x="10830" y="3307"/>
                    <a:pt x="10929" y="3307"/>
                    <a:pt x="11011" y="3307"/>
                  </a:cubicBezTo>
                  <a:cubicBezTo>
                    <a:pt x="11871" y="3389"/>
                    <a:pt x="12566" y="4067"/>
                    <a:pt x="12632" y="4927"/>
                  </a:cubicBezTo>
                  <a:cubicBezTo>
                    <a:pt x="12715" y="5952"/>
                    <a:pt x="11888" y="6811"/>
                    <a:pt x="10879" y="6811"/>
                  </a:cubicBezTo>
                  <a:cubicBezTo>
                    <a:pt x="9738" y="6811"/>
                    <a:pt x="9738" y="6811"/>
                    <a:pt x="9738" y="6811"/>
                  </a:cubicBezTo>
                  <a:cubicBezTo>
                    <a:pt x="9738" y="7440"/>
                    <a:pt x="9738" y="7440"/>
                    <a:pt x="9738" y="7440"/>
                  </a:cubicBezTo>
                  <a:cubicBezTo>
                    <a:pt x="10830" y="7440"/>
                    <a:pt x="10830" y="7440"/>
                    <a:pt x="10830" y="7440"/>
                  </a:cubicBezTo>
                  <a:cubicBezTo>
                    <a:pt x="12169" y="7440"/>
                    <a:pt x="13293" y="6348"/>
                    <a:pt x="13260" y="5010"/>
                  </a:cubicBezTo>
                  <a:cubicBezTo>
                    <a:pt x="13227" y="3720"/>
                    <a:pt x="12185" y="2678"/>
                    <a:pt x="10879" y="2678"/>
                  </a:cubicBezTo>
                  <a:close/>
                  <a:moveTo>
                    <a:pt x="9193" y="6365"/>
                  </a:moveTo>
                  <a:lnTo>
                    <a:pt x="9193" y="6365"/>
                  </a:lnTo>
                  <a:cubicBezTo>
                    <a:pt x="9193" y="6415"/>
                    <a:pt x="9193" y="6415"/>
                    <a:pt x="9193" y="6415"/>
                  </a:cubicBezTo>
                  <a:cubicBezTo>
                    <a:pt x="9193" y="6663"/>
                    <a:pt x="8052" y="6861"/>
                    <a:pt x="6647" y="6861"/>
                  </a:cubicBezTo>
                  <a:cubicBezTo>
                    <a:pt x="5258" y="6861"/>
                    <a:pt x="4117" y="6663"/>
                    <a:pt x="4117" y="6415"/>
                  </a:cubicBezTo>
                  <a:cubicBezTo>
                    <a:pt x="4117" y="5027"/>
                    <a:pt x="4117" y="5027"/>
                    <a:pt x="4117" y="5027"/>
                  </a:cubicBezTo>
                  <a:cubicBezTo>
                    <a:pt x="4117" y="4778"/>
                    <a:pt x="5258" y="4580"/>
                    <a:pt x="6647" y="4580"/>
                  </a:cubicBezTo>
                  <a:cubicBezTo>
                    <a:pt x="6960" y="4580"/>
                    <a:pt x="7258" y="4596"/>
                    <a:pt x="7523" y="4613"/>
                  </a:cubicBezTo>
                  <a:cubicBezTo>
                    <a:pt x="7523" y="4646"/>
                    <a:pt x="7523" y="4679"/>
                    <a:pt x="7523" y="4696"/>
                  </a:cubicBezTo>
                  <a:cubicBezTo>
                    <a:pt x="7523" y="4795"/>
                    <a:pt x="7539" y="4878"/>
                    <a:pt x="7539" y="4960"/>
                  </a:cubicBezTo>
                  <a:cubicBezTo>
                    <a:pt x="7274" y="4944"/>
                    <a:pt x="6960" y="4927"/>
                    <a:pt x="6647" y="4927"/>
                  </a:cubicBezTo>
                  <a:cubicBezTo>
                    <a:pt x="5704" y="4927"/>
                    <a:pt x="4878" y="5027"/>
                    <a:pt x="4431" y="5158"/>
                  </a:cubicBezTo>
                  <a:cubicBezTo>
                    <a:pt x="4398" y="5174"/>
                    <a:pt x="4398" y="5224"/>
                    <a:pt x="4431" y="5240"/>
                  </a:cubicBezTo>
                  <a:cubicBezTo>
                    <a:pt x="4878" y="5373"/>
                    <a:pt x="5704" y="5455"/>
                    <a:pt x="6647" y="5455"/>
                  </a:cubicBezTo>
                  <a:cubicBezTo>
                    <a:pt x="7026" y="5455"/>
                    <a:pt x="7373" y="5439"/>
                    <a:pt x="7688" y="5422"/>
                  </a:cubicBezTo>
                  <a:cubicBezTo>
                    <a:pt x="8002" y="6034"/>
                    <a:pt x="8548" y="6365"/>
                    <a:pt x="9193" y="6365"/>
                  </a:cubicBezTo>
                  <a:close/>
                  <a:moveTo>
                    <a:pt x="6647" y="8779"/>
                  </a:moveTo>
                  <a:lnTo>
                    <a:pt x="6647" y="8779"/>
                  </a:lnTo>
                  <a:cubicBezTo>
                    <a:pt x="5258" y="8779"/>
                    <a:pt x="4117" y="8581"/>
                    <a:pt x="4117" y="8349"/>
                  </a:cubicBezTo>
                  <a:cubicBezTo>
                    <a:pt x="4117" y="9738"/>
                    <a:pt x="4117" y="9738"/>
                    <a:pt x="4117" y="9738"/>
                  </a:cubicBezTo>
                  <a:cubicBezTo>
                    <a:pt x="4117" y="9986"/>
                    <a:pt x="5258" y="10185"/>
                    <a:pt x="6647" y="10185"/>
                  </a:cubicBezTo>
                  <a:cubicBezTo>
                    <a:pt x="8052" y="10185"/>
                    <a:pt x="9193" y="9986"/>
                    <a:pt x="9193" y="9738"/>
                  </a:cubicBezTo>
                  <a:cubicBezTo>
                    <a:pt x="9193" y="8349"/>
                    <a:pt x="9193" y="8349"/>
                    <a:pt x="9193" y="8349"/>
                  </a:cubicBezTo>
                  <a:cubicBezTo>
                    <a:pt x="9193" y="8581"/>
                    <a:pt x="8052" y="8779"/>
                    <a:pt x="6647" y="8779"/>
                  </a:cubicBezTo>
                  <a:close/>
                  <a:moveTo>
                    <a:pt x="7770" y="4696"/>
                  </a:moveTo>
                  <a:lnTo>
                    <a:pt x="7770" y="4696"/>
                  </a:lnTo>
                  <a:cubicBezTo>
                    <a:pt x="7770" y="5489"/>
                    <a:pt x="8399" y="6134"/>
                    <a:pt x="9193" y="6134"/>
                  </a:cubicBezTo>
                  <a:cubicBezTo>
                    <a:pt x="9986" y="6134"/>
                    <a:pt x="10614" y="5489"/>
                    <a:pt x="10614" y="4696"/>
                  </a:cubicBezTo>
                  <a:cubicBezTo>
                    <a:pt x="10614" y="3919"/>
                    <a:pt x="9986" y="3274"/>
                    <a:pt x="9193" y="3274"/>
                  </a:cubicBezTo>
                  <a:cubicBezTo>
                    <a:pt x="8399" y="3274"/>
                    <a:pt x="7770" y="3919"/>
                    <a:pt x="7770" y="4696"/>
                  </a:cubicBezTo>
                  <a:close/>
                  <a:moveTo>
                    <a:pt x="10119" y="5076"/>
                  </a:moveTo>
                  <a:lnTo>
                    <a:pt x="10119" y="5076"/>
                  </a:lnTo>
                  <a:cubicBezTo>
                    <a:pt x="9755" y="4712"/>
                    <a:pt x="9755" y="4712"/>
                    <a:pt x="9755" y="4712"/>
                  </a:cubicBezTo>
                  <a:cubicBezTo>
                    <a:pt x="9738" y="4696"/>
                    <a:pt x="9738" y="4663"/>
                    <a:pt x="9755" y="4663"/>
                  </a:cubicBezTo>
                  <a:cubicBezTo>
                    <a:pt x="9804" y="4613"/>
                    <a:pt x="9804" y="4613"/>
                    <a:pt x="9804" y="4613"/>
                  </a:cubicBezTo>
                  <a:cubicBezTo>
                    <a:pt x="9804" y="4596"/>
                    <a:pt x="9821" y="4596"/>
                    <a:pt x="9821" y="4596"/>
                  </a:cubicBezTo>
                  <a:cubicBezTo>
                    <a:pt x="9838" y="4596"/>
                    <a:pt x="9838" y="4596"/>
                    <a:pt x="9854" y="4613"/>
                  </a:cubicBezTo>
                  <a:cubicBezTo>
                    <a:pt x="10052" y="4812"/>
                    <a:pt x="10052" y="4812"/>
                    <a:pt x="10052" y="4812"/>
                  </a:cubicBezTo>
                  <a:cubicBezTo>
                    <a:pt x="10069" y="4746"/>
                    <a:pt x="10069" y="4746"/>
                    <a:pt x="10069" y="4746"/>
                  </a:cubicBezTo>
                  <a:cubicBezTo>
                    <a:pt x="10069" y="4729"/>
                    <a:pt x="10069" y="4712"/>
                    <a:pt x="10069" y="4696"/>
                  </a:cubicBezTo>
                  <a:cubicBezTo>
                    <a:pt x="10069" y="4580"/>
                    <a:pt x="10036" y="4481"/>
                    <a:pt x="9986" y="4365"/>
                  </a:cubicBezTo>
                  <a:cubicBezTo>
                    <a:pt x="9854" y="4051"/>
                    <a:pt x="9540" y="3836"/>
                    <a:pt x="9193" y="3836"/>
                  </a:cubicBezTo>
                  <a:cubicBezTo>
                    <a:pt x="8928" y="3836"/>
                    <a:pt x="8663" y="3968"/>
                    <a:pt x="8498" y="4183"/>
                  </a:cubicBezTo>
                  <a:cubicBezTo>
                    <a:pt x="8399" y="4067"/>
                    <a:pt x="8399" y="4067"/>
                    <a:pt x="8399" y="4067"/>
                  </a:cubicBezTo>
                  <a:cubicBezTo>
                    <a:pt x="8597" y="3836"/>
                    <a:pt x="8878" y="3687"/>
                    <a:pt x="9193" y="3687"/>
                  </a:cubicBezTo>
                  <a:cubicBezTo>
                    <a:pt x="9656" y="3687"/>
                    <a:pt x="10052" y="4001"/>
                    <a:pt x="10168" y="4448"/>
                  </a:cubicBezTo>
                  <a:cubicBezTo>
                    <a:pt x="10201" y="4530"/>
                    <a:pt x="10201" y="4613"/>
                    <a:pt x="10201" y="4696"/>
                  </a:cubicBezTo>
                  <a:cubicBezTo>
                    <a:pt x="10201" y="4778"/>
                    <a:pt x="10201" y="4778"/>
                    <a:pt x="10201" y="4778"/>
                  </a:cubicBezTo>
                  <a:cubicBezTo>
                    <a:pt x="10383" y="4613"/>
                    <a:pt x="10383" y="4613"/>
                    <a:pt x="10383" y="4613"/>
                  </a:cubicBezTo>
                  <a:cubicBezTo>
                    <a:pt x="10400" y="4596"/>
                    <a:pt x="10416" y="4596"/>
                    <a:pt x="10433" y="4613"/>
                  </a:cubicBezTo>
                  <a:cubicBezTo>
                    <a:pt x="10482" y="4663"/>
                    <a:pt x="10482" y="4663"/>
                    <a:pt x="10482" y="4663"/>
                  </a:cubicBezTo>
                  <a:cubicBezTo>
                    <a:pt x="10499" y="4663"/>
                    <a:pt x="10499" y="4679"/>
                    <a:pt x="10499" y="4679"/>
                  </a:cubicBezTo>
                  <a:cubicBezTo>
                    <a:pt x="10499" y="4696"/>
                    <a:pt x="10499" y="4696"/>
                    <a:pt x="10482" y="4712"/>
                  </a:cubicBezTo>
                  <a:lnTo>
                    <a:pt x="10119" y="5076"/>
                  </a:lnTo>
                  <a:close/>
                  <a:moveTo>
                    <a:pt x="9606" y="5174"/>
                  </a:moveTo>
                  <a:lnTo>
                    <a:pt x="9606" y="5174"/>
                  </a:lnTo>
                  <a:cubicBezTo>
                    <a:pt x="9424" y="5174"/>
                    <a:pt x="9424" y="5174"/>
                    <a:pt x="9424" y="5174"/>
                  </a:cubicBezTo>
                  <a:cubicBezTo>
                    <a:pt x="9407" y="5174"/>
                    <a:pt x="9407" y="5174"/>
                    <a:pt x="9391" y="5158"/>
                  </a:cubicBezTo>
                  <a:cubicBezTo>
                    <a:pt x="9341" y="5010"/>
                    <a:pt x="9341" y="5010"/>
                    <a:pt x="9341" y="5010"/>
                  </a:cubicBezTo>
                  <a:cubicBezTo>
                    <a:pt x="9027" y="5010"/>
                    <a:pt x="9027" y="5010"/>
                    <a:pt x="9027" y="5010"/>
                  </a:cubicBezTo>
                  <a:cubicBezTo>
                    <a:pt x="8978" y="5158"/>
                    <a:pt x="8978" y="5158"/>
                    <a:pt x="8978" y="5158"/>
                  </a:cubicBezTo>
                  <a:cubicBezTo>
                    <a:pt x="8978" y="5174"/>
                    <a:pt x="8961" y="5174"/>
                    <a:pt x="8944" y="5174"/>
                  </a:cubicBezTo>
                  <a:cubicBezTo>
                    <a:pt x="8779" y="5174"/>
                    <a:pt x="8779" y="5174"/>
                    <a:pt x="8779" y="5174"/>
                  </a:cubicBezTo>
                  <a:cubicBezTo>
                    <a:pt x="8762" y="5174"/>
                    <a:pt x="8746" y="5158"/>
                    <a:pt x="8746" y="5125"/>
                  </a:cubicBezTo>
                  <a:cubicBezTo>
                    <a:pt x="9110" y="4249"/>
                    <a:pt x="9110" y="4249"/>
                    <a:pt x="9110" y="4249"/>
                  </a:cubicBezTo>
                  <a:cubicBezTo>
                    <a:pt x="9126" y="4233"/>
                    <a:pt x="9143" y="4233"/>
                    <a:pt x="9143" y="4233"/>
                  </a:cubicBezTo>
                  <a:cubicBezTo>
                    <a:pt x="9275" y="4233"/>
                    <a:pt x="9275" y="4233"/>
                    <a:pt x="9275" y="4233"/>
                  </a:cubicBezTo>
                  <a:cubicBezTo>
                    <a:pt x="9291" y="4233"/>
                    <a:pt x="9308" y="4233"/>
                    <a:pt x="9308" y="4249"/>
                  </a:cubicBezTo>
                  <a:cubicBezTo>
                    <a:pt x="9639" y="5125"/>
                    <a:pt x="9639" y="5125"/>
                    <a:pt x="9639" y="5125"/>
                  </a:cubicBezTo>
                  <a:cubicBezTo>
                    <a:pt x="9639" y="5158"/>
                    <a:pt x="9622" y="5174"/>
                    <a:pt x="9606" y="5174"/>
                  </a:cubicBezTo>
                  <a:close/>
                  <a:moveTo>
                    <a:pt x="7902" y="4746"/>
                  </a:moveTo>
                  <a:lnTo>
                    <a:pt x="7902" y="4746"/>
                  </a:lnTo>
                  <a:lnTo>
                    <a:pt x="7886" y="4729"/>
                  </a:lnTo>
                  <a:cubicBezTo>
                    <a:pt x="7886" y="4712"/>
                    <a:pt x="7902" y="4712"/>
                    <a:pt x="7902" y="4696"/>
                  </a:cubicBezTo>
                  <a:cubicBezTo>
                    <a:pt x="8267" y="4332"/>
                    <a:pt x="8267" y="4332"/>
                    <a:pt x="8267" y="4332"/>
                  </a:cubicBezTo>
                  <a:cubicBezTo>
                    <a:pt x="8630" y="4696"/>
                    <a:pt x="8630" y="4696"/>
                    <a:pt x="8630" y="4696"/>
                  </a:cubicBezTo>
                  <a:cubicBezTo>
                    <a:pt x="8647" y="4712"/>
                    <a:pt x="8647" y="4712"/>
                    <a:pt x="8647" y="4729"/>
                  </a:cubicBezTo>
                  <a:cubicBezTo>
                    <a:pt x="8647" y="4729"/>
                    <a:pt x="8647" y="4746"/>
                    <a:pt x="8630" y="4746"/>
                  </a:cubicBezTo>
                  <a:cubicBezTo>
                    <a:pt x="8597" y="4795"/>
                    <a:pt x="8597" y="4795"/>
                    <a:pt x="8597" y="4795"/>
                  </a:cubicBezTo>
                  <a:cubicBezTo>
                    <a:pt x="8581" y="4812"/>
                    <a:pt x="8548" y="4812"/>
                    <a:pt x="8531" y="4795"/>
                  </a:cubicBezTo>
                  <a:cubicBezTo>
                    <a:pt x="8333" y="4596"/>
                    <a:pt x="8333" y="4596"/>
                    <a:pt x="8333" y="4596"/>
                  </a:cubicBezTo>
                  <a:cubicBezTo>
                    <a:pt x="8333" y="4663"/>
                    <a:pt x="8333" y="4663"/>
                    <a:pt x="8333" y="4663"/>
                  </a:cubicBezTo>
                  <a:cubicBezTo>
                    <a:pt x="8333" y="4679"/>
                    <a:pt x="8333" y="4696"/>
                    <a:pt x="8333" y="4696"/>
                  </a:cubicBezTo>
                  <a:cubicBezTo>
                    <a:pt x="8333" y="4828"/>
                    <a:pt x="8349" y="4927"/>
                    <a:pt x="8399" y="5043"/>
                  </a:cubicBezTo>
                  <a:cubicBezTo>
                    <a:pt x="8531" y="5356"/>
                    <a:pt x="8845" y="5571"/>
                    <a:pt x="9193" y="5571"/>
                  </a:cubicBezTo>
                  <a:cubicBezTo>
                    <a:pt x="9457" y="5571"/>
                    <a:pt x="9722" y="5439"/>
                    <a:pt x="9887" y="5224"/>
                  </a:cubicBezTo>
                  <a:cubicBezTo>
                    <a:pt x="9986" y="5340"/>
                    <a:pt x="9986" y="5340"/>
                    <a:pt x="9986" y="5340"/>
                  </a:cubicBezTo>
                  <a:cubicBezTo>
                    <a:pt x="9788" y="5571"/>
                    <a:pt x="9507" y="5720"/>
                    <a:pt x="9193" y="5720"/>
                  </a:cubicBezTo>
                  <a:cubicBezTo>
                    <a:pt x="8730" y="5720"/>
                    <a:pt x="8333" y="5406"/>
                    <a:pt x="8217" y="4960"/>
                  </a:cubicBezTo>
                  <a:cubicBezTo>
                    <a:pt x="8184" y="4878"/>
                    <a:pt x="8184" y="4795"/>
                    <a:pt x="8184" y="4696"/>
                  </a:cubicBezTo>
                  <a:cubicBezTo>
                    <a:pt x="8184" y="4630"/>
                    <a:pt x="8184" y="4630"/>
                    <a:pt x="8184" y="4630"/>
                  </a:cubicBezTo>
                  <a:cubicBezTo>
                    <a:pt x="8002" y="4795"/>
                    <a:pt x="8002" y="4795"/>
                    <a:pt x="8002" y="4795"/>
                  </a:cubicBezTo>
                  <a:cubicBezTo>
                    <a:pt x="7986" y="4812"/>
                    <a:pt x="7969" y="4812"/>
                    <a:pt x="7952" y="4795"/>
                  </a:cubicBezTo>
                  <a:lnTo>
                    <a:pt x="7902" y="4746"/>
                  </a:lnTo>
                  <a:close/>
                  <a:moveTo>
                    <a:pt x="9193" y="4564"/>
                  </a:moveTo>
                  <a:lnTo>
                    <a:pt x="9193" y="4564"/>
                  </a:lnTo>
                  <a:cubicBezTo>
                    <a:pt x="9291" y="4845"/>
                    <a:pt x="9291" y="4845"/>
                    <a:pt x="9291" y="4845"/>
                  </a:cubicBezTo>
                  <a:cubicBezTo>
                    <a:pt x="9093" y="4845"/>
                    <a:pt x="9093" y="4845"/>
                    <a:pt x="9093" y="4845"/>
                  </a:cubicBezTo>
                  <a:cubicBezTo>
                    <a:pt x="9193" y="4564"/>
                    <a:pt x="9193" y="4564"/>
                    <a:pt x="9193" y="4564"/>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uk-UA" sz="850" b="0" i="0" u="none" strike="noStrike" kern="1200" cap="none" spc="0" normalizeH="0" baseline="0" noProof="0">
              <a:ln>
                <a:noFill/>
              </a:ln>
              <a:solidFill>
                <a:srgbClr val="58595B"/>
              </a:solidFill>
              <a:effectLst/>
              <a:uLnTx/>
              <a:uFillTx/>
              <a:latin typeface="Calibri"/>
              <a:ea typeface="+mn-ea"/>
              <a:cs typeface="+mn-cs"/>
            </a:endParaRPr>
          </a:p>
        </p:txBody>
      </p:sp>
      <p:sp>
        <p:nvSpPr>
          <p:cNvPr id="75" name="TextBox 74"/>
          <p:cNvSpPr txBox="1"/>
          <p:nvPr/>
        </p:nvSpPr>
        <p:spPr>
          <a:xfrm>
            <a:off x="10088173" y="2818563"/>
            <a:ext cx="1567706" cy="192731"/>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8595B"/>
                </a:solidFill>
                <a:effectLst/>
                <a:uLnTx/>
                <a:uFillTx/>
                <a:latin typeface="Calibri"/>
                <a:ea typeface="+mn-ea"/>
                <a:cs typeface="+mn-cs"/>
              </a:rPr>
              <a:t>Oracle Analytics Cloud</a:t>
            </a:r>
          </a:p>
        </p:txBody>
      </p:sp>
      <p:sp>
        <p:nvSpPr>
          <p:cNvPr id="78" name="TextBox 77"/>
          <p:cNvSpPr txBox="1"/>
          <p:nvPr/>
        </p:nvSpPr>
        <p:spPr>
          <a:xfrm>
            <a:off x="8527951" y="1614307"/>
            <a:ext cx="2343287" cy="214722"/>
          </a:xfrm>
          <a:prstGeom prst="rect">
            <a:avLst/>
          </a:prstGeom>
          <a:noFill/>
          <a:scene3d>
            <a:camera prst="orthographicFront">
              <a:rot lat="0" lon="0" rev="0"/>
            </a:camera>
            <a:lightRig rig="threePt" dir="t"/>
          </a:scene3d>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Analytics</a:t>
            </a:r>
          </a:p>
        </p:txBody>
      </p:sp>
      <p:pic>
        <p:nvPicPr>
          <p:cNvPr id="80" name="Picture 79">
            <a:extLst>
              <a:ext uri="{FF2B5EF4-FFF2-40B4-BE49-F238E27FC236}">
                <a16:creationId xmlns:a16="http://schemas.microsoft.com/office/drawing/2014/main" id="{EB9CC864-5F54-4228-9580-BEB2A7F4F4B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02382" y="2176868"/>
            <a:ext cx="1093083" cy="570900"/>
          </a:xfrm>
          <a:prstGeom prst="rect">
            <a:avLst/>
          </a:prstGeom>
          <a:ln>
            <a:noFill/>
          </a:ln>
          <a:effectLst/>
        </p:spPr>
      </p:pic>
      <p:grpSp>
        <p:nvGrpSpPr>
          <p:cNvPr id="13" name="Group 138"/>
          <p:cNvGrpSpPr/>
          <p:nvPr/>
        </p:nvGrpSpPr>
        <p:grpSpPr>
          <a:xfrm>
            <a:off x="10018320" y="4027477"/>
            <a:ext cx="1684060" cy="585523"/>
            <a:chOff x="5125566" y="6692983"/>
            <a:chExt cx="3700357" cy="914400"/>
          </a:xfrm>
          <a:noFill/>
        </p:grpSpPr>
        <p:sp>
          <p:nvSpPr>
            <p:cNvPr id="140" name="Rounded Rectangle 139"/>
            <p:cNvSpPr/>
            <p:nvPr/>
          </p:nvSpPr>
          <p:spPr>
            <a:xfrm>
              <a:off x="5125566" y="6692983"/>
              <a:ext cx="3700357" cy="914400"/>
            </a:xfrm>
            <a:prstGeom prst="roundRect">
              <a:avLst>
                <a:gd name="adj" fmla="val 11111"/>
              </a:avLst>
            </a:prstGeom>
            <a:solidFill>
              <a:schemeClr val="accent2">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1" name="Shape 501"/>
            <p:cNvSpPr/>
            <p:nvPr/>
          </p:nvSpPr>
          <p:spPr>
            <a:xfrm>
              <a:off x="5212161" y="6865694"/>
              <a:ext cx="3575017" cy="576779"/>
            </a:xfrm>
            <a:prstGeom prst="rect">
              <a:avLst/>
            </a:prstGeom>
            <a:grpFill/>
            <a:ln w="12700" cap="flat">
              <a:noFill/>
              <a:miter lim="400000"/>
            </a:ln>
            <a:effectLst/>
            <a:scene3d>
              <a:camera prst="perspectiveFront">
                <a:rot lat="19800000" lon="0" rev="0"/>
              </a:camera>
              <a:lightRig rig="threePt" dir="t"/>
            </a:scene3d>
            <a:extLst>
              <a:ext uri="{C572A759-6A51-4108-AA02-DFA0A04FC94B}">
                <ma14:wrappingTextBoxFlag xmlns="" xmlns:ma14="http://schemas.microsoft.com/office/mac/drawingml/2011/main"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a:ln>
                    <a:noFill/>
                  </a:ln>
                  <a:solidFill>
                    <a:srgbClr val="58595B"/>
                  </a:solidFill>
                  <a:effectLst/>
                  <a:uLnTx/>
                  <a:uFillTx/>
                  <a:latin typeface="Calibri"/>
                  <a:ea typeface="+mn-ea"/>
                  <a:cs typeface="+mn-cs"/>
                </a:rPr>
                <a:t>3</a:t>
              </a:r>
              <a:r>
                <a:rPr kumimoji="0" lang="en-US" sz="1200" b="1" i="0" u="none" strike="noStrike" kern="1200" cap="none" spc="0" normalizeH="0" baseline="30000" noProof="0" dirty="0">
                  <a:ln>
                    <a:noFill/>
                  </a:ln>
                  <a:solidFill>
                    <a:srgbClr val="58595B"/>
                  </a:solidFill>
                  <a:effectLst/>
                  <a:uLnTx/>
                  <a:uFillTx/>
                  <a:latin typeface="Calibri"/>
                  <a:ea typeface="+mn-ea"/>
                  <a:cs typeface="+mn-cs"/>
                </a:rPr>
                <a:t>rd</a:t>
              </a:r>
              <a:r>
                <a:rPr kumimoji="0" lang="en-US" sz="1200" b="1" i="0" u="none" strike="noStrike" kern="1200" cap="none" spc="0" normalizeH="0" baseline="0" noProof="0" dirty="0">
                  <a:ln>
                    <a:noFill/>
                  </a:ln>
                  <a:solidFill>
                    <a:srgbClr val="58595B"/>
                  </a:solidFill>
                  <a:effectLst/>
                  <a:uLnTx/>
                  <a:uFillTx/>
                  <a:latin typeface="Calibri"/>
                  <a:ea typeface="+mn-ea"/>
                  <a:cs typeface="+mn-cs"/>
                </a:rPr>
                <a:t> Party Analytics </a:t>
              </a:r>
            </a:p>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a:ln>
                    <a:noFill/>
                  </a:ln>
                  <a:solidFill>
                    <a:srgbClr val="58595B"/>
                  </a:solidFill>
                  <a:effectLst/>
                  <a:uLnTx/>
                  <a:uFillTx/>
                  <a:latin typeface="Calibri"/>
                  <a:ea typeface="+mn-ea"/>
                  <a:cs typeface="+mn-cs"/>
                </a:rPr>
                <a:t>On-premises </a:t>
              </a:r>
            </a:p>
          </p:txBody>
        </p:sp>
      </p:grpSp>
      <p:pic>
        <p:nvPicPr>
          <p:cNvPr id="57" name="48A3F5A6-995C-459E-801B-04ED0F67E9FA" descr="E68B87C3-4119-4E3E-ADD4-C40DF263F308@us"/>
          <p:cNvPicPr>
            <a:picLocks noChangeAspect="1" noChangeArrowheads="1"/>
          </p:cNvPicPr>
          <p:nvPr/>
        </p:nvPicPr>
        <p:blipFill>
          <a:blip r:embed="rId7" cstate="print"/>
          <a:srcRect/>
          <a:stretch>
            <a:fillRect/>
          </a:stretch>
        </p:blipFill>
        <p:spPr bwMode="auto">
          <a:xfrm>
            <a:off x="6853125" y="3657005"/>
            <a:ext cx="496624" cy="496624"/>
          </a:xfrm>
          <a:prstGeom prst="rect">
            <a:avLst/>
          </a:prstGeom>
          <a:noFill/>
          <a:ln w="9525">
            <a:noFill/>
            <a:miter lim="800000"/>
            <a:headEnd/>
            <a:tailEnd/>
          </a:ln>
        </p:spPr>
      </p:pic>
      <p:pic>
        <p:nvPicPr>
          <p:cNvPr id="59" name="48A3F5A6-995C-459E-801B-04ED0F67E9FA" descr="E68B87C3-4119-4E3E-ADD4-C40DF263F308@us"/>
          <p:cNvPicPr>
            <a:picLocks noChangeAspect="1" noChangeArrowheads="1"/>
          </p:cNvPicPr>
          <p:nvPr/>
        </p:nvPicPr>
        <p:blipFill>
          <a:blip r:embed="rId7" cstate="print"/>
          <a:srcRect/>
          <a:stretch>
            <a:fillRect/>
          </a:stretch>
        </p:blipFill>
        <p:spPr bwMode="auto">
          <a:xfrm>
            <a:off x="10786984" y="260644"/>
            <a:ext cx="903571" cy="878557"/>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388958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1" name="Shape 471"/>
          <p:cNvSpPr txBox="1">
            <a:spLocks noGrp="1"/>
          </p:cNvSpPr>
          <p:nvPr>
            <p:ph type="title"/>
          </p:nvPr>
        </p:nvSpPr>
        <p:spPr>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dk1"/>
              </a:buClr>
              <a:buSzPts val="3600"/>
              <a:buFont typeface="Calibri"/>
              <a:buNone/>
            </a:pPr>
            <a:r>
              <a:rPr lang="en-US" sz="3600" b="0" i="0" u="none" strike="noStrike" cap="none" dirty="0">
                <a:latin typeface="Calibri"/>
                <a:ea typeface="Calibri"/>
                <a:cs typeface="Calibri"/>
                <a:sym typeface="Calibri"/>
              </a:rPr>
              <a:t>Oracle Data Science Cloud</a:t>
            </a:r>
            <a:endParaRPr dirty="0"/>
          </a:p>
        </p:txBody>
      </p:sp>
      <p:sp>
        <p:nvSpPr>
          <p:cNvPr id="470" name="Shape 470"/>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F5F5F"/>
              </a:buClr>
              <a:buSzPts val="850"/>
              <a:buFont typeface="Calibri"/>
              <a:buNone/>
            </a:pPr>
            <a:fld id="{00000000-1234-1234-1234-123412341234}" type="slidenum">
              <a:rPr lang="en-US" sz="850" b="0" i="0" u="none" strike="noStrike" cap="none">
                <a:solidFill>
                  <a:srgbClr val="5F5F5F"/>
                </a:solidFill>
                <a:latin typeface="Calibri"/>
                <a:ea typeface="Calibri"/>
                <a:cs typeface="Calibri"/>
                <a:sym typeface="Calibri"/>
              </a:rPr>
              <a:t>15</a:t>
            </a:fld>
            <a:endParaRPr sz="850" b="0" i="0" u="none" strike="noStrike" cap="none">
              <a:solidFill>
                <a:srgbClr val="5F5F5F"/>
              </a:solidFill>
              <a:latin typeface="Calibri"/>
              <a:ea typeface="Calibri"/>
              <a:cs typeface="Calibri"/>
              <a:sym typeface="Calibri"/>
            </a:endParaRPr>
          </a:p>
        </p:txBody>
      </p:sp>
      <p:sp>
        <p:nvSpPr>
          <p:cNvPr id="472" name="Shape 472"/>
          <p:cNvSpPr/>
          <p:nvPr/>
        </p:nvSpPr>
        <p:spPr>
          <a:xfrm>
            <a:off x="6720452" y="1810625"/>
            <a:ext cx="4525500" cy="42962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800">
              <a:solidFill>
                <a:srgbClr val="424244"/>
              </a:solidFill>
              <a:latin typeface="Calibri"/>
              <a:ea typeface="Calibri"/>
              <a:cs typeface="Calibri"/>
              <a:sym typeface="Calibri"/>
            </a:endParaRPr>
          </a:p>
          <a:p>
            <a:pPr marL="457200" marR="0" lvl="0" indent="-342900" algn="l" rtl="0">
              <a:lnSpc>
                <a:spcPct val="90000"/>
              </a:lnSpc>
              <a:spcBef>
                <a:spcPts val="0"/>
              </a:spcBef>
              <a:spcAft>
                <a:spcPts val="0"/>
              </a:spcAft>
              <a:buClr>
                <a:srgbClr val="424244"/>
              </a:buClr>
              <a:buSzPts val="1800"/>
              <a:buFont typeface="Calibri"/>
              <a:buChar char="●"/>
            </a:pPr>
            <a:r>
              <a:rPr lang="en-US" sz="1800">
                <a:solidFill>
                  <a:srgbClr val="424244"/>
                </a:solidFill>
                <a:latin typeface="Calibri"/>
                <a:ea typeface="Calibri"/>
                <a:cs typeface="Calibri"/>
                <a:sym typeface="Calibri"/>
              </a:rPr>
              <a:t>Platform supports a wide range of open source tools, libraries, and languages to tackle different use cases</a:t>
            </a:r>
          </a:p>
          <a:p>
            <a:pPr marL="457200" marR="0" lvl="0" indent="-342900" algn="l" rtl="0">
              <a:lnSpc>
                <a:spcPct val="90000"/>
              </a:lnSpc>
              <a:spcBef>
                <a:spcPts val="0"/>
              </a:spcBef>
              <a:spcAft>
                <a:spcPts val="0"/>
              </a:spcAft>
              <a:buClr>
                <a:srgbClr val="424244"/>
              </a:buClr>
              <a:buSzPts val="1800"/>
              <a:buFont typeface="Calibri"/>
              <a:buChar char="●"/>
            </a:pPr>
            <a:endParaRPr lang="en-US" sz="1800">
              <a:solidFill>
                <a:srgbClr val="424244"/>
              </a:solidFill>
              <a:latin typeface="Calibri"/>
              <a:ea typeface="Calibri"/>
              <a:cs typeface="Calibri"/>
              <a:sym typeface="Calibri"/>
            </a:endParaRPr>
          </a:p>
          <a:p>
            <a:pPr marL="457200" marR="0" lvl="0" indent="-342900" algn="l" rtl="0">
              <a:lnSpc>
                <a:spcPct val="90000"/>
              </a:lnSpc>
              <a:spcBef>
                <a:spcPts val="0"/>
              </a:spcBef>
              <a:spcAft>
                <a:spcPts val="0"/>
              </a:spcAft>
              <a:buClr>
                <a:srgbClr val="424244"/>
              </a:buClr>
              <a:buSzPts val="1800"/>
              <a:buFont typeface="Calibri"/>
              <a:buChar char="●"/>
            </a:pPr>
            <a:r>
              <a:rPr lang="en-US" sz="1800">
                <a:solidFill>
                  <a:srgbClr val="424244"/>
                </a:solidFill>
                <a:latin typeface="Calibri"/>
                <a:ea typeface="Calibri"/>
                <a:cs typeface="Calibri"/>
                <a:sym typeface="Calibri"/>
              </a:rPr>
              <a:t>Native support for most popular version control providers (</a:t>
            </a:r>
            <a:r>
              <a:rPr lang="en-US" sz="1800" err="1">
                <a:solidFill>
                  <a:srgbClr val="424244"/>
                </a:solidFill>
                <a:latin typeface="Calibri"/>
                <a:ea typeface="Calibri"/>
                <a:cs typeface="Calibri"/>
                <a:sym typeface="Calibri"/>
              </a:rPr>
              <a:t>Github</a:t>
            </a:r>
            <a:r>
              <a:rPr lang="en-US" sz="1800">
                <a:solidFill>
                  <a:srgbClr val="424244"/>
                </a:solidFill>
                <a:latin typeface="Calibri"/>
                <a:ea typeface="Calibri"/>
                <a:cs typeface="Calibri"/>
                <a:sym typeface="Calibri"/>
              </a:rPr>
              <a:t>, Gitlab, and Bitbucket) ensures all work is synced across the platform</a:t>
            </a:r>
            <a:endParaRPr sz="1800">
              <a:solidFill>
                <a:srgbClr val="424244"/>
              </a:solidFill>
              <a:latin typeface="Calibri"/>
              <a:ea typeface="Calibri"/>
              <a:cs typeface="Calibri"/>
              <a:sym typeface="Calibri"/>
            </a:endParaRPr>
          </a:p>
          <a:p>
            <a:pPr marL="114300" lvl="0" rtl="0">
              <a:lnSpc>
                <a:spcPct val="90000"/>
              </a:lnSpc>
              <a:spcBef>
                <a:spcPts val="0"/>
              </a:spcBef>
              <a:spcAft>
                <a:spcPts val="0"/>
              </a:spcAft>
              <a:buClr>
                <a:srgbClr val="424244"/>
              </a:buClr>
              <a:buSzPts val="1800"/>
            </a:pPr>
            <a:endParaRPr lang="en-US" sz="1800">
              <a:solidFill>
                <a:srgbClr val="424244"/>
              </a:solidFill>
              <a:latin typeface="Calibri"/>
              <a:ea typeface="Calibri"/>
              <a:cs typeface="Calibri"/>
              <a:sym typeface="Calibri"/>
            </a:endParaRPr>
          </a:p>
          <a:p>
            <a:pPr marL="457200" lvl="0" indent="-342900" rtl="0">
              <a:lnSpc>
                <a:spcPct val="90000"/>
              </a:lnSpc>
              <a:spcBef>
                <a:spcPts val="0"/>
              </a:spcBef>
              <a:spcAft>
                <a:spcPts val="0"/>
              </a:spcAft>
              <a:buClr>
                <a:srgbClr val="424244"/>
              </a:buClr>
              <a:buSzPts val="1800"/>
              <a:buFont typeface="Calibri"/>
              <a:buChar char="●"/>
            </a:pPr>
            <a:r>
              <a:rPr lang="en-US" sz="1800">
                <a:solidFill>
                  <a:srgbClr val="424244"/>
                </a:solidFill>
                <a:latin typeface="Calibri"/>
                <a:ea typeface="Calibri"/>
                <a:cs typeface="Calibri"/>
                <a:sym typeface="Calibri"/>
              </a:rPr>
              <a:t>Tight integration with OCI and Oracle Big Data Platform provides data scientists with self-service access to scalable compute and the data they need to get to work quickly</a:t>
            </a:r>
            <a:endParaRPr sz="1800">
              <a:solidFill>
                <a:srgbClr val="424244"/>
              </a:solidFill>
              <a:latin typeface="Calibri"/>
              <a:ea typeface="Calibri"/>
              <a:cs typeface="Calibri"/>
              <a:sym typeface="Calibri"/>
            </a:endParaRPr>
          </a:p>
          <a:p>
            <a:pPr marL="0" marR="0" lvl="0" indent="0" algn="l" rtl="0">
              <a:lnSpc>
                <a:spcPct val="90000"/>
              </a:lnSpc>
              <a:spcBef>
                <a:spcPts val="1200"/>
              </a:spcBef>
              <a:spcAft>
                <a:spcPts val="0"/>
              </a:spcAft>
              <a:buNone/>
            </a:pPr>
            <a:endParaRPr sz="1800"/>
          </a:p>
        </p:txBody>
      </p:sp>
      <p:cxnSp>
        <p:nvCxnSpPr>
          <p:cNvPr id="473" name="Shape 473"/>
          <p:cNvCxnSpPr/>
          <p:nvPr/>
        </p:nvCxnSpPr>
        <p:spPr>
          <a:xfrm>
            <a:off x="6525487" y="1710599"/>
            <a:ext cx="0" cy="4301100"/>
          </a:xfrm>
          <a:prstGeom prst="straightConnector1">
            <a:avLst/>
          </a:prstGeom>
          <a:noFill/>
          <a:ln w="12700" cap="flat" cmpd="sng">
            <a:solidFill>
              <a:schemeClr val="accent6"/>
            </a:solidFill>
            <a:prstDash val="dash"/>
            <a:miter lim="800000"/>
            <a:headEnd type="none" w="sm" len="sm"/>
            <a:tailEnd type="none" w="sm" len="sm"/>
          </a:ln>
        </p:spPr>
      </p:cxnSp>
      <p:sp>
        <p:nvSpPr>
          <p:cNvPr id="474" name="Shape 474"/>
          <p:cNvSpPr/>
          <p:nvPr/>
        </p:nvSpPr>
        <p:spPr>
          <a:xfrm>
            <a:off x="3344200" y="2142423"/>
            <a:ext cx="1439100" cy="1559358"/>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chemeClr val="tx1"/>
                </a:solidFill>
                <a:latin typeface="Calibri" panose="020F0502020204030204" pitchFamily="34" charset="0"/>
                <a:cs typeface="Calibri" panose="020F0502020204030204" pitchFamily="34" charset="0"/>
              </a:rPr>
              <a:t>Data Analysis, ML, AI</a:t>
            </a:r>
            <a:endParaRPr b="1">
              <a:solidFill>
                <a:schemeClr val="tx1"/>
              </a:solidFill>
              <a:latin typeface="Calibri" panose="020F0502020204030204" pitchFamily="34" charset="0"/>
              <a:cs typeface="Calibri" panose="020F0502020204030204" pitchFamily="34" charset="0"/>
            </a:endParaRPr>
          </a:p>
        </p:txBody>
      </p:sp>
      <p:sp>
        <p:nvSpPr>
          <p:cNvPr id="475" name="Shape 475"/>
          <p:cNvSpPr/>
          <p:nvPr/>
        </p:nvSpPr>
        <p:spPr>
          <a:xfrm>
            <a:off x="4902800" y="2142423"/>
            <a:ext cx="1439100" cy="1558573"/>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chemeClr val="tx1"/>
                </a:solidFill>
                <a:latin typeface="Calibri" panose="020F0502020204030204" pitchFamily="34" charset="0"/>
                <a:cs typeface="Calibri" panose="020F0502020204030204" pitchFamily="34" charset="0"/>
              </a:rPr>
              <a:t>Version Control</a:t>
            </a:r>
            <a:endParaRPr b="1">
              <a:solidFill>
                <a:schemeClr val="tx1"/>
              </a:solidFill>
              <a:latin typeface="Calibri" panose="020F0502020204030204" pitchFamily="34" charset="0"/>
              <a:cs typeface="Calibri" panose="020F0502020204030204" pitchFamily="34" charset="0"/>
            </a:endParaRPr>
          </a:p>
        </p:txBody>
      </p:sp>
      <p:sp>
        <p:nvSpPr>
          <p:cNvPr id="476" name="Shape 476"/>
          <p:cNvSpPr/>
          <p:nvPr/>
        </p:nvSpPr>
        <p:spPr>
          <a:xfrm>
            <a:off x="227000" y="2142423"/>
            <a:ext cx="1439100" cy="154587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chemeClr val="tx1"/>
                </a:solidFill>
                <a:latin typeface="Calibri" panose="020F0502020204030204" pitchFamily="34" charset="0"/>
                <a:cs typeface="Calibri" panose="020F0502020204030204" pitchFamily="34" charset="0"/>
              </a:rPr>
              <a:t>Tools &amp; Languages</a:t>
            </a:r>
            <a:endParaRPr b="1">
              <a:solidFill>
                <a:schemeClr val="tx1"/>
              </a:solidFill>
              <a:latin typeface="Calibri" panose="020F0502020204030204" pitchFamily="34" charset="0"/>
              <a:cs typeface="Calibri" panose="020F0502020204030204" pitchFamily="34" charset="0"/>
            </a:endParaRPr>
          </a:p>
        </p:txBody>
      </p:sp>
      <p:sp>
        <p:nvSpPr>
          <p:cNvPr id="477" name="Shape 477"/>
          <p:cNvSpPr/>
          <p:nvPr/>
        </p:nvSpPr>
        <p:spPr>
          <a:xfrm>
            <a:off x="1785600" y="2142423"/>
            <a:ext cx="1439100" cy="154587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chemeClr val="tx1"/>
                </a:solidFill>
                <a:latin typeface="Calibri" panose="020F0502020204030204" pitchFamily="34" charset="0"/>
                <a:cs typeface="Calibri" panose="020F0502020204030204" pitchFamily="34" charset="0"/>
              </a:rPr>
              <a:t>Visualization</a:t>
            </a:r>
            <a:endParaRPr b="1">
              <a:solidFill>
                <a:schemeClr val="tx1"/>
              </a:solidFill>
              <a:latin typeface="Calibri" panose="020F0502020204030204" pitchFamily="34" charset="0"/>
              <a:cs typeface="Calibri" panose="020F0502020204030204" pitchFamily="34" charset="0"/>
            </a:endParaRPr>
          </a:p>
        </p:txBody>
      </p:sp>
      <p:pic>
        <p:nvPicPr>
          <p:cNvPr id="478" name="Shape 478"/>
          <p:cNvPicPr preferRelativeResize="0"/>
          <p:nvPr/>
        </p:nvPicPr>
        <p:blipFill>
          <a:blip r:embed="rId3">
            <a:alphaModFix/>
          </a:blip>
          <a:stretch>
            <a:fillRect/>
          </a:stretch>
        </p:blipFill>
        <p:spPr>
          <a:xfrm>
            <a:off x="2004575" y="2744593"/>
            <a:ext cx="510360" cy="513316"/>
          </a:xfrm>
          <a:prstGeom prst="rect">
            <a:avLst/>
          </a:prstGeom>
          <a:noFill/>
          <a:ln>
            <a:noFill/>
          </a:ln>
        </p:spPr>
      </p:pic>
      <p:pic>
        <p:nvPicPr>
          <p:cNvPr id="479" name="Shape 479"/>
          <p:cNvPicPr preferRelativeResize="0"/>
          <p:nvPr/>
        </p:nvPicPr>
        <p:blipFill>
          <a:blip r:embed="rId4">
            <a:alphaModFix/>
          </a:blip>
          <a:stretch>
            <a:fillRect/>
          </a:stretch>
        </p:blipFill>
        <p:spPr>
          <a:xfrm>
            <a:off x="3566557" y="2859036"/>
            <a:ext cx="591618" cy="228159"/>
          </a:xfrm>
          <a:prstGeom prst="rect">
            <a:avLst/>
          </a:prstGeom>
          <a:noFill/>
          <a:ln>
            <a:noFill/>
          </a:ln>
        </p:spPr>
      </p:pic>
      <p:pic>
        <p:nvPicPr>
          <p:cNvPr id="480" name="Shape 480"/>
          <p:cNvPicPr preferRelativeResize="0"/>
          <p:nvPr/>
        </p:nvPicPr>
        <p:blipFill>
          <a:blip r:embed="rId5">
            <a:alphaModFix/>
          </a:blip>
          <a:stretch>
            <a:fillRect/>
          </a:stretch>
        </p:blipFill>
        <p:spPr>
          <a:xfrm>
            <a:off x="3425492" y="3344716"/>
            <a:ext cx="625786" cy="228160"/>
          </a:xfrm>
          <a:prstGeom prst="rect">
            <a:avLst/>
          </a:prstGeom>
          <a:noFill/>
          <a:ln>
            <a:noFill/>
          </a:ln>
        </p:spPr>
      </p:pic>
      <p:pic>
        <p:nvPicPr>
          <p:cNvPr id="481" name="Shape 481"/>
          <p:cNvPicPr preferRelativeResize="0"/>
          <p:nvPr/>
        </p:nvPicPr>
        <p:blipFill>
          <a:blip r:embed="rId6">
            <a:alphaModFix/>
          </a:blip>
          <a:stretch>
            <a:fillRect/>
          </a:stretch>
        </p:blipFill>
        <p:spPr>
          <a:xfrm>
            <a:off x="4366704" y="2802761"/>
            <a:ext cx="338747" cy="340709"/>
          </a:xfrm>
          <a:prstGeom prst="rect">
            <a:avLst/>
          </a:prstGeom>
          <a:noFill/>
          <a:ln>
            <a:noFill/>
          </a:ln>
        </p:spPr>
      </p:pic>
      <p:pic>
        <p:nvPicPr>
          <p:cNvPr id="482" name="Shape 482"/>
          <p:cNvPicPr preferRelativeResize="0"/>
          <p:nvPr/>
        </p:nvPicPr>
        <p:blipFill>
          <a:blip r:embed="rId7">
            <a:alphaModFix/>
          </a:blip>
          <a:stretch>
            <a:fillRect/>
          </a:stretch>
        </p:blipFill>
        <p:spPr>
          <a:xfrm>
            <a:off x="5106605" y="3071778"/>
            <a:ext cx="466493" cy="489493"/>
          </a:xfrm>
          <a:prstGeom prst="rect">
            <a:avLst/>
          </a:prstGeom>
          <a:noFill/>
          <a:ln>
            <a:noFill/>
          </a:ln>
        </p:spPr>
      </p:pic>
      <p:pic>
        <p:nvPicPr>
          <p:cNvPr id="483" name="Shape 483"/>
          <p:cNvPicPr preferRelativeResize="0"/>
          <p:nvPr/>
        </p:nvPicPr>
        <p:blipFill>
          <a:blip r:embed="rId8">
            <a:alphaModFix/>
          </a:blip>
          <a:stretch>
            <a:fillRect/>
          </a:stretch>
        </p:blipFill>
        <p:spPr>
          <a:xfrm>
            <a:off x="464975" y="3323586"/>
            <a:ext cx="888900" cy="214148"/>
          </a:xfrm>
          <a:prstGeom prst="rect">
            <a:avLst/>
          </a:prstGeom>
          <a:noFill/>
          <a:ln>
            <a:noFill/>
          </a:ln>
        </p:spPr>
      </p:pic>
      <p:pic>
        <p:nvPicPr>
          <p:cNvPr id="484" name="Shape 484"/>
          <p:cNvPicPr preferRelativeResize="0"/>
          <p:nvPr/>
        </p:nvPicPr>
        <p:blipFill>
          <a:blip r:embed="rId9">
            <a:alphaModFix/>
          </a:blip>
          <a:stretch>
            <a:fillRect/>
          </a:stretch>
        </p:blipFill>
        <p:spPr>
          <a:xfrm>
            <a:off x="5624864" y="3033878"/>
            <a:ext cx="550628" cy="583273"/>
          </a:xfrm>
          <a:prstGeom prst="rect">
            <a:avLst/>
          </a:prstGeom>
          <a:noFill/>
          <a:ln>
            <a:noFill/>
          </a:ln>
        </p:spPr>
      </p:pic>
      <p:pic>
        <p:nvPicPr>
          <p:cNvPr id="485" name="Shape 485"/>
          <p:cNvPicPr preferRelativeResize="0"/>
          <p:nvPr/>
        </p:nvPicPr>
        <p:blipFill>
          <a:blip r:embed="rId10">
            <a:alphaModFix/>
          </a:blip>
          <a:stretch>
            <a:fillRect/>
          </a:stretch>
        </p:blipFill>
        <p:spPr>
          <a:xfrm>
            <a:off x="5202356" y="2648013"/>
            <a:ext cx="826213" cy="340709"/>
          </a:xfrm>
          <a:prstGeom prst="rect">
            <a:avLst/>
          </a:prstGeom>
          <a:noFill/>
          <a:ln>
            <a:noFill/>
          </a:ln>
        </p:spPr>
      </p:pic>
      <p:pic>
        <p:nvPicPr>
          <p:cNvPr id="486" name="Shape 486"/>
          <p:cNvPicPr preferRelativeResize="0"/>
          <p:nvPr/>
        </p:nvPicPr>
        <p:blipFill>
          <a:blip r:embed="rId11">
            <a:alphaModFix/>
          </a:blip>
          <a:stretch>
            <a:fillRect/>
          </a:stretch>
        </p:blipFill>
        <p:spPr>
          <a:xfrm>
            <a:off x="495975" y="2844951"/>
            <a:ext cx="338751" cy="340737"/>
          </a:xfrm>
          <a:prstGeom prst="rect">
            <a:avLst/>
          </a:prstGeom>
          <a:noFill/>
          <a:ln>
            <a:noFill/>
          </a:ln>
        </p:spPr>
      </p:pic>
      <p:pic>
        <p:nvPicPr>
          <p:cNvPr id="487" name="Shape 487"/>
          <p:cNvPicPr preferRelativeResize="0"/>
          <p:nvPr/>
        </p:nvPicPr>
        <p:blipFill>
          <a:blip r:embed="rId12">
            <a:alphaModFix/>
          </a:blip>
          <a:stretch>
            <a:fillRect/>
          </a:stretch>
        </p:blipFill>
        <p:spPr>
          <a:xfrm>
            <a:off x="2575692" y="2738730"/>
            <a:ext cx="468748" cy="525042"/>
          </a:xfrm>
          <a:prstGeom prst="rect">
            <a:avLst/>
          </a:prstGeom>
          <a:noFill/>
          <a:ln>
            <a:noFill/>
          </a:ln>
        </p:spPr>
      </p:pic>
      <p:pic>
        <p:nvPicPr>
          <p:cNvPr id="488" name="Shape 488"/>
          <p:cNvPicPr preferRelativeResize="0"/>
          <p:nvPr/>
        </p:nvPicPr>
        <p:blipFill>
          <a:blip r:embed="rId13">
            <a:alphaModFix/>
          </a:blip>
          <a:stretch>
            <a:fillRect/>
          </a:stretch>
        </p:blipFill>
        <p:spPr>
          <a:xfrm>
            <a:off x="1998460" y="3399604"/>
            <a:ext cx="947184" cy="174656"/>
          </a:xfrm>
          <a:prstGeom prst="rect">
            <a:avLst/>
          </a:prstGeom>
          <a:noFill/>
          <a:ln>
            <a:noFill/>
          </a:ln>
        </p:spPr>
      </p:pic>
      <p:pic>
        <p:nvPicPr>
          <p:cNvPr id="489" name="Shape 489"/>
          <p:cNvPicPr preferRelativeResize="0"/>
          <p:nvPr/>
        </p:nvPicPr>
        <p:blipFill>
          <a:blip r:embed="rId14">
            <a:alphaModFix/>
          </a:blip>
          <a:stretch>
            <a:fillRect/>
          </a:stretch>
        </p:blipFill>
        <p:spPr>
          <a:xfrm>
            <a:off x="4109991" y="3247420"/>
            <a:ext cx="632143" cy="371511"/>
          </a:xfrm>
          <a:prstGeom prst="rect">
            <a:avLst/>
          </a:prstGeom>
          <a:noFill/>
          <a:ln>
            <a:noFill/>
          </a:ln>
        </p:spPr>
      </p:pic>
      <p:pic>
        <p:nvPicPr>
          <p:cNvPr id="490" name="Shape 490"/>
          <p:cNvPicPr preferRelativeResize="0"/>
          <p:nvPr/>
        </p:nvPicPr>
        <p:blipFill>
          <a:blip r:embed="rId15">
            <a:alphaModFix/>
          </a:blip>
          <a:stretch>
            <a:fillRect/>
          </a:stretch>
        </p:blipFill>
        <p:spPr>
          <a:xfrm>
            <a:off x="1020274" y="2871230"/>
            <a:ext cx="333600" cy="260043"/>
          </a:xfrm>
          <a:prstGeom prst="rect">
            <a:avLst/>
          </a:prstGeom>
          <a:noFill/>
          <a:ln>
            <a:noFill/>
          </a:ln>
        </p:spPr>
      </p:pic>
      <p:sp>
        <p:nvSpPr>
          <p:cNvPr id="491" name="Shape 491"/>
          <p:cNvSpPr/>
          <p:nvPr/>
        </p:nvSpPr>
        <p:spPr>
          <a:xfrm>
            <a:off x="227000" y="1658195"/>
            <a:ext cx="3928800" cy="346850"/>
          </a:xfrm>
          <a:prstGeom prst="parallelogram">
            <a:avLst>
              <a:gd name="adj" fmla="val 37337"/>
            </a:avLst>
          </a:prstGeom>
          <a:solidFill>
            <a:srgbClr val="5A869F">
              <a:alpha val="81960"/>
            </a:srgbClr>
          </a:solidFill>
          <a:ln>
            <a:noFill/>
          </a:ln>
        </p:spPr>
        <p:txBody>
          <a:bodyPr spcFirstLastPara="1" wrap="square" lIns="91425" tIns="45700" rIns="91425" bIns="45700" anchor="ctr" anchorCtr="0">
            <a:noAutofit/>
          </a:bodyPr>
          <a:lstStyle/>
          <a:p>
            <a:pPr algn="ctr">
              <a:lnSpc>
                <a:spcPct val="90000"/>
              </a:lnSpc>
            </a:pPr>
            <a:r>
              <a:rPr lang="en-US" sz="1800" b="1">
                <a:solidFill>
                  <a:schemeClr val="lt1"/>
                </a:solidFill>
                <a:latin typeface="Calibri"/>
                <a:ea typeface="Calibri"/>
                <a:cs typeface="Calibri"/>
                <a:sym typeface="Calibri"/>
              </a:rPr>
              <a:t>Use the Best of Open Source</a:t>
            </a:r>
            <a:endParaRPr lang="en-US" sz="1800"/>
          </a:p>
        </p:txBody>
      </p:sp>
      <p:sp>
        <p:nvSpPr>
          <p:cNvPr id="493" name="Shape 493"/>
          <p:cNvSpPr/>
          <p:nvPr/>
        </p:nvSpPr>
        <p:spPr>
          <a:xfrm>
            <a:off x="267708" y="3952323"/>
            <a:ext cx="4789279" cy="347472"/>
          </a:xfrm>
          <a:prstGeom prst="parallelogram">
            <a:avLst>
              <a:gd name="adj" fmla="val 37337"/>
            </a:avLst>
          </a:prstGeom>
          <a:solidFill>
            <a:srgbClr val="5A869F">
              <a:alpha val="81960"/>
            </a:srgbClr>
          </a:solidFill>
          <a:ln>
            <a:noFill/>
          </a:ln>
        </p:spPr>
        <p:txBody>
          <a:bodyPr spcFirstLastPara="1" wrap="square" lIns="91425" tIns="45700" rIns="91425" bIns="45700" anchor="ctr" anchorCtr="0">
            <a:noAutofit/>
          </a:bodyPr>
          <a:lstStyle/>
          <a:p>
            <a:pPr algn="ctr">
              <a:lnSpc>
                <a:spcPct val="90000"/>
              </a:lnSpc>
            </a:pPr>
            <a:r>
              <a:rPr lang="en-US" sz="1800" b="1">
                <a:solidFill>
                  <a:schemeClr val="lt1"/>
                </a:solidFill>
                <a:latin typeface="Calibri"/>
                <a:cs typeface="Calibri"/>
                <a:sym typeface="Calibri"/>
              </a:rPr>
              <a:t>Easily Access Data and Compute</a:t>
            </a:r>
            <a:endParaRPr lang="en-US" sz="1800"/>
          </a:p>
        </p:txBody>
      </p:sp>
      <p:sp>
        <p:nvSpPr>
          <p:cNvPr id="33" name="Rectangle 32">
            <a:extLst>
              <a:ext uri="{FF2B5EF4-FFF2-40B4-BE49-F238E27FC236}">
                <a16:creationId xmlns:a16="http://schemas.microsoft.com/office/drawing/2014/main" id="{7826630A-CB2A-C64E-9493-642C210DCE04}"/>
              </a:ext>
            </a:extLst>
          </p:cNvPr>
          <p:cNvSpPr/>
          <p:nvPr/>
        </p:nvSpPr>
        <p:spPr>
          <a:xfrm>
            <a:off x="227000" y="4428007"/>
            <a:ext cx="6143739" cy="1315462"/>
          </a:xfrm>
          <a:prstGeom prst="rect">
            <a:avLst/>
          </a:prstGeom>
          <a:solidFill>
            <a:schemeClr val="accent4">
              <a:alpha val="6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latin typeface="Calibri" panose="020F0502020204030204" pitchFamily="34" charset="0"/>
              <a:cs typeface="Calibri" panose="020F0502020204030204" pitchFamily="34" charset="0"/>
            </a:endParaRPr>
          </a:p>
        </p:txBody>
      </p:sp>
      <p:cxnSp>
        <p:nvCxnSpPr>
          <p:cNvPr id="34" name="Straight Connector 33">
            <a:extLst>
              <a:ext uri="{FF2B5EF4-FFF2-40B4-BE49-F238E27FC236}">
                <a16:creationId xmlns:a16="http://schemas.microsoft.com/office/drawing/2014/main" id="{39CBEF05-4C44-BF48-98DB-918880C5B50D}"/>
              </a:ext>
            </a:extLst>
          </p:cNvPr>
          <p:cNvCxnSpPr>
            <a:cxnSpLocks/>
          </p:cNvCxnSpPr>
          <p:nvPr/>
        </p:nvCxnSpPr>
        <p:spPr>
          <a:xfrm>
            <a:off x="1865243" y="4584767"/>
            <a:ext cx="0" cy="1133802"/>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8AB20A-8F66-ED48-8A14-B8C1B29E0CEA}"/>
              </a:ext>
            </a:extLst>
          </p:cNvPr>
          <p:cNvCxnSpPr>
            <a:cxnSpLocks/>
          </p:cNvCxnSpPr>
          <p:nvPr/>
        </p:nvCxnSpPr>
        <p:spPr>
          <a:xfrm>
            <a:off x="4264415" y="4586257"/>
            <a:ext cx="0" cy="1105922"/>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53912B6-D249-7343-9560-7E7D91DA0232}"/>
              </a:ext>
            </a:extLst>
          </p:cNvPr>
          <p:cNvSpPr/>
          <p:nvPr/>
        </p:nvSpPr>
        <p:spPr>
          <a:xfrm>
            <a:off x="1062148" y="4581071"/>
            <a:ext cx="1475938" cy="465265"/>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nSpc>
                <a:spcPct val="90000"/>
              </a:lnSpc>
            </a:pPr>
            <a:r>
              <a:rPr lang="en-US" sz="1600">
                <a:solidFill>
                  <a:srgbClr val="FFFFFF"/>
                </a:solidFill>
                <a:latin typeface="Calibri" panose="020F0502020204030204" pitchFamily="34" charset="0"/>
                <a:cs typeface="Calibri" panose="020F0502020204030204" pitchFamily="34" charset="0"/>
              </a:rPr>
              <a:t>Streams</a:t>
            </a:r>
          </a:p>
        </p:txBody>
      </p:sp>
      <p:sp>
        <p:nvSpPr>
          <p:cNvPr id="38" name="Freeform 2">
            <a:extLst>
              <a:ext uri="{FF2B5EF4-FFF2-40B4-BE49-F238E27FC236}">
                <a16:creationId xmlns:a16="http://schemas.microsoft.com/office/drawing/2014/main" id="{1D10940E-D939-2943-9652-A40D008735BB}"/>
              </a:ext>
            </a:extLst>
          </p:cNvPr>
          <p:cNvSpPr>
            <a:spLocks noChangeAspect="1" noChangeArrowheads="1"/>
          </p:cNvSpPr>
          <p:nvPr/>
        </p:nvSpPr>
        <p:spPr bwMode="auto">
          <a:xfrm>
            <a:off x="488797" y="4585103"/>
            <a:ext cx="457200" cy="457200"/>
          </a:xfrm>
          <a:custGeom>
            <a:avLst/>
            <a:gdLst>
              <a:gd name="T0" fmla="*/ 2685 w 2964"/>
              <a:gd name="T1" fmla="*/ 93 h 2964"/>
              <a:gd name="T2" fmla="*/ 2407 w 2964"/>
              <a:gd name="T3" fmla="*/ 370 h 2964"/>
              <a:gd name="T4" fmla="*/ 2685 w 2964"/>
              <a:gd name="T5" fmla="*/ 648 h 2964"/>
              <a:gd name="T6" fmla="*/ 2963 w 2964"/>
              <a:gd name="T7" fmla="*/ 370 h 2964"/>
              <a:gd name="T8" fmla="*/ 2685 w 2964"/>
              <a:gd name="T9" fmla="*/ 93 h 2964"/>
              <a:gd name="T10" fmla="*/ 1204 w 2964"/>
              <a:gd name="T11" fmla="*/ 567 h 2964"/>
              <a:gd name="T12" fmla="*/ 1204 w 2964"/>
              <a:gd name="T13" fmla="*/ 243 h 2964"/>
              <a:gd name="T14" fmla="*/ 972 w 2964"/>
              <a:gd name="T15" fmla="*/ 139 h 2964"/>
              <a:gd name="T16" fmla="*/ 741 w 2964"/>
              <a:gd name="T17" fmla="*/ 243 h 2964"/>
              <a:gd name="T18" fmla="*/ 741 w 2964"/>
              <a:gd name="T19" fmla="*/ 567 h 2964"/>
              <a:gd name="T20" fmla="*/ 972 w 2964"/>
              <a:gd name="T21" fmla="*/ 672 h 2964"/>
              <a:gd name="T22" fmla="*/ 1204 w 2964"/>
              <a:gd name="T23" fmla="*/ 567 h 2964"/>
              <a:gd name="T24" fmla="*/ 2176 w 2964"/>
              <a:gd name="T25" fmla="*/ 0 h 2964"/>
              <a:gd name="T26" fmla="*/ 1713 w 2964"/>
              <a:gd name="T27" fmla="*/ 0 h 2964"/>
              <a:gd name="T28" fmla="*/ 1713 w 2964"/>
              <a:gd name="T29" fmla="*/ 463 h 2964"/>
              <a:gd name="T30" fmla="*/ 2176 w 2964"/>
              <a:gd name="T31" fmla="*/ 463 h 2964"/>
              <a:gd name="T32" fmla="*/ 2176 w 2964"/>
              <a:gd name="T33" fmla="*/ 0 h 2964"/>
              <a:gd name="T34" fmla="*/ 2130 w 2964"/>
              <a:gd name="T35" fmla="*/ 1250 h 2964"/>
              <a:gd name="T36" fmla="*/ 2592 w 2964"/>
              <a:gd name="T37" fmla="*/ 1250 h 2964"/>
              <a:gd name="T38" fmla="*/ 2592 w 2964"/>
              <a:gd name="T39" fmla="*/ 787 h 2964"/>
              <a:gd name="T40" fmla="*/ 2130 w 2964"/>
              <a:gd name="T41" fmla="*/ 787 h 2964"/>
              <a:gd name="T42" fmla="*/ 2130 w 2964"/>
              <a:gd name="T43" fmla="*/ 1250 h 2964"/>
              <a:gd name="T44" fmla="*/ 787 w 2964"/>
              <a:gd name="T45" fmla="*/ 1019 h 2964"/>
              <a:gd name="T46" fmla="*/ 509 w 2964"/>
              <a:gd name="T47" fmla="*/ 741 h 2964"/>
              <a:gd name="T48" fmla="*/ 231 w 2964"/>
              <a:gd name="T49" fmla="*/ 1019 h 2964"/>
              <a:gd name="T50" fmla="*/ 509 w 2964"/>
              <a:gd name="T51" fmla="*/ 1297 h 2964"/>
              <a:gd name="T52" fmla="*/ 787 w 2964"/>
              <a:gd name="T53" fmla="*/ 1019 h 2964"/>
              <a:gd name="T54" fmla="*/ 278 w 2964"/>
              <a:gd name="T55" fmla="*/ 0 h 2964"/>
              <a:gd name="T56" fmla="*/ 0 w 2964"/>
              <a:gd name="T57" fmla="*/ 556 h 2964"/>
              <a:gd name="T58" fmla="*/ 556 w 2964"/>
              <a:gd name="T59" fmla="*/ 556 h 2964"/>
              <a:gd name="T60" fmla="*/ 278 w 2964"/>
              <a:gd name="T61" fmla="*/ 0 h 2964"/>
              <a:gd name="T62" fmla="*/ 1111 w 2964"/>
              <a:gd name="T63" fmla="*/ 938 h 2964"/>
              <a:gd name="T64" fmla="*/ 1065 w 2964"/>
              <a:gd name="T65" fmla="*/ 984 h 2964"/>
              <a:gd name="T66" fmla="*/ 1065 w 2964"/>
              <a:gd name="T67" fmla="*/ 1065 h 2964"/>
              <a:gd name="T68" fmla="*/ 1482 w 2964"/>
              <a:gd name="T69" fmla="*/ 1482 h 2964"/>
              <a:gd name="T70" fmla="*/ 1899 w 2964"/>
              <a:gd name="T71" fmla="*/ 1065 h 2964"/>
              <a:gd name="T72" fmla="*/ 1899 w 2964"/>
              <a:gd name="T73" fmla="*/ 984 h 2964"/>
              <a:gd name="T74" fmla="*/ 1852 w 2964"/>
              <a:gd name="T75" fmla="*/ 938 h 2964"/>
              <a:gd name="T76" fmla="*/ 1771 w 2964"/>
              <a:gd name="T77" fmla="*/ 938 h 2964"/>
              <a:gd name="T78" fmla="*/ 1574 w 2964"/>
              <a:gd name="T79" fmla="*/ 1123 h 2964"/>
              <a:gd name="T80" fmla="*/ 1574 w 2964"/>
              <a:gd name="T81" fmla="*/ 567 h 2964"/>
              <a:gd name="T82" fmla="*/ 1517 w 2964"/>
              <a:gd name="T83" fmla="*/ 509 h 2964"/>
              <a:gd name="T84" fmla="*/ 1447 w 2964"/>
              <a:gd name="T85" fmla="*/ 509 h 2964"/>
              <a:gd name="T86" fmla="*/ 1389 w 2964"/>
              <a:gd name="T87" fmla="*/ 567 h 2964"/>
              <a:gd name="T88" fmla="*/ 1389 w 2964"/>
              <a:gd name="T89" fmla="*/ 1123 h 2964"/>
              <a:gd name="T90" fmla="*/ 1192 w 2964"/>
              <a:gd name="T91" fmla="*/ 938 h 2964"/>
              <a:gd name="T92" fmla="*/ 1111 w 2964"/>
              <a:gd name="T93" fmla="*/ 938 h 2964"/>
              <a:gd name="T94" fmla="*/ 2291 w 2964"/>
              <a:gd name="T95" fmla="*/ 1667 h 2964"/>
              <a:gd name="T96" fmla="*/ 1285 w 2964"/>
              <a:gd name="T97" fmla="*/ 1667 h 2964"/>
              <a:gd name="T98" fmla="*/ 1181 w 2964"/>
              <a:gd name="T99" fmla="*/ 1598 h 2964"/>
              <a:gd name="T100" fmla="*/ 1158 w 2964"/>
              <a:gd name="T101" fmla="*/ 1551 h 2964"/>
              <a:gd name="T102" fmla="*/ 1042 w 2964"/>
              <a:gd name="T103" fmla="*/ 1482 h 2964"/>
              <a:gd name="T104" fmla="*/ 486 w 2964"/>
              <a:gd name="T105" fmla="*/ 1482 h 2964"/>
              <a:gd name="T106" fmla="*/ 486 w 2964"/>
              <a:gd name="T107" fmla="*/ 2963 h 2964"/>
              <a:gd name="T108" fmla="*/ 2477 w 2964"/>
              <a:gd name="T109" fmla="*/ 2963 h 2964"/>
              <a:gd name="T110" fmla="*/ 2477 w 2964"/>
              <a:gd name="T111" fmla="*/ 1852 h 2964"/>
              <a:gd name="T112" fmla="*/ 2291 w 2964"/>
              <a:gd name="T113" fmla="*/ 166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64" h="2964">
                <a:moveTo>
                  <a:pt x="2685" y="93"/>
                </a:moveTo>
                <a:cubicBezTo>
                  <a:pt x="2534" y="93"/>
                  <a:pt x="2407" y="220"/>
                  <a:pt x="2407" y="370"/>
                </a:cubicBezTo>
                <a:cubicBezTo>
                  <a:pt x="2407" y="521"/>
                  <a:pt x="2534" y="648"/>
                  <a:pt x="2685" y="648"/>
                </a:cubicBezTo>
                <a:cubicBezTo>
                  <a:pt x="2835" y="648"/>
                  <a:pt x="2963" y="521"/>
                  <a:pt x="2963" y="370"/>
                </a:cubicBezTo>
                <a:cubicBezTo>
                  <a:pt x="2963" y="220"/>
                  <a:pt x="2835" y="93"/>
                  <a:pt x="2685" y="93"/>
                </a:cubicBezTo>
                <a:close/>
                <a:moveTo>
                  <a:pt x="1204" y="567"/>
                </a:moveTo>
                <a:cubicBezTo>
                  <a:pt x="1204" y="243"/>
                  <a:pt x="1204" y="243"/>
                  <a:pt x="1204" y="243"/>
                </a:cubicBezTo>
                <a:cubicBezTo>
                  <a:pt x="972" y="139"/>
                  <a:pt x="972" y="139"/>
                  <a:pt x="972" y="139"/>
                </a:cubicBezTo>
                <a:cubicBezTo>
                  <a:pt x="741" y="243"/>
                  <a:pt x="741" y="243"/>
                  <a:pt x="741" y="243"/>
                </a:cubicBezTo>
                <a:cubicBezTo>
                  <a:pt x="741" y="567"/>
                  <a:pt x="741" y="567"/>
                  <a:pt x="741" y="567"/>
                </a:cubicBezTo>
                <a:cubicBezTo>
                  <a:pt x="972" y="672"/>
                  <a:pt x="972" y="672"/>
                  <a:pt x="972" y="672"/>
                </a:cubicBezTo>
                <a:lnTo>
                  <a:pt x="1204" y="567"/>
                </a:lnTo>
                <a:close/>
                <a:moveTo>
                  <a:pt x="2176" y="0"/>
                </a:moveTo>
                <a:cubicBezTo>
                  <a:pt x="1713" y="0"/>
                  <a:pt x="1713" y="0"/>
                  <a:pt x="1713" y="0"/>
                </a:cubicBezTo>
                <a:cubicBezTo>
                  <a:pt x="1713" y="463"/>
                  <a:pt x="1713" y="463"/>
                  <a:pt x="1713" y="463"/>
                </a:cubicBezTo>
                <a:cubicBezTo>
                  <a:pt x="2176" y="463"/>
                  <a:pt x="2176" y="463"/>
                  <a:pt x="2176" y="463"/>
                </a:cubicBezTo>
                <a:lnTo>
                  <a:pt x="2176" y="0"/>
                </a:lnTo>
                <a:close/>
                <a:moveTo>
                  <a:pt x="2130" y="1250"/>
                </a:moveTo>
                <a:cubicBezTo>
                  <a:pt x="2592" y="1250"/>
                  <a:pt x="2592" y="1250"/>
                  <a:pt x="2592" y="1250"/>
                </a:cubicBezTo>
                <a:cubicBezTo>
                  <a:pt x="2592" y="787"/>
                  <a:pt x="2592" y="787"/>
                  <a:pt x="2592" y="787"/>
                </a:cubicBezTo>
                <a:cubicBezTo>
                  <a:pt x="2130" y="787"/>
                  <a:pt x="2130" y="787"/>
                  <a:pt x="2130" y="787"/>
                </a:cubicBezTo>
                <a:lnTo>
                  <a:pt x="2130" y="1250"/>
                </a:lnTo>
                <a:close/>
                <a:moveTo>
                  <a:pt x="787" y="1019"/>
                </a:moveTo>
                <a:cubicBezTo>
                  <a:pt x="509" y="741"/>
                  <a:pt x="509" y="741"/>
                  <a:pt x="509" y="741"/>
                </a:cubicBezTo>
                <a:cubicBezTo>
                  <a:pt x="231" y="1019"/>
                  <a:pt x="231" y="1019"/>
                  <a:pt x="231" y="1019"/>
                </a:cubicBezTo>
                <a:cubicBezTo>
                  <a:pt x="509" y="1297"/>
                  <a:pt x="509" y="1297"/>
                  <a:pt x="509" y="1297"/>
                </a:cubicBezTo>
                <a:lnTo>
                  <a:pt x="787" y="1019"/>
                </a:lnTo>
                <a:close/>
                <a:moveTo>
                  <a:pt x="278" y="0"/>
                </a:moveTo>
                <a:cubicBezTo>
                  <a:pt x="0" y="556"/>
                  <a:pt x="0" y="556"/>
                  <a:pt x="0" y="556"/>
                </a:cubicBezTo>
                <a:cubicBezTo>
                  <a:pt x="556" y="556"/>
                  <a:pt x="556" y="556"/>
                  <a:pt x="556" y="556"/>
                </a:cubicBezTo>
                <a:lnTo>
                  <a:pt x="278" y="0"/>
                </a:lnTo>
                <a:close/>
                <a:moveTo>
                  <a:pt x="1111" y="938"/>
                </a:moveTo>
                <a:cubicBezTo>
                  <a:pt x="1065" y="984"/>
                  <a:pt x="1065" y="984"/>
                  <a:pt x="1065" y="984"/>
                </a:cubicBezTo>
                <a:cubicBezTo>
                  <a:pt x="1042" y="1007"/>
                  <a:pt x="1042" y="1042"/>
                  <a:pt x="1065" y="1065"/>
                </a:cubicBezTo>
                <a:cubicBezTo>
                  <a:pt x="1482" y="1482"/>
                  <a:pt x="1482" y="1482"/>
                  <a:pt x="1482" y="1482"/>
                </a:cubicBezTo>
                <a:cubicBezTo>
                  <a:pt x="1899" y="1065"/>
                  <a:pt x="1899" y="1065"/>
                  <a:pt x="1899" y="1065"/>
                </a:cubicBezTo>
                <a:cubicBezTo>
                  <a:pt x="1922" y="1042"/>
                  <a:pt x="1922" y="1007"/>
                  <a:pt x="1899" y="984"/>
                </a:cubicBezTo>
                <a:cubicBezTo>
                  <a:pt x="1852" y="938"/>
                  <a:pt x="1852" y="938"/>
                  <a:pt x="1852" y="938"/>
                </a:cubicBezTo>
                <a:cubicBezTo>
                  <a:pt x="1829" y="915"/>
                  <a:pt x="1794" y="915"/>
                  <a:pt x="1771" y="938"/>
                </a:cubicBezTo>
                <a:cubicBezTo>
                  <a:pt x="1574" y="1123"/>
                  <a:pt x="1574" y="1123"/>
                  <a:pt x="1574" y="1123"/>
                </a:cubicBezTo>
                <a:cubicBezTo>
                  <a:pt x="1574" y="567"/>
                  <a:pt x="1574" y="567"/>
                  <a:pt x="1574" y="567"/>
                </a:cubicBezTo>
                <a:cubicBezTo>
                  <a:pt x="1574" y="533"/>
                  <a:pt x="1551" y="509"/>
                  <a:pt x="1517" y="509"/>
                </a:cubicBezTo>
                <a:cubicBezTo>
                  <a:pt x="1447" y="509"/>
                  <a:pt x="1447" y="509"/>
                  <a:pt x="1447" y="509"/>
                </a:cubicBezTo>
                <a:cubicBezTo>
                  <a:pt x="1413" y="509"/>
                  <a:pt x="1389" y="533"/>
                  <a:pt x="1389" y="567"/>
                </a:cubicBezTo>
                <a:cubicBezTo>
                  <a:pt x="1389" y="1123"/>
                  <a:pt x="1389" y="1123"/>
                  <a:pt x="1389" y="1123"/>
                </a:cubicBezTo>
                <a:cubicBezTo>
                  <a:pt x="1192" y="938"/>
                  <a:pt x="1192" y="938"/>
                  <a:pt x="1192" y="938"/>
                </a:cubicBezTo>
                <a:cubicBezTo>
                  <a:pt x="1169" y="915"/>
                  <a:pt x="1135" y="915"/>
                  <a:pt x="1111" y="938"/>
                </a:cubicBezTo>
                <a:close/>
                <a:moveTo>
                  <a:pt x="2291" y="1667"/>
                </a:moveTo>
                <a:cubicBezTo>
                  <a:pt x="1285" y="1667"/>
                  <a:pt x="1285" y="1667"/>
                  <a:pt x="1285" y="1667"/>
                </a:cubicBezTo>
                <a:cubicBezTo>
                  <a:pt x="1239" y="1667"/>
                  <a:pt x="1204" y="1644"/>
                  <a:pt x="1181" y="1598"/>
                </a:cubicBezTo>
                <a:cubicBezTo>
                  <a:pt x="1158" y="1551"/>
                  <a:pt x="1158" y="1551"/>
                  <a:pt x="1158" y="1551"/>
                </a:cubicBezTo>
                <a:cubicBezTo>
                  <a:pt x="1135" y="1505"/>
                  <a:pt x="1088" y="1482"/>
                  <a:pt x="1042" y="1482"/>
                </a:cubicBezTo>
                <a:cubicBezTo>
                  <a:pt x="486" y="1482"/>
                  <a:pt x="486" y="1482"/>
                  <a:pt x="486" y="1482"/>
                </a:cubicBezTo>
                <a:cubicBezTo>
                  <a:pt x="486" y="2963"/>
                  <a:pt x="486" y="2963"/>
                  <a:pt x="486" y="2963"/>
                </a:cubicBezTo>
                <a:cubicBezTo>
                  <a:pt x="2477" y="2963"/>
                  <a:pt x="2477" y="2963"/>
                  <a:pt x="2477" y="2963"/>
                </a:cubicBezTo>
                <a:cubicBezTo>
                  <a:pt x="2477" y="1852"/>
                  <a:pt x="2477" y="1852"/>
                  <a:pt x="2477" y="1852"/>
                </a:cubicBezTo>
                <a:cubicBezTo>
                  <a:pt x="2477" y="1748"/>
                  <a:pt x="2396" y="1667"/>
                  <a:pt x="2291" y="1667"/>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a:solidFill>
                <a:srgbClr val="58595B"/>
              </a:solidFill>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C5D715B9-65EC-2549-B78F-1671186636BD}"/>
              </a:ext>
            </a:extLst>
          </p:cNvPr>
          <p:cNvSpPr/>
          <p:nvPr/>
        </p:nvSpPr>
        <p:spPr>
          <a:xfrm>
            <a:off x="535584" y="5056172"/>
            <a:ext cx="1557353" cy="465265"/>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nSpc>
                <a:spcPct val="90000"/>
              </a:lnSpc>
            </a:pPr>
            <a:r>
              <a:rPr lang="en-US" sz="1600">
                <a:solidFill>
                  <a:srgbClr val="FFFFFF"/>
                </a:solidFill>
                <a:latin typeface="Calibri" panose="020F0502020204030204" pitchFamily="34" charset="0"/>
                <a:cs typeface="Calibri" panose="020F0502020204030204" pitchFamily="34" charset="0"/>
              </a:rPr>
              <a:t>Batch</a:t>
            </a:r>
          </a:p>
        </p:txBody>
      </p:sp>
      <p:sp>
        <p:nvSpPr>
          <p:cNvPr id="40" name="Freeform 6">
            <a:extLst>
              <a:ext uri="{FF2B5EF4-FFF2-40B4-BE49-F238E27FC236}">
                <a16:creationId xmlns:a16="http://schemas.microsoft.com/office/drawing/2014/main" id="{66B8366D-BF75-2442-8DF6-0D77547EA014}"/>
              </a:ext>
            </a:extLst>
          </p:cNvPr>
          <p:cNvSpPr>
            <a:spLocks noChangeAspect="1" noChangeArrowheads="1"/>
          </p:cNvSpPr>
          <p:nvPr/>
        </p:nvSpPr>
        <p:spPr bwMode="auto">
          <a:xfrm>
            <a:off x="1194087" y="5003639"/>
            <a:ext cx="457200" cy="457200"/>
          </a:xfrm>
          <a:custGeom>
            <a:avLst/>
            <a:gdLst>
              <a:gd name="T0" fmla="*/ 2107 w 2964"/>
              <a:gd name="T1" fmla="*/ 231 h 2964"/>
              <a:gd name="T2" fmla="*/ 1991 w 2964"/>
              <a:gd name="T3" fmla="*/ 116 h 2964"/>
              <a:gd name="T4" fmla="*/ 1343 w 2964"/>
              <a:gd name="T5" fmla="*/ 116 h 2964"/>
              <a:gd name="T6" fmla="*/ 1274 w 2964"/>
              <a:gd name="T7" fmla="*/ 70 h 2964"/>
              <a:gd name="T8" fmla="*/ 1262 w 2964"/>
              <a:gd name="T9" fmla="*/ 46 h 2964"/>
              <a:gd name="T10" fmla="*/ 1192 w 2964"/>
              <a:gd name="T11" fmla="*/ 0 h 2964"/>
              <a:gd name="T12" fmla="*/ 857 w 2964"/>
              <a:gd name="T13" fmla="*/ 0 h 2964"/>
              <a:gd name="T14" fmla="*/ 857 w 2964"/>
              <a:gd name="T15" fmla="*/ 926 h 2964"/>
              <a:gd name="T16" fmla="*/ 2107 w 2964"/>
              <a:gd name="T17" fmla="*/ 926 h 2964"/>
              <a:gd name="T18" fmla="*/ 2107 w 2964"/>
              <a:gd name="T19" fmla="*/ 231 h 2964"/>
              <a:gd name="T20" fmla="*/ 1308 w 2964"/>
              <a:gd name="T21" fmla="*/ 1598 h 2964"/>
              <a:gd name="T22" fmla="*/ 1065 w 2964"/>
              <a:gd name="T23" fmla="*/ 1737 h 2964"/>
              <a:gd name="T24" fmla="*/ 1042 w 2964"/>
              <a:gd name="T25" fmla="*/ 1829 h 2964"/>
              <a:gd name="T26" fmla="*/ 1135 w 2964"/>
              <a:gd name="T27" fmla="*/ 1864 h 2964"/>
              <a:gd name="T28" fmla="*/ 1378 w 2964"/>
              <a:gd name="T29" fmla="*/ 1725 h 2964"/>
              <a:gd name="T30" fmla="*/ 1401 w 2964"/>
              <a:gd name="T31" fmla="*/ 1621 h 2964"/>
              <a:gd name="T32" fmla="*/ 1308 w 2964"/>
              <a:gd name="T33" fmla="*/ 1598 h 2964"/>
              <a:gd name="T34" fmla="*/ 1135 w 2964"/>
              <a:gd name="T35" fmla="*/ 2153 h 2964"/>
              <a:gd name="T36" fmla="*/ 486 w 2964"/>
              <a:gd name="T37" fmla="*/ 2153 h 2964"/>
              <a:gd name="T38" fmla="*/ 417 w 2964"/>
              <a:gd name="T39" fmla="*/ 2107 h 2964"/>
              <a:gd name="T40" fmla="*/ 405 w 2964"/>
              <a:gd name="T41" fmla="*/ 2084 h 2964"/>
              <a:gd name="T42" fmla="*/ 336 w 2964"/>
              <a:gd name="T43" fmla="*/ 2038 h 2964"/>
              <a:gd name="T44" fmla="*/ 0 w 2964"/>
              <a:gd name="T45" fmla="*/ 2038 h 2964"/>
              <a:gd name="T46" fmla="*/ 0 w 2964"/>
              <a:gd name="T47" fmla="*/ 2963 h 2964"/>
              <a:gd name="T48" fmla="*/ 1250 w 2964"/>
              <a:gd name="T49" fmla="*/ 2963 h 2964"/>
              <a:gd name="T50" fmla="*/ 1250 w 2964"/>
              <a:gd name="T51" fmla="*/ 2268 h 2964"/>
              <a:gd name="T52" fmla="*/ 1135 w 2964"/>
              <a:gd name="T53" fmla="*/ 2153 h 2964"/>
              <a:gd name="T54" fmla="*/ 1482 w 2964"/>
              <a:gd name="T55" fmla="*/ 1065 h 2964"/>
              <a:gd name="T56" fmla="*/ 1413 w 2964"/>
              <a:gd name="T57" fmla="*/ 1135 h 2964"/>
              <a:gd name="T58" fmla="*/ 1413 w 2964"/>
              <a:gd name="T59" fmla="*/ 1413 h 2964"/>
              <a:gd name="T60" fmla="*/ 1482 w 2964"/>
              <a:gd name="T61" fmla="*/ 1482 h 2964"/>
              <a:gd name="T62" fmla="*/ 1551 w 2964"/>
              <a:gd name="T63" fmla="*/ 1413 h 2964"/>
              <a:gd name="T64" fmla="*/ 1551 w 2964"/>
              <a:gd name="T65" fmla="*/ 1135 h 2964"/>
              <a:gd name="T66" fmla="*/ 1482 w 2964"/>
              <a:gd name="T67" fmla="*/ 1065 h 2964"/>
              <a:gd name="T68" fmla="*/ 2847 w 2964"/>
              <a:gd name="T69" fmla="*/ 2153 h 2964"/>
              <a:gd name="T70" fmla="*/ 2200 w 2964"/>
              <a:gd name="T71" fmla="*/ 2153 h 2964"/>
              <a:gd name="T72" fmla="*/ 2130 w 2964"/>
              <a:gd name="T73" fmla="*/ 2107 h 2964"/>
              <a:gd name="T74" fmla="*/ 2119 w 2964"/>
              <a:gd name="T75" fmla="*/ 2084 h 2964"/>
              <a:gd name="T76" fmla="*/ 2049 w 2964"/>
              <a:gd name="T77" fmla="*/ 2038 h 2964"/>
              <a:gd name="T78" fmla="*/ 1713 w 2964"/>
              <a:gd name="T79" fmla="*/ 2038 h 2964"/>
              <a:gd name="T80" fmla="*/ 1713 w 2964"/>
              <a:gd name="T81" fmla="*/ 2963 h 2964"/>
              <a:gd name="T82" fmla="*/ 2963 w 2964"/>
              <a:gd name="T83" fmla="*/ 2963 h 2964"/>
              <a:gd name="T84" fmla="*/ 2963 w 2964"/>
              <a:gd name="T85" fmla="*/ 2268 h 2964"/>
              <a:gd name="T86" fmla="*/ 2847 w 2964"/>
              <a:gd name="T87" fmla="*/ 2153 h 2964"/>
              <a:gd name="T88" fmla="*/ 1922 w 2964"/>
              <a:gd name="T89" fmla="*/ 1829 h 2964"/>
              <a:gd name="T90" fmla="*/ 1899 w 2964"/>
              <a:gd name="T91" fmla="*/ 1737 h 2964"/>
              <a:gd name="T92" fmla="*/ 1656 w 2964"/>
              <a:gd name="T93" fmla="*/ 1598 h 2964"/>
              <a:gd name="T94" fmla="*/ 1563 w 2964"/>
              <a:gd name="T95" fmla="*/ 1621 h 2964"/>
              <a:gd name="T96" fmla="*/ 1586 w 2964"/>
              <a:gd name="T97" fmla="*/ 1725 h 2964"/>
              <a:gd name="T98" fmla="*/ 1829 w 2964"/>
              <a:gd name="T99" fmla="*/ 1864 h 2964"/>
              <a:gd name="T100" fmla="*/ 1922 w 2964"/>
              <a:gd name="T101" fmla="*/ 1829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4" h="2964">
                <a:moveTo>
                  <a:pt x="2107" y="231"/>
                </a:moveTo>
                <a:cubicBezTo>
                  <a:pt x="2107" y="162"/>
                  <a:pt x="2061" y="116"/>
                  <a:pt x="1991" y="116"/>
                </a:cubicBezTo>
                <a:cubicBezTo>
                  <a:pt x="1343" y="116"/>
                  <a:pt x="1343" y="116"/>
                  <a:pt x="1343" y="116"/>
                </a:cubicBezTo>
                <a:cubicBezTo>
                  <a:pt x="1320" y="116"/>
                  <a:pt x="1297" y="104"/>
                  <a:pt x="1274" y="70"/>
                </a:cubicBezTo>
                <a:cubicBezTo>
                  <a:pt x="1262" y="46"/>
                  <a:pt x="1262" y="46"/>
                  <a:pt x="1262" y="46"/>
                </a:cubicBezTo>
                <a:cubicBezTo>
                  <a:pt x="1250" y="11"/>
                  <a:pt x="1227" y="0"/>
                  <a:pt x="1192" y="0"/>
                </a:cubicBezTo>
                <a:cubicBezTo>
                  <a:pt x="857" y="0"/>
                  <a:pt x="857" y="0"/>
                  <a:pt x="857" y="0"/>
                </a:cubicBezTo>
                <a:cubicBezTo>
                  <a:pt x="857" y="926"/>
                  <a:pt x="857" y="926"/>
                  <a:pt x="857" y="926"/>
                </a:cubicBezTo>
                <a:cubicBezTo>
                  <a:pt x="2107" y="926"/>
                  <a:pt x="2107" y="926"/>
                  <a:pt x="2107" y="926"/>
                </a:cubicBezTo>
                <a:lnTo>
                  <a:pt x="2107" y="231"/>
                </a:lnTo>
                <a:close/>
                <a:moveTo>
                  <a:pt x="1308" y="1598"/>
                </a:moveTo>
                <a:cubicBezTo>
                  <a:pt x="1065" y="1737"/>
                  <a:pt x="1065" y="1737"/>
                  <a:pt x="1065" y="1737"/>
                </a:cubicBezTo>
                <a:cubicBezTo>
                  <a:pt x="1030" y="1760"/>
                  <a:pt x="1019" y="1806"/>
                  <a:pt x="1042" y="1829"/>
                </a:cubicBezTo>
                <a:cubicBezTo>
                  <a:pt x="1065" y="1864"/>
                  <a:pt x="1100" y="1876"/>
                  <a:pt x="1135" y="1864"/>
                </a:cubicBezTo>
                <a:cubicBezTo>
                  <a:pt x="1378" y="1725"/>
                  <a:pt x="1378" y="1725"/>
                  <a:pt x="1378" y="1725"/>
                </a:cubicBezTo>
                <a:cubicBezTo>
                  <a:pt x="1413" y="1702"/>
                  <a:pt x="1424" y="1656"/>
                  <a:pt x="1401" y="1621"/>
                </a:cubicBezTo>
                <a:cubicBezTo>
                  <a:pt x="1378" y="1598"/>
                  <a:pt x="1343" y="1586"/>
                  <a:pt x="1308" y="1598"/>
                </a:cubicBezTo>
                <a:close/>
                <a:moveTo>
                  <a:pt x="1135" y="2153"/>
                </a:moveTo>
                <a:cubicBezTo>
                  <a:pt x="486" y="2153"/>
                  <a:pt x="486" y="2153"/>
                  <a:pt x="486" y="2153"/>
                </a:cubicBezTo>
                <a:cubicBezTo>
                  <a:pt x="463" y="2153"/>
                  <a:pt x="440" y="2142"/>
                  <a:pt x="417" y="2107"/>
                </a:cubicBezTo>
                <a:cubicBezTo>
                  <a:pt x="405" y="2084"/>
                  <a:pt x="405" y="2084"/>
                  <a:pt x="405" y="2084"/>
                </a:cubicBezTo>
                <a:cubicBezTo>
                  <a:pt x="394" y="2049"/>
                  <a:pt x="370" y="2038"/>
                  <a:pt x="336" y="2038"/>
                </a:cubicBezTo>
                <a:cubicBezTo>
                  <a:pt x="0" y="2038"/>
                  <a:pt x="0" y="2038"/>
                  <a:pt x="0" y="2038"/>
                </a:cubicBezTo>
                <a:cubicBezTo>
                  <a:pt x="0" y="2963"/>
                  <a:pt x="0" y="2963"/>
                  <a:pt x="0" y="2963"/>
                </a:cubicBezTo>
                <a:cubicBezTo>
                  <a:pt x="1250" y="2963"/>
                  <a:pt x="1250" y="2963"/>
                  <a:pt x="1250" y="2963"/>
                </a:cubicBezTo>
                <a:cubicBezTo>
                  <a:pt x="1250" y="2268"/>
                  <a:pt x="1250" y="2268"/>
                  <a:pt x="1250" y="2268"/>
                </a:cubicBezTo>
                <a:cubicBezTo>
                  <a:pt x="1250" y="2200"/>
                  <a:pt x="1204" y="2153"/>
                  <a:pt x="1135" y="2153"/>
                </a:cubicBezTo>
                <a:close/>
                <a:moveTo>
                  <a:pt x="1482" y="1065"/>
                </a:moveTo>
                <a:cubicBezTo>
                  <a:pt x="1447" y="1065"/>
                  <a:pt x="1413" y="1100"/>
                  <a:pt x="1413" y="1135"/>
                </a:cubicBezTo>
                <a:cubicBezTo>
                  <a:pt x="1413" y="1413"/>
                  <a:pt x="1413" y="1413"/>
                  <a:pt x="1413" y="1413"/>
                </a:cubicBezTo>
                <a:cubicBezTo>
                  <a:pt x="1413" y="1459"/>
                  <a:pt x="1447" y="1482"/>
                  <a:pt x="1482" y="1482"/>
                </a:cubicBezTo>
                <a:cubicBezTo>
                  <a:pt x="1517" y="1482"/>
                  <a:pt x="1551" y="1459"/>
                  <a:pt x="1551" y="1413"/>
                </a:cubicBezTo>
                <a:cubicBezTo>
                  <a:pt x="1551" y="1135"/>
                  <a:pt x="1551" y="1135"/>
                  <a:pt x="1551" y="1135"/>
                </a:cubicBezTo>
                <a:cubicBezTo>
                  <a:pt x="1551" y="1100"/>
                  <a:pt x="1517" y="1065"/>
                  <a:pt x="1482" y="1065"/>
                </a:cubicBezTo>
                <a:close/>
                <a:moveTo>
                  <a:pt x="2847" y="2153"/>
                </a:moveTo>
                <a:cubicBezTo>
                  <a:pt x="2200" y="2153"/>
                  <a:pt x="2200" y="2153"/>
                  <a:pt x="2200" y="2153"/>
                </a:cubicBezTo>
                <a:cubicBezTo>
                  <a:pt x="2176" y="2153"/>
                  <a:pt x="2153" y="2142"/>
                  <a:pt x="2130" y="2107"/>
                </a:cubicBezTo>
                <a:cubicBezTo>
                  <a:pt x="2119" y="2084"/>
                  <a:pt x="2119" y="2084"/>
                  <a:pt x="2119" y="2084"/>
                </a:cubicBezTo>
                <a:cubicBezTo>
                  <a:pt x="2107" y="2049"/>
                  <a:pt x="2084" y="2038"/>
                  <a:pt x="2049" y="2038"/>
                </a:cubicBezTo>
                <a:cubicBezTo>
                  <a:pt x="1713" y="2038"/>
                  <a:pt x="1713" y="2038"/>
                  <a:pt x="1713" y="2038"/>
                </a:cubicBezTo>
                <a:cubicBezTo>
                  <a:pt x="1713" y="2963"/>
                  <a:pt x="1713" y="2963"/>
                  <a:pt x="1713" y="2963"/>
                </a:cubicBezTo>
                <a:cubicBezTo>
                  <a:pt x="2963" y="2963"/>
                  <a:pt x="2963" y="2963"/>
                  <a:pt x="2963" y="2963"/>
                </a:cubicBezTo>
                <a:cubicBezTo>
                  <a:pt x="2963" y="2268"/>
                  <a:pt x="2963" y="2268"/>
                  <a:pt x="2963" y="2268"/>
                </a:cubicBezTo>
                <a:cubicBezTo>
                  <a:pt x="2963" y="2200"/>
                  <a:pt x="2916" y="2153"/>
                  <a:pt x="2847" y="2153"/>
                </a:cubicBezTo>
                <a:close/>
                <a:moveTo>
                  <a:pt x="1922" y="1829"/>
                </a:moveTo>
                <a:cubicBezTo>
                  <a:pt x="1945" y="1806"/>
                  <a:pt x="1933" y="1760"/>
                  <a:pt x="1899" y="1737"/>
                </a:cubicBezTo>
                <a:cubicBezTo>
                  <a:pt x="1656" y="1598"/>
                  <a:pt x="1656" y="1598"/>
                  <a:pt x="1656" y="1598"/>
                </a:cubicBezTo>
                <a:cubicBezTo>
                  <a:pt x="1621" y="1586"/>
                  <a:pt x="1586" y="1598"/>
                  <a:pt x="1563" y="1621"/>
                </a:cubicBezTo>
                <a:cubicBezTo>
                  <a:pt x="1540" y="1656"/>
                  <a:pt x="1551" y="1702"/>
                  <a:pt x="1586" y="1725"/>
                </a:cubicBezTo>
                <a:cubicBezTo>
                  <a:pt x="1829" y="1864"/>
                  <a:pt x="1829" y="1864"/>
                  <a:pt x="1829" y="1864"/>
                </a:cubicBezTo>
                <a:cubicBezTo>
                  <a:pt x="1864" y="1876"/>
                  <a:pt x="1899" y="1864"/>
                  <a:pt x="1922" y="1829"/>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a:solidFill>
                <a:srgbClr val="58595B"/>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694384AF-3ACF-B440-95CF-4A46D0AFBA14}"/>
              </a:ext>
            </a:extLst>
          </p:cNvPr>
          <p:cNvSpPr/>
          <p:nvPr/>
        </p:nvSpPr>
        <p:spPr>
          <a:xfrm>
            <a:off x="5294941" y="4453875"/>
            <a:ext cx="1098119" cy="776809"/>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nSpc>
                <a:spcPct val="90000"/>
              </a:lnSpc>
            </a:pPr>
            <a:r>
              <a:rPr lang="en-US" sz="1600">
                <a:solidFill>
                  <a:srgbClr val="FFFFFF"/>
                </a:solidFill>
                <a:latin typeface="Calibri" panose="020F0502020204030204" pitchFamily="34" charset="0"/>
                <a:cs typeface="Calibri" panose="020F0502020204030204" pitchFamily="34" charset="0"/>
              </a:rPr>
              <a:t> Data</a:t>
            </a:r>
            <a:br>
              <a:rPr lang="en-US" sz="1600">
                <a:solidFill>
                  <a:srgbClr val="FFFFFF"/>
                </a:solidFill>
                <a:latin typeface="Calibri" panose="020F0502020204030204" pitchFamily="34" charset="0"/>
                <a:cs typeface="Calibri" panose="020F0502020204030204" pitchFamily="34" charset="0"/>
              </a:rPr>
            </a:br>
            <a:r>
              <a:rPr lang="en-US" sz="1600">
                <a:solidFill>
                  <a:srgbClr val="FFFFFF"/>
                </a:solidFill>
                <a:latin typeface="Calibri" panose="020F0502020204030204" pitchFamily="34" charset="0"/>
                <a:cs typeface="Calibri" panose="020F0502020204030204" pitchFamily="34" charset="0"/>
              </a:rPr>
              <a:t>Warehouse</a:t>
            </a:r>
          </a:p>
        </p:txBody>
      </p:sp>
      <p:sp>
        <p:nvSpPr>
          <p:cNvPr id="43" name="Freeform 3">
            <a:extLst>
              <a:ext uri="{FF2B5EF4-FFF2-40B4-BE49-F238E27FC236}">
                <a16:creationId xmlns:a16="http://schemas.microsoft.com/office/drawing/2014/main" id="{9674976A-31C6-3E4F-8505-875041A99B96}"/>
              </a:ext>
            </a:extLst>
          </p:cNvPr>
          <p:cNvSpPr>
            <a:spLocks noChangeAspect="1" noChangeArrowheads="1"/>
          </p:cNvSpPr>
          <p:nvPr/>
        </p:nvSpPr>
        <p:spPr bwMode="auto">
          <a:xfrm>
            <a:off x="4485313" y="4613679"/>
            <a:ext cx="609599" cy="457200"/>
          </a:xfrm>
          <a:custGeom>
            <a:avLst/>
            <a:gdLst>
              <a:gd name="T0" fmla="*/ 1621 w 2964"/>
              <a:gd name="T1" fmla="*/ 116 h 2224"/>
              <a:gd name="T2" fmla="*/ 1482 w 2964"/>
              <a:gd name="T3" fmla="*/ 371 h 2224"/>
              <a:gd name="T4" fmla="*/ 811 w 2964"/>
              <a:gd name="T5" fmla="*/ 741 h 2224"/>
              <a:gd name="T6" fmla="*/ 0 w 2964"/>
              <a:gd name="T7" fmla="*/ 857 h 2224"/>
              <a:gd name="T8" fmla="*/ 672 w 2964"/>
              <a:gd name="T9" fmla="*/ 1343 h 2224"/>
              <a:gd name="T10" fmla="*/ 1343 w 2964"/>
              <a:gd name="T11" fmla="*/ 1066 h 2224"/>
              <a:gd name="T12" fmla="*/ 2061 w 2964"/>
              <a:gd name="T13" fmla="*/ 1008 h 2224"/>
              <a:gd name="T14" fmla="*/ 1482 w 2964"/>
              <a:gd name="T15" fmla="*/ 1390 h 2224"/>
              <a:gd name="T16" fmla="*/ 1343 w 2964"/>
              <a:gd name="T17" fmla="*/ 1320 h 2224"/>
              <a:gd name="T18" fmla="*/ 0 w 2964"/>
              <a:gd name="T19" fmla="*/ 1320 h 2224"/>
              <a:gd name="T20" fmla="*/ 672 w 2964"/>
              <a:gd name="T21" fmla="*/ 1760 h 2224"/>
              <a:gd name="T22" fmla="*/ 1343 w 2964"/>
              <a:gd name="T23" fmla="*/ 1482 h 2224"/>
              <a:gd name="T24" fmla="*/ 2061 w 2964"/>
              <a:gd name="T25" fmla="*/ 1424 h 2224"/>
              <a:gd name="T26" fmla="*/ 1482 w 2964"/>
              <a:gd name="T27" fmla="*/ 1760 h 2224"/>
              <a:gd name="T28" fmla="*/ 1343 w 2964"/>
              <a:gd name="T29" fmla="*/ 1737 h 2224"/>
              <a:gd name="T30" fmla="*/ 0 w 2964"/>
              <a:gd name="T31" fmla="*/ 1737 h 2224"/>
              <a:gd name="T32" fmla="*/ 672 w 2964"/>
              <a:gd name="T33" fmla="*/ 2223 h 2224"/>
              <a:gd name="T34" fmla="*/ 1343 w 2964"/>
              <a:gd name="T35" fmla="*/ 1853 h 2224"/>
              <a:gd name="T36" fmla="*/ 2153 w 2964"/>
              <a:gd name="T37" fmla="*/ 1737 h 2224"/>
              <a:gd name="T38" fmla="*/ 2291 w 2964"/>
              <a:gd name="T39" fmla="*/ 1482 h 2224"/>
              <a:gd name="T40" fmla="*/ 2963 w 2964"/>
              <a:gd name="T41" fmla="*/ 116 h 2224"/>
              <a:gd name="T42" fmla="*/ 1250 w 2964"/>
              <a:gd name="T43" fmla="*/ 1586 h 2224"/>
              <a:gd name="T44" fmla="*/ 672 w 2964"/>
              <a:gd name="T45" fmla="*/ 1552 h 2224"/>
              <a:gd name="T46" fmla="*/ 1250 w 2964"/>
              <a:gd name="T47" fmla="*/ 1586 h 2224"/>
              <a:gd name="T48" fmla="*/ 672 w 2964"/>
              <a:gd name="T49" fmla="*/ 2084 h 2224"/>
              <a:gd name="T50" fmla="*/ 1250 w 2964"/>
              <a:gd name="T51" fmla="*/ 1934 h 2224"/>
              <a:gd name="T52" fmla="*/ 1250 w 2964"/>
              <a:gd name="T53" fmla="*/ 1147 h 2224"/>
              <a:gd name="T54" fmla="*/ 672 w 2964"/>
              <a:gd name="T55" fmla="*/ 1112 h 2224"/>
              <a:gd name="T56" fmla="*/ 1250 w 2964"/>
              <a:gd name="T57" fmla="*/ 1147 h 2224"/>
              <a:gd name="T58" fmla="*/ 672 w 2964"/>
              <a:gd name="T59" fmla="*/ 973 h 2224"/>
              <a:gd name="T60" fmla="*/ 104 w 2964"/>
              <a:gd name="T61" fmla="*/ 892 h 2224"/>
              <a:gd name="T62" fmla="*/ 1239 w 2964"/>
              <a:gd name="T63" fmla="*/ 892 h 2224"/>
              <a:gd name="T64" fmla="*/ 2061 w 2964"/>
              <a:gd name="T65" fmla="*/ 915 h 2224"/>
              <a:gd name="T66" fmla="*/ 1343 w 2964"/>
              <a:gd name="T67" fmla="*/ 973 h 2224"/>
              <a:gd name="T68" fmla="*/ 903 w 2964"/>
              <a:gd name="T69" fmla="*/ 753 h 2224"/>
              <a:gd name="T70" fmla="*/ 1482 w 2964"/>
              <a:gd name="T71" fmla="*/ 695 h 2224"/>
              <a:gd name="T72" fmla="*/ 2061 w 2964"/>
              <a:gd name="T73" fmla="*/ 915 h 2224"/>
              <a:gd name="T74" fmla="*/ 857 w 2964"/>
              <a:gd name="T75" fmla="*/ 741 h 2224"/>
              <a:gd name="T76" fmla="*/ 1482 w 2964"/>
              <a:gd name="T77" fmla="*/ 602 h 2224"/>
              <a:gd name="T78" fmla="*/ 915 w 2964"/>
              <a:gd name="T79" fmla="*/ 521 h 2224"/>
              <a:gd name="T80" fmla="*/ 2049 w 2964"/>
              <a:gd name="T81" fmla="*/ 521 h 2224"/>
              <a:gd name="T82" fmla="*/ 2870 w 2964"/>
              <a:gd name="T83" fmla="*/ 1332 h 2224"/>
              <a:gd name="T84" fmla="*/ 2153 w 2964"/>
              <a:gd name="T85" fmla="*/ 1390 h 2224"/>
              <a:gd name="T86" fmla="*/ 2291 w 2964"/>
              <a:gd name="T87" fmla="*/ 1112 h 2224"/>
              <a:gd name="T88" fmla="*/ 2870 w 2964"/>
              <a:gd name="T89" fmla="*/ 1332 h 2224"/>
              <a:gd name="T90" fmla="*/ 2291 w 2964"/>
              <a:gd name="T91" fmla="*/ 1019 h 2224"/>
              <a:gd name="T92" fmla="*/ 2153 w 2964"/>
              <a:gd name="T93" fmla="*/ 695 h 2224"/>
              <a:gd name="T94" fmla="*/ 2870 w 2964"/>
              <a:gd name="T95" fmla="*/ 637 h 2224"/>
              <a:gd name="T96" fmla="*/ 2870 w 2964"/>
              <a:gd name="T97" fmla="*/ 545 h 2224"/>
              <a:gd name="T98" fmla="*/ 2153 w 2964"/>
              <a:gd name="T99" fmla="*/ 602 h 2224"/>
              <a:gd name="T100" fmla="*/ 1713 w 2964"/>
              <a:gd name="T101" fmla="*/ 382 h 2224"/>
              <a:gd name="T102" fmla="*/ 2291 w 2964"/>
              <a:gd name="T103" fmla="*/ 325 h 2224"/>
              <a:gd name="T104" fmla="*/ 2870 w 2964"/>
              <a:gd name="T105" fmla="*/ 545 h 2224"/>
              <a:gd name="T106" fmla="*/ 2291 w 2964"/>
              <a:gd name="T107" fmla="*/ 232 h 2224"/>
              <a:gd name="T108" fmla="*/ 1725 w 2964"/>
              <a:gd name="T109" fmla="*/ 151 h 2224"/>
              <a:gd name="T110" fmla="*/ 2859 w 2964"/>
              <a:gd name="T111" fmla="*/ 151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4" h="2224">
                <a:moveTo>
                  <a:pt x="2291" y="0"/>
                </a:moveTo>
                <a:cubicBezTo>
                  <a:pt x="1922" y="0"/>
                  <a:pt x="1621" y="47"/>
                  <a:pt x="1621" y="116"/>
                </a:cubicBezTo>
                <a:cubicBezTo>
                  <a:pt x="1621" y="371"/>
                  <a:pt x="1621" y="371"/>
                  <a:pt x="1621" y="371"/>
                </a:cubicBezTo>
                <a:cubicBezTo>
                  <a:pt x="1574" y="371"/>
                  <a:pt x="1528" y="371"/>
                  <a:pt x="1482" y="371"/>
                </a:cubicBezTo>
                <a:cubicBezTo>
                  <a:pt x="1111" y="371"/>
                  <a:pt x="811" y="417"/>
                  <a:pt x="811" y="487"/>
                </a:cubicBezTo>
                <a:cubicBezTo>
                  <a:pt x="811" y="741"/>
                  <a:pt x="811" y="741"/>
                  <a:pt x="811" y="741"/>
                </a:cubicBezTo>
                <a:cubicBezTo>
                  <a:pt x="764" y="741"/>
                  <a:pt x="718" y="741"/>
                  <a:pt x="672" y="741"/>
                </a:cubicBezTo>
                <a:cubicBezTo>
                  <a:pt x="301" y="741"/>
                  <a:pt x="0" y="788"/>
                  <a:pt x="0" y="857"/>
                </a:cubicBezTo>
                <a:cubicBezTo>
                  <a:pt x="0" y="1228"/>
                  <a:pt x="0" y="1228"/>
                  <a:pt x="0" y="1228"/>
                </a:cubicBezTo>
                <a:cubicBezTo>
                  <a:pt x="0" y="1297"/>
                  <a:pt x="301" y="1343"/>
                  <a:pt x="672" y="1343"/>
                </a:cubicBezTo>
                <a:cubicBezTo>
                  <a:pt x="1042" y="1343"/>
                  <a:pt x="1343" y="1297"/>
                  <a:pt x="1343" y="1228"/>
                </a:cubicBezTo>
                <a:cubicBezTo>
                  <a:pt x="1343" y="1066"/>
                  <a:pt x="1343" y="1066"/>
                  <a:pt x="1343" y="1066"/>
                </a:cubicBezTo>
                <a:cubicBezTo>
                  <a:pt x="1389" y="1066"/>
                  <a:pt x="1436" y="1066"/>
                  <a:pt x="1482" y="1066"/>
                </a:cubicBezTo>
                <a:cubicBezTo>
                  <a:pt x="1725" y="1066"/>
                  <a:pt x="1945" y="1043"/>
                  <a:pt x="2061" y="1008"/>
                </a:cubicBezTo>
                <a:cubicBezTo>
                  <a:pt x="2061" y="1332"/>
                  <a:pt x="2061" y="1332"/>
                  <a:pt x="2061" y="1332"/>
                </a:cubicBezTo>
                <a:cubicBezTo>
                  <a:pt x="1945" y="1367"/>
                  <a:pt x="1725" y="1390"/>
                  <a:pt x="1482" y="1390"/>
                </a:cubicBezTo>
                <a:cubicBezTo>
                  <a:pt x="1436" y="1390"/>
                  <a:pt x="1389" y="1390"/>
                  <a:pt x="1343" y="1390"/>
                </a:cubicBezTo>
                <a:cubicBezTo>
                  <a:pt x="1343" y="1320"/>
                  <a:pt x="1343" y="1320"/>
                  <a:pt x="1343" y="1320"/>
                </a:cubicBezTo>
                <a:cubicBezTo>
                  <a:pt x="1343" y="1390"/>
                  <a:pt x="1042" y="1436"/>
                  <a:pt x="672" y="1436"/>
                </a:cubicBezTo>
                <a:cubicBezTo>
                  <a:pt x="301" y="1436"/>
                  <a:pt x="0" y="1390"/>
                  <a:pt x="0" y="1320"/>
                </a:cubicBezTo>
                <a:cubicBezTo>
                  <a:pt x="0" y="1645"/>
                  <a:pt x="0" y="1645"/>
                  <a:pt x="0" y="1645"/>
                </a:cubicBezTo>
                <a:cubicBezTo>
                  <a:pt x="0" y="1714"/>
                  <a:pt x="301" y="1760"/>
                  <a:pt x="672" y="1760"/>
                </a:cubicBezTo>
                <a:cubicBezTo>
                  <a:pt x="1042" y="1760"/>
                  <a:pt x="1343" y="1714"/>
                  <a:pt x="1343" y="1645"/>
                </a:cubicBezTo>
                <a:cubicBezTo>
                  <a:pt x="1343" y="1482"/>
                  <a:pt x="1343" y="1482"/>
                  <a:pt x="1343" y="1482"/>
                </a:cubicBezTo>
                <a:cubicBezTo>
                  <a:pt x="1389" y="1482"/>
                  <a:pt x="1436" y="1482"/>
                  <a:pt x="1482" y="1482"/>
                </a:cubicBezTo>
                <a:cubicBezTo>
                  <a:pt x="1725" y="1482"/>
                  <a:pt x="1945" y="1459"/>
                  <a:pt x="2061" y="1424"/>
                </a:cubicBezTo>
                <a:cubicBezTo>
                  <a:pt x="2061" y="1702"/>
                  <a:pt x="2061" y="1702"/>
                  <a:pt x="2061" y="1702"/>
                </a:cubicBezTo>
                <a:cubicBezTo>
                  <a:pt x="1991" y="1725"/>
                  <a:pt x="1794" y="1760"/>
                  <a:pt x="1482" y="1760"/>
                </a:cubicBezTo>
                <a:cubicBezTo>
                  <a:pt x="1436" y="1760"/>
                  <a:pt x="1389" y="1760"/>
                  <a:pt x="1343" y="1760"/>
                </a:cubicBezTo>
                <a:cubicBezTo>
                  <a:pt x="1343" y="1737"/>
                  <a:pt x="1343" y="1737"/>
                  <a:pt x="1343" y="1737"/>
                </a:cubicBezTo>
                <a:cubicBezTo>
                  <a:pt x="1343" y="1806"/>
                  <a:pt x="1042" y="1853"/>
                  <a:pt x="672" y="1853"/>
                </a:cubicBezTo>
                <a:cubicBezTo>
                  <a:pt x="301" y="1853"/>
                  <a:pt x="0" y="1806"/>
                  <a:pt x="0" y="1737"/>
                </a:cubicBezTo>
                <a:cubicBezTo>
                  <a:pt x="0" y="2108"/>
                  <a:pt x="0" y="2108"/>
                  <a:pt x="0" y="2108"/>
                </a:cubicBezTo>
                <a:cubicBezTo>
                  <a:pt x="0" y="2177"/>
                  <a:pt x="301" y="2223"/>
                  <a:pt x="672" y="2223"/>
                </a:cubicBezTo>
                <a:cubicBezTo>
                  <a:pt x="1042" y="2223"/>
                  <a:pt x="1343" y="2177"/>
                  <a:pt x="1343" y="2108"/>
                </a:cubicBezTo>
                <a:cubicBezTo>
                  <a:pt x="1343" y="1853"/>
                  <a:pt x="1343" y="1853"/>
                  <a:pt x="1343" y="1853"/>
                </a:cubicBezTo>
                <a:cubicBezTo>
                  <a:pt x="1389" y="1853"/>
                  <a:pt x="1436" y="1853"/>
                  <a:pt x="1482" y="1853"/>
                </a:cubicBezTo>
                <a:cubicBezTo>
                  <a:pt x="1852" y="1853"/>
                  <a:pt x="2153" y="1806"/>
                  <a:pt x="2153" y="1737"/>
                </a:cubicBezTo>
                <a:cubicBezTo>
                  <a:pt x="2153" y="1482"/>
                  <a:pt x="2153" y="1482"/>
                  <a:pt x="2153" y="1482"/>
                </a:cubicBezTo>
                <a:cubicBezTo>
                  <a:pt x="2200" y="1482"/>
                  <a:pt x="2245" y="1482"/>
                  <a:pt x="2291" y="1482"/>
                </a:cubicBezTo>
                <a:cubicBezTo>
                  <a:pt x="2662" y="1482"/>
                  <a:pt x="2963" y="1436"/>
                  <a:pt x="2963" y="1367"/>
                </a:cubicBezTo>
                <a:cubicBezTo>
                  <a:pt x="2963" y="116"/>
                  <a:pt x="2963" y="116"/>
                  <a:pt x="2963" y="116"/>
                </a:cubicBezTo>
                <a:cubicBezTo>
                  <a:pt x="2963" y="47"/>
                  <a:pt x="2662" y="0"/>
                  <a:pt x="2291" y="0"/>
                </a:cubicBezTo>
                <a:close/>
                <a:moveTo>
                  <a:pt x="1250" y="1586"/>
                </a:moveTo>
                <a:cubicBezTo>
                  <a:pt x="1135" y="1621"/>
                  <a:pt x="915" y="1645"/>
                  <a:pt x="672" y="1645"/>
                </a:cubicBezTo>
                <a:cubicBezTo>
                  <a:pt x="672" y="1552"/>
                  <a:pt x="672" y="1552"/>
                  <a:pt x="672" y="1552"/>
                </a:cubicBezTo>
                <a:cubicBezTo>
                  <a:pt x="915" y="1552"/>
                  <a:pt x="1135" y="1529"/>
                  <a:pt x="1250" y="1494"/>
                </a:cubicBezTo>
                <a:lnTo>
                  <a:pt x="1250" y="1586"/>
                </a:lnTo>
                <a:close/>
                <a:moveTo>
                  <a:pt x="1250" y="2027"/>
                </a:moveTo>
                <a:cubicBezTo>
                  <a:pt x="1135" y="2061"/>
                  <a:pt x="915" y="2084"/>
                  <a:pt x="672" y="2084"/>
                </a:cubicBezTo>
                <a:cubicBezTo>
                  <a:pt x="672" y="1992"/>
                  <a:pt x="672" y="1992"/>
                  <a:pt x="672" y="1992"/>
                </a:cubicBezTo>
                <a:cubicBezTo>
                  <a:pt x="915" y="1992"/>
                  <a:pt x="1135" y="1969"/>
                  <a:pt x="1250" y="1934"/>
                </a:cubicBezTo>
                <a:lnTo>
                  <a:pt x="1250" y="2027"/>
                </a:lnTo>
                <a:close/>
                <a:moveTo>
                  <a:pt x="1250" y="1147"/>
                </a:moveTo>
                <a:cubicBezTo>
                  <a:pt x="1135" y="1181"/>
                  <a:pt x="915" y="1204"/>
                  <a:pt x="672" y="1204"/>
                </a:cubicBezTo>
                <a:cubicBezTo>
                  <a:pt x="672" y="1112"/>
                  <a:pt x="672" y="1112"/>
                  <a:pt x="672" y="1112"/>
                </a:cubicBezTo>
                <a:cubicBezTo>
                  <a:pt x="915" y="1112"/>
                  <a:pt x="1135" y="1089"/>
                  <a:pt x="1250" y="1054"/>
                </a:cubicBezTo>
                <a:lnTo>
                  <a:pt x="1250" y="1147"/>
                </a:lnTo>
                <a:close/>
                <a:moveTo>
                  <a:pt x="1239" y="915"/>
                </a:moveTo>
                <a:cubicBezTo>
                  <a:pt x="1123" y="950"/>
                  <a:pt x="915" y="973"/>
                  <a:pt x="672" y="973"/>
                </a:cubicBezTo>
                <a:cubicBezTo>
                  <a:pt x="428" y="973"/>
                  <a:pt x="220" y="950"/>
                  <a:pt x="104" y="915"/>
                </a:cubicBezTo>
                <a:cubicBezTo>
                  <a:pt x="81" y="915"/>
                  <a:pt x="81" y="892"/>
                  <a:pt x="104" y="892"/>
                </a:cubicBezTo>
                <a:cubicBezTo>
                  <a:pt x="220" y="857"/>
                  <a:pt x="428" y="834"/>
                  <a:pt x="672" y="834"/>
                </a:cubicBezTo>
                <a:cubicBezTo>
                  <a:pt x="915" y="834"/>
                  <a:pt x="1123" y="857"/>
                  <a:pt x="1239" y="892"/>
                </a:cubicBezTo>
                <a:cubicBezTo>
                  <a:pt x="1262" y="892"/>
                  <a:pt x="1262" y="915"/>
                  <a:pt x="1239" y="915"/>
                </a:cubicBezTo>
                <a:close/>
                <a:moveTo>
                  <a:pt x="2061" y="915"/>
                </a:moveTo>
                <a:cubicBezTo>
                  <a:pt x="1945" y="950"/>
                  <a:pt x="1725" y="973"/>
                  <a:pt x="1482" y="973"/>
                </a:cubicBezTo>
                <a:cubicBezTo>
                  <a:pt x="1436" y="973"/>
                  <a:pt x="1389" y="973"/>
                  <a:pt x="1343" y="973"/>
                </a:cubicBezTo>
                <a:cubicBezTo>
                  <a:pt x="1343" y="857"/>
                  <a:pt x="1343" y="857"/>
                  <a:pt x="1343" y="857"/>
                </a:cubicBezTo>
                <a:cubicBezTo>
                  <a:pt x="1343" y="811"/>
                  <a:pt x="1158" y="765"/>
                  <a:pt x="903" y="753"/>
                </a:cubicBezTo>
                <a:cubicBezTo>
                  <a:pt x="903" y="637"/>
                  <a:pt x="903" y="637"/>
                  <a:pt x="903" y="637"/>
                </a:cubicBezTo>
                <a:cubicBezTo>
                  <a:pt x="1019" y="672"/>
                  <a:pt x="1239" y="695"/>
                  <a:pt x="1482" y="695"/>
                </a:cubicBezTo>
                <a:cubicBezTo>
                  <a:pt x="1725" y="695"/>
                  <a:pt x="1945" y="672"/>
                  <a:pt x="2061" y="637"/>
                </a:cubicBezTo>
                <a:lnTo>
                  <a:pt x="2061" y="915"/>
                </a:lnTo>
                <a:close/>
                <a:moveTo>
                  <a:pt x="857" y="741"/>
                </a:moveTo>
                <a:lnTo>
                  <a:pt x="857" y="741"/>
                </a:lnTo>
                <a:close/>
                <a:moveTo>
                  <a:pt x="2049" y="545"/>
                </a:moveTo>
                <a:cubicBezTo>
                  <a:pt x="1933" y="579"/>
                  <a:pt x="1725" y="602"/>
                  <a:pt x="1482" y="602"/>
                </a:cubicBezTo>
                <a:cubicBezTo>
                  <a:pt x="1239" y="602"/>
                  <a:pt x="1030" y="579"/>
                  <a:pt x="915" y="545"/>
                </a:cubicBezTo>
                <a:cubicBezTo>
                  <a:pt x="891" y="545"/>
                  <a:pt x="891" y="521"/>
                  <a:pt x="915" y="521"/>
                </a:cubicBezTo>
                <a:cubicBezTo>
                  <a:pt x="1030" y="487"/>
                  <a:pt x="1239" y="463"/>
                  <a:pt x="1482" y="463"/>
                </a:cubicBezTo>
                <a:cubicBezTo>
                  <a:pt x="1725" y="463"/>
                  <a:pt x="1933" y="487"/>
                  <a:pt x="2049" y="521"/>
                </a:cubicBezTo>
                <a:cubicBezTo>
                  <a:pt x="2072" y="521"/>
                  <a:pt x="2072" y="545"/>
                  <a:pt x="2049" y="545"/>
                </a:cubicBezTo>
                <a:close/>
                <a:moveTo>
                  <a:pt x="2870" y="1332"/>
                </a:moveTo>
                <a:cubicBezTo>
                  <a:pt x="2801" y="1355"/>
                  <a:pt x="2604" y="1390"/>
                  <a:pt x="2291" y="1390"/>
                </a:cubicBezTo>
                <a:cubicBezTo>
                  <a:pt x="2245" y="1390"/>
                  <a:pt x="2200" y="1390"/>
                  <a:pt x="2153" y="1390"/>
                </a:cubicBezTo>
                <a:cubicBezTo>
                  <a:pt x="2153" y="1112"/>
                  <a:pt x="2153" y="1112"/>
                  <a:pt x="2153" y="1112"/>
                </a:cubicBezTo>
                <a:cubicBezTo>
                  <a:pt x="2200" y="1112"/>
                  <a:pt x="2245" y="1112"/>
                  <a:pt x="2291" y="1112"/>
                </a:cubicBezTo>
                <a:cubicBezTo>
                  <a:pt x="2534" y="1112"/>
                  <a:pt x="2754" y="1089"/>
                  <a:pt x="2870" y="1054"/>
                </a:cubicBezTo>
                <a:lnTo>
                  <a:pt x="2870" y="1332"/>
                </a:lnTo>
                <a:close/>
                <a:moveTo>
                  <a:pt x="2870" y="961"/>
                </a:moveTo>
                <a:cubicBezTo>
                  <a:pt x="2754" y="996"/>
                  <a:pt x="2534" y="1019"/>
                  <a:pt x="2291" y="1019"/>
                </a:cubicBezTo>
                <a:cubicBezTo>
                  <a:pt x="2245" y="1019"/>
                  <a:pt x="2200" y="1019"/>
                  <a:pt x="2153" y="1019"/>
                </a:cubicBezTo>
                <a:cubicBezTo>
                  <a:pt x="2153" y="695"/>
                  <a:pt x="2153" y="695"/>
                  <a:pt x="2153" y="695"/>
                </a:cubicBezTo>
                <a:cubicBezTo>
                  <a:pt x="2200" y="695"/>
                  <a:pt x="2245" y="695"/>
                  <a:pt x="2291" y="695"/>
                </a:cubicBezTo>
                <a:cubicBezTo>
                  <a:pt x="2534" y="695"/>
                  <a:pt x="2754" y="672"/>
                  <a:pt x="2870" y="637"/>
                </a:cubicBezTo>
                <a:lnTo>
                  <a:pt x="2870" y="961"/>
                </a:lnTo>
                <a:close/>
                <a:moveTo>
                  <a:pt x="2870" y="545"/>
                </a:moveTo>
                <a:cubicBezTo>
                  <a:pt x="2754" y="579"/>
                  <a:pt x="2534" y="602"/>
                  <a:pt x="2291" y="602"/>
                </a:cubicBezTo>
                <a:cubicBezTo>
                  <a:pt x="2245" y="602"/>
                  <a:pt x="2200" y="602"/>
                  <a:pt x="2153" y="602"/>
                </a:cubicBezTo>
                <a:cubicBezTo>
                  <a:pt x="2153" y="487"/>
                  <a:pt x="2153" y="487"/>
                  <a:pt x="2153" y="487"/>
                </a:cubicBezTo>
                <a:cubicBezTo>
                  <a:pt x="2153" y="441"/>
                  <a:pt x="1968" y="394"/>
                  <a:pt x="1713" y="382"/>
                </a:cubicBezTo>
                <a:cubicBezTo>
                  <a:pt x="1713" y="267"/>
                  <a:pt x="1713" y="267"/>
                  <a:pt x="1713" y="267"/>
                </a:cubicBezTo>
                <a:cubicBezTo>
                  <a:pt x="1829" y="302"/>
                  <a:pt x="2049" y="325"/>
                  <a:pt x="2291" y="325"/>
                </a:cubicBezTo>
                <a:cubicBezTo>
                  <a:pt x="2534" y="325"/>
                  <a:pt x="2754" y="302"/>
                  <a:pt x="2870" y="267"/>
                </a:cubicBezTo>
                <a:lnTo>
                  <a:pt x="2870" y="545"/>
                </a:lnTo>
                <a:close/>
                <a:moveTo>
                  <a:pt x="2859" y="174"/>
                </a:moveTo>
                <a:cubicBezTo>
                  <a:pt x="2743" y="209"/>
                  <a:pt x="2534" y="232"/>
                  <a:pt x="2291" y="232"/>
                </a:cubicBezTo>
                <a:cubicBezTo>
                  <a:pt x="2049" y="232"/>
                  <a:pt x="1841" y="209"/>
                  <a:pt x="1725" y="174"/>
                </a:cubicBezTo>
                <a:cubicBezTo>
                  <a:pt x="1702" y="174"/>
                  <a:pt x="1702" y="151"/>
                  <a:pt x="1725" y="151"/>
                </a:cubicBezTo>
                <a:cubicBezTo>
                  <a:pt x="1841" y="116"/>
                  <a:pt x="2049" y="93"/>
                  <a:pt x="2291" y="93"/>
                </a:cubicBezTo>
                <a:cubicBezTo>
                  <a:pt x="2534" y="93"/>
                  <a:pt x="2743" y="116"/>
                  <a:pt x="2859" y="151"/>
                </a:cubicBezTo>
                <a:cubicBezTo>
                  <a:pt x="2882" y="151"/>
                  <a:pt x="2882" y="174"/>
                  <a:pt x="2859" y="174"/>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a:solidFill>
                <a:srgbClr val="58595B"/>
              </a:solidFill>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8B88CD3E-0DA1-A146-AC56-34CAC744F89F}"/>
              </a:ext>
            </a:extLst>
          </p:cNvPr>
          <p:cNvSpPr/>
          <p:nvPr/>
        </p:nvSpPr>
        <p:spPr>
          <a:xfrm>
            <a:off x="5294941" y="5015012"/>
            <a:ext cx="1038467" cy="776809"/>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nSpc>
                <a:spcPct val="90000"/>
              </a:lnSpc>
            </a:pPr>
            <a:r>
              <a:rPr lang="en-US" sz="1600">
                <a:solidFill>
                  <a:srgbClr val="FFFFFF"/>
                </a:solidFill>
                <a:latin typeface="Calibri" panose="020F0502020204030204" pitchFamily="34" charset="0"/>
                <a:cs typeface="Calibri" panose="020F0502020204030204" pitchFamily="34" charset="0"/>
              </a:rPr>
              <a:t> NoSQL</a:t>
            </a:r>
            <a:br>
              <a:rPr lang="en-US" sz="1600">
                <a:solidFill>
                  <a:srgbClr val="FFFFFF"/>
                </a:solidFill>
                <a:latin typeface="Calibri" panose="020F0502020204030204" pitchFamily="34" charset="0"/>
                <a:cs typeface="Calibri" panose="020F0502020204030204" pitchFamily="34" charset="0"/>
              </a:rPr>
            </a:br>
            <a:r>
              <a:rPr lang="en-US" sz="1600">
                <a:solidFill>
                  <a:srgbClr val="FFFFFF"/>
                </a:solidFill>
                <a:latin typeface="Calibri" panose="020F0502020204030204" pitchFamily="34" charset="0"/>
                <a:cs typeface="Calibri" panose="020F0502020204030204" pitchFamily="34" charset="0"/>
              </a:rPr>
              <a:t>Databases</a:t>
            </a:r>
          </a:p>
        </p:txBody>
      </p:sp>
      <p:sp>
        <p:nvSpPr>
          <p:cNvPr id="45" name="Freeform 5">
            <a:extLst>
              <a:ext uri="{FF2B5EF4-FFF2-40B4-BE49-F238E27FC236}">
                <a16:creationId xmlns:a16="http://schemas.microsoft.com/office/drawing/2014/main" id="{D5BB43D1-1610-F24C-905A-180AC5824902}"/>
              </a:ext>
            </a:extLst>
          </p:cNvPr>
          <p:cNvSpPr>
            <a:spLocks noChangeAspect="1" noChangeArrowheads="1"/>
          </p:cNvSpPr>
          <p:nvPr/>
        </p:nvSpPr>
        <p:spPr bwMode="auto">
          <a:xfrm>
            <a:off x="4527926" y="5174816"/>
            <a:ext cx="524373" cy="457200"/>
          </a:xfrm>
          <a:custGeom>
            <a:avLst/>
            <a:gdLst>
              <a:gd name="T0" fmla="*/ 6467 w 8031"/>
              <a:gd name="T1" fmla="*/ 1625 h 6375"/>
              <a:gd name="T2" fmla="*/ 3281 w 8031"/>
              <a:gd name="T3" fmla="*/ 0 h 6375"/>
              <a:gd name="T4" fmla="*/ 31 w 8031"/>
              <a:gd name="T5" fmla="*/ 2844 h 6375"/>
              <a:gd name="T6" fmla="*/ 1718 w 8031"/>
              <a:gd name="T7" fmla="*/ 6374 h 6375"/>
              <a:gd name="T8" fmla="*/ 5530 w 8031"/>
              <a:gd name="T9" fmla="*/ 3343 h 6375"/>
              <a:gd name="T10" fmla="*/ 6186 w 8031"/>
              <a:gd name="T11" fmla="*/ 2844 h 6375"/>
              <a:gd name="T12" fmla="*/ 5749 w 8031"/>
              <a:gd name="T13" fmla="*/ 5374 h 6375"/>
              <a:gd name="T14" fmla="*/ 6249 w 8031"/>
              <a:gd name="T15" fmla="*/ 2344 h 6375"/>
              <a:gd name="T16" fmla="*/ 2437 w 8031"/>
              <a:gd name="T17" fmla="*/ 3343 h 6375"/>
              <a:gd name="T18" fmla="*/ 1718 w 8031"/>
              <a:gd name="T19" fmla="*/ 4124 h 6375"/>
              <a:gd name="T20" fmla="*/ 1656 w 8031"/>
              <a:gd name="T21" fmla="*/ 1625 h 6375"/>
              <a:gd name="T22" fmla="*/ 1843 w 8031"/>
              <a:gd name="T23" fmla="*/ 1625 h 6375"/>
              <a:gd name="T24" fmla="*/ 3281 w 8031"/>
              <a:gd name="T25" fmla="*/ 375 h 6375"/>
              <a:gd name="T26" fmla="*/ 4592 w 8031"/>
              <a:gd name="T27" fmla="*/ 1125 h 6375"/>
              <a:gd name="T28" fmla="*/ 6092 w 8031"/>
              <a:gd name="T29" fmla="*/ 1750 h 6375"/>
              <a:gd name="T30" fmla="*/ 6499 w 8031"/>
              <a:gd name="T31" fmla="*/ 2000 h 6375"/>
              <a:gd name="T32" fmla="*/ 6655 w 8031"/>
              <a:gd name="T33" fmla="*/ 4124 h 6375"/>
              <a:gd name="T34" fmla="*/ 6592 w 8031"/>
              <a:gd name="T35" fmla="*/ 1625 h 6375"/>
              <a:gd name="T36" fmla="*/ 5467 w 8031"/>
              <a:gd name="T37" fmla="*/ 6218 h 6375"/>
              <a:gd name="T38" fmla="*/ 5467 w 8031"/>
              <a:gd name="T39" fmla="*/ 3843 h 6375"/>
              <a:gd name="T40" fmla="*/ 2812 w 8031"/>
              <a:gd name="T41" fmla="*/ 2500 h 6375"/>
              <a:gd name="T42" fmla="*/ 2593 w 8031"/>
              <a:gd name="T43" fmla="*/ 2500 h 6375"/>
              <a:gd name="T44" fmla="*/ 3531 w 8031"/>
              <a:gd name="T45" fmla="*/ 2844 h 6375"/>
              <a:gd name="T46" fmla="*/ 2593 w 8031"/>
              <a:gd name="T47" fmla="*/ 2844 h 6375"/>
              <a:gd name="T48" fmla="*/ 2093 w 8031"/>
              <a:gd name="T49" fmla="*/ 3499 h 6375"/>
              <a:gd name="T50" fmla="*/ 1875 w 8031"/>
              <a:gd name="T51" fmla="*/ 3499 h 6375"/>
              <a:gd name="T52" fmla="*/ 2812 w 8031"/>
              <a:gd name="T53" fmla="*/ 3843 h 6375"/>
              <a:gd name="T54" fmla="*/ 1875 w 8031"/>
              <a:gd name="T55" fmla="*/ 3843 h 6375"/>
              <a:gd name="T56" fmla="*/ 3156 w 8031"/>
              <a:gd name="T57" fmla="*/ 4968 h 6375"/>
              <a:gd name="T58" fmla="*/ 3781 w 8031"/>
              <a:gd name="T59" fmla="*/ 4624 h 6375"/>
              <a:gd name="T60" fmla="*/ 3343 w 8031"/>
              <a:gd name="T61" fmla="*/ 5062 h 6375"/>
              <a:gd name="T62" fmla="*/ 3781 w 8031"/>
              <a:gd name="T63" fmla="*/ 5468 h 6375"/>
              <a:gd name="T64" fmla="*/ 3156 w 8031"/>
              <a:gd name="T65" fmla="*/ 5124 h 6375"/>
              <a:gd name="T66" fmla="*/ 4624 w 8031"/>
              <a:gd name="T67" fmla="*/ 5312 h 6375"/>
              <a:gd name="T68" fmla="*/ 4655 w 8031"/>
              <a:gd name="T69" fmla="*/ 4812 h 6375"/>
              <a:gd name="T70" fmla="*/ 4655 w 8031"/>
              <a:gd name="T71" fmla="*/ 4593 h 6375"/>
              <a:gd name="T72" fmla="*/ 5249 w 8031"/>
              <a:gd name="T73" fmla="*/ 5124 h 6375"/>
              <a:gd name="T74" fmla="*/ 4624 w 8031"/>
              <a:gd name="T75" fmla="*/ 5468 h 6375"/>
              <a:gd name="T76" fmla="*/ 4280 w 8031"/>
              <a:gd name="T77" fmla="*/ 4624 h 6375"/>
              <a:gd name="T78" fmla="*/ 4436 w 8031"/>
              <a:gd name="T79" fmla="*/ 4624 h 6375"/>
              <a:gd name="T80" fmla="*/ 3968 w 8031"/>
              <a:gd name="T81" fmla="*/ 5499 h 6375"/>
              <a:gd name="T82" fmla="*/ 2000 w 8031"/>
              <a:gd name="T83" fmla="*/ 4062 h 6375"/>
              <a:gd name="T84" fmla="*/ 2000 w 8031"/>
              <a:gd name="T85" fmla="*/ 4218 h 6375"/>
              <a:gd name="T86" fmla="*/ 2218 w 8031"/>
              <a:gd name="T87" fmla="*/ 5874 h 6375"/>
              <a:gd name="T88" fmla="*/ 2218 w 8031"/>
              <a:gd name="T89" fmla="*/ 6031 h 6375"/>
              <a:gd name="T90" fmla="*/ 2218 w 8031"/>
              <a:gd name="T91" fmla="*/ 4437 h 6375"/>
              <a:gd name="T92" fmla="*/ 2218 w 8031"/>
              <a:gd name="T93" fmla="*/ 4562 h 6375"/>
              <a:gd name="T94" fmla="*/ 2218 w 8031"/>
              <a:gd name="T95" fmla="*/ 4781 h 6375"/>
              <a:gd name="T96" fmla="*/ 2218 w 8031"/>
              <a:gd name="T97" fmla="*/ 4937 h 6375"/>
              <a:gd name="T98" fmla="*/ 2000 w 8031"/>
              <a:gd name="T99" fmla="*/ 5156 h 6375"/>
              <a:gd name="T100" fmla="*/ 2000 w 8031"/>
              <a:gd name="T101" fmla="*/ 5281 h 6375"/>
              <a:gd name="T102" fmla="*/ 2218 w 8031"/>
              <a:gd name="T103" fmla="*/ 5499 h 6375"/>
              <a:gd name="T104" fmla="*/ 2218 w 8031"/>
              <a:gd name="T105" fmla="*/ 5656 h 6375"/>
              <a:gd name="connsiteX0" fmla="*/ 8171 w 9962"/>
              <a:gd name="connsiteY0" fmla="*/ 2549 h 9998"/>
              <a:gd name="connsiteX1" fmla="*/ 8171 w 9962"/>
              <a:gd name="connsiteY1" fmla="*/ 2549 h 9998"/>
              <a:gd name="connsiteX2" fmla="*/ 8016 w 9962"/>
              <a:gd name="connsiteY2" fmla="*/ 2549 h 9998"/>
              <a:gd name="connsiteX3" fmla="*/ 6303 w 9962"/>
              <a:gd name="connsiteY3" fmla="*/ 980 h 9998"/>
              <a:gd name="connsiteX4" fmla="*/ 5721 w 9962"/>
              <a:gd name="connsiteY4" fmla="*/ 1128 h 9998"/>
              <a:gd name="connsiteX5" fmla="*/ 4048 w 9962"/>
              <a:gd name="connsiteY5" fmla="*/ 0 h 9998"/>
              <a:gd name="connsiteX6" fmla="*/ 2064 w 9962"/>
              <a:gd name="connsiteY6" fmla="*/ 1961 h 9998"/>
              <a:gd name="connsiteX7" fmla="*/ 2025 w 9962"/>
              <a:gd name="connsiteY7" fmla="*/ 1961 h 9998"/>
              <a:gd name="connsiteX8" fmla="*/ 2 w 9962"/>
              <a:gd name="connsiteY8" fmla="*/ 4461 h 9998"/>
              <a:gd name="connsiteX9" fmla="*/ 2064 w 9962"/>
              <a:gd name="connsiteY9" fmla="*/ 7057 h 9998"/>
              <a:gd name="connsiteX10" fmla="*/ 2102 w 9962"/>
              <a:gd name="connsiteY10" fmla="*/ 7057 h 9998"/>
              <a:gd name="connsiteX11" fmla="*/ 2102 w 9962"/>
              <a:gd name="connsiteY11" fmla="*/ 9998 h 9998"/>
              <a:gd name="connsiteX12" fmla="*/ 6926 w 9962"/>
              <a:gd name="connsiteY12" fmla="*/ 9998 h 9998"/>
              <a:gd name="connsiteX13" fmla="*/ 6926 w 9962"/>
              <a:gd name="connsiteY13" fmla="*/ 5391 h 9998"/>
              <a:gd name="connsiteX14" fmla="*/ 6849 w 9962"/>
              <a:gd name="connsiteY14" fmla="*/ 5244 h 9998"/>
              <a:gd name="connsiteX15" fmla="*/ 4515 w 9962"/>
              <a:gd name="connsiteY15" fmla="*/ 5244 h 9998"/>
              <a:gd name="connsiteX16" fmla="*/ 4515 w 9962"/>
              <a:gd name="connsiteY16" fmla="*/ 4461 h 9998"/>
              <a:gd name="connsiteX17" fmla="*/ 7666 w 9962"/>
              <a:gd name="connsiteY17" fmla="*/ 4461 h 9998"/>
              <a:gd name="connsiteX18" fmla="*/ 7666 w 9962"/>
              <a:gd name="connsiteY18" fmla="*/ 8185 h 9998"/>
              <a:gd name="connsiteX19" fmla="*/ 7122 w 9962"/>
              <a:gd name="connsiteY19" fmla="*/ 8185 h 9998"/>
              <a:gd name="connsiteX20" fmla="*/ 7122 w 9962"/>
              <a:gd name="connsiteY20" fmla="*/ 8430 h 9998"/>
              <a:gd name="connsiteX21" fmla="*/ 7821 w 9962"/>
              <a:gd name="connsiteY21" fmla="*/ 8430 h 9998"/>
              <a:gd name="connsiteX22" fmla="*/ 7821 w 9962"/>
              <a:gd name="connsiteY22" fmla="*/ 3776 h 9998"/>
              <a:gd name="connsiteX23" fmla="*/ 7744 w 9962"/>
              <a:gd name="connsiteY23" fmla="*/ 3677 h 9998"/>
              <a:gd name="connsiteX24" fmla="*/ 3076 w 9962"/>
              <a:gd name="connsiteY24" fmla="*/ 3677 h 9998"/>
              <a:gd name="connsiteX25" fmla="*/ 2997 w 9962"/>
              <a:gd name="connsiteY25" fmla="*/ 3776 h 9998"/>
              <a:gd name="connsiteX26" fmla="*/ 2997 w 9962"/>
              <a:gd name="connsiteY26" fmla="*/ 5244 h 9998"/>
              <a:gd name="connsiteX27" fmla="*/ 2181 w 9962"/>
              <a:gd name="connsiteY27" fmla="*/ 5244 h 9998"/>
              <a:gd name="connsiteX28" fmla="*/ 2102 w 9962"/>
              <a:gd name="connsiteY28" fmla="*/ 5391 h 9998"/>
              <a:gd name="connsiteX29" fmla="*/ 2102 w 9962"/>
              <a:gd name="connsiteY29" fmla="*/ 6469 h 9998"/>
              <a:gd name="connsiteX30" fmla="*/ 2064 w 9962"/>
              <a:gd name="connsiteY30" fmla="*/ 6469 h 9998"/>
              <a:gd name="connsiteX31" fmla="*/ 469 w 9962"/>
              <a:gd name="connsiteY31" fmla="*/ 4560 h 9998"/>
              <a:gd name="connsiteX32" fmla="*/ 2025 w 9962"/>
              <a:gd name="connsiteY32" fmla="*/ 2549 h 9998"/>
              <a:gd name="connsiteX33" fmla="*/ 2025 w 9962"/>
              <a:gd name="connsiteY33" fmla="*/ 2549 h 9998"/>
              <a:gd name="connsiteX34" fmla="*/ 2064 w 9962"/>
              <a:gd name="connsiteY34" fmla="*/ 2549 h 9998"/>
              <a:gd name="connsiteX35" fmla="*/ 2258 w 9962"/>
              <a:gd name="connsiteY35" fmla="*/ 2549 h 9998"/>
              <a:gd name="connsiteX36" fmla="*/ 2492 w 9962"/>
              <a:gd name="connsiteY36" fmla="*/ 2353 h 9998"/>
              <a:gd name="connsiteX37" fmla="*/ 2531 w 9962"/>
              <a:gd name="connsiteY37" fmla="*/ 2108 h 9998"/>
              <a:gd name="connsiteX38" fmla="*/ 4048 w 9962"/>
              <a:gd name="connsiteY38" fmla="*/ 588 h 9998"/>
              <a:gd name="connsiteX39" fmla="*/ 5331 w 9962"/>
              <a:gd name="connsiteY39" fmla="*/ 1423 h 9998"/>
              <a:gd name="connsiteX40" fmla="*/ 5448 w 9962"/>
              <a:gd name="connsiteY40" fmla="*/ 1667 h 9998"/>
              <a:gd name="connsiteX41" fmla="*/ 5681 w 9962"/>
              <a:gd name="connsiteY41" fmla="*/ 1765 h 9998"/>
              <a:gd name="connsiteX42" fmla="*/ 5836 w 9962"/>
              <a:gd name="connsiteY42" fmla="*/ 1667 h 9998"/>
              <a:gd name="connsiteX43" fmla="*/ 6109 w 9962"/>
              <a:gd name="connsiteY43" fmla="*/ 1569 h 9998"/>
              <a:gd name="connsiteX44" fmla="*/ 7549 w 9962"/>
              <a:gd name="connsiteY44" fmla="*/ 2745 h 9998"/>
              <a:gd name="connsiteX45" fmla="*/ 7627 w 9962"/>
              <a:gd name="connsiteY45" fmla="*/ 2991 h 9998"/>
              <a:gd name="connsiteX46" fmla="*/ 7821 w 9962"/>
              <a:gd name="connsiteY46" fmla="*/ 3187 h 9998"/>
              <a:gd name="connsiteX47" fmla="*/ 8055 w 9962"/>
              <a:gd name="connsiteY47" fmla="*/ 3137 h 9998"/>
              <a:gd name="connsiteX48" fmla="*/ 8250 w 9962"/>
              <a:gd name="connsiteY48" fmla="*/ 3137 h 9998"/>
              <a:gd name="connsiteX49" fmla="*/ 9495 w 9962"/>
              <a:gd name="connsiteY49" fmla="*/ 4657 h 9998"/>
              <a:gd name="connsiteX50" fmla="*/ 8250 w 9962"/>
              <a:gd name="connsiteY50" fmla="*/ 6469 h 9998"/>
              <a:gd name="connsiteX51" fmla="*/ 9962 w 9962"/>
              <a:gd name="connsiteY51" fmla="*/ 4756 h 9998"/>
              <a:gd name="connsiteX52" fmla="*/ 8171 w 9962"/>
              <a:gd name="connsiteY52" fmla="*/ 2549 h 9998"/>
              <a:gd name="connsiteX53" fmla="*/ 6770 w 9962"/>
              <a:gd name="connsiteY53" fmla="*/ 6028 h 9998"/>
              <a:gd name="connsiteX54" fmla="*/ 6770 w 9962"/>
              <a:gd name="connsiteY54" fmla="*/ 6028 h 9998"/>
              <a:gd name="connsiteX55" fmla="*/ 6770 w 9962"/>
              <a:gd name="connsiteY55" fmla="*/ 9754 h 9998"/>
              <a:gd name="connsiteX56" fmla="*/ 3620 w 9962"/>
              <a:gd name="connsiteY56" fmla="*/ 9754 h 9998"/>
              <a:gd name="connsiteX57" fmla="*/ 3620 w 9962"/>
              <a:gd name="connsiteY57" fmla="*/ 6028 h 9998"/>
              <a:gd name="connsiteX58" fmla="*/ 6770 w 9962"/>
              <a:gd name="connsiteY58" fmla="*/ 6028 h 9998"/>
              <a:gd name="connsiteX59" fmla="*/ 3192 w 9962"/>
              <a:gd name="connsiteY59" fmla="*/ 3922 h 9998"/>
              <a:gd name="connsiteX60" fmla="*/ 3192 w 9962"/>
              <a:gd name="connsiteY60" fmla="*/ 3922 h 9998"/>
              <a:gd name="connsiteX61" fmla="*/ 3464 w 9962"/>
              <a:gd name="connsiteY61" fmla="*/ 3922 h 9998"/>
              <a:gd name="connsiteX62" fmla="*/ 3464 w 9962"/>
              <a:gd name="connsiteY62" fmla="*/ 4265 h 9998"/>
              <a:gd name="connsiteX63" fmla="*/ 3192 w 9962"/>
              <a:gd name="connsiteY63" fmla="*/ 4265 h 9998"/>
              <a:gd name="connsiteX64" fmla="*/ 3192 w 9962"/>
              <a:gd name="connsiteY64" fmla="*/ 3922 h 9998"/>
              <a:gd name="connsiteX65" fmla="*/ 3192 w 9962"/>
              <a:gd name="connsiteY65" fmla="*/ 4461 h 9998"/>
              <a:gd name="connsiteX66" fmla="*/ 3192 w 9962"/>
              <a:gd name="connsiteY66" fmla="*/ 4461 h 9998"/>
              <a:gd name="connsiteX67" fmla="*/ 4360 w 9962"/>
              <a:gd name="connsiteY67" fmla="*/ 4461 h 9998"/>
              <a:gd name="connsiteX68" fmla="*/ 4360 w 9962"/>
              <a:gd name="connsiteY68" fmla="*/ 5244 h 9998"/>
              <a:gd name="connsiteX69" fmla="*/ 3192 w 9962"/>
              <a:gd name="connsiteY69" fmla="*/ 5244 h 9998"/>
              <a:gd name="connsiteX70" fmla="*/ 3192 w 9962"/>
              <a:gd name="connsiteY70" fmla="*/ 4461 h 9998"/>
              <a:gd name="connsiteX71" fmla="*/ 2298 w 9962"/>
              <a:gd name="connsiteY71" fmla="*/ 5489 h 9998"/>
              <a:gd name="connsiteX72" fmla="*/ 2298 w 9962"/>
              <a:gd name="connsiteY72" fmla="*/ 5489 h 9998"/>
              <a:gd name="connsiteX73" fmla="*/ 2569 w 9962"/>
              <a:gd name="connsiteY73" fmla="*/ 5489 h 9998"/>
              <a:gd name="connsiteX74" fmla="*/ 2569 w 9962"/>
              <a:gd name="connsiteY74" fmla="*/ 5832 h 9998"/>
              <a:gd name="connsiteX75" fmla="*/ 2298 w 9962"/>
              <a:gd name="connsiteY75" fmla="*/ 5832 h 9998"/>
              <a:gd name="connsiteX76" fmla="*/ 2298 w 9962"/>
              <a:gd name="connsiteY76" fmla="*/ 5489 h 9998"/>
              <a:gd name="connsiteX77" fmla="*/ 2298 w 9962"/>
              <a:gd name="connsiteY77" fmla="*/ 6028 h 9998"/>
              <a:gd name="connsiteX78" fmla="*/ 2298 w 9962"/>
              <a:gd name="connsiteY78" fmla="*/ 6028 h 9998"/>
              <a:gd name="connsiteX79" fmla="*/ 3464 w 9962"/>
              <a:gd name="connsiteY79" fmla="*/ 6028 h 9998"/>
              <a:gd name="connsiteX80" fmla="*/ 3464 w 9962"/>
              <a:gd name="connsiteY80" fmla="*/ 9754 h 9998"/>
              <a:gd name="connsiteX81" fmla="*/ 2298 w 9962"/>
              <a:gd name="connsiteY81" fmla="*/ 9754 h 9998"/>
              <a:gd name="connsiteX82" fmla="*/ 2298 w 9962"/>
              <a:gd name="connsiteY82" fmla="*/ 6028 h 9998"/>
              <a:gd name="connsiteX83" fmla="*/ 3893 w 9962"/>
              <a:gd name="connsiteY83" fmla="*/ 8038 h 9998"/>
              <a:gd name="connsiteX84" fmla="*/ 3893 w 9962"/>
              <a:gd name="connsiteY84" fmla="*/ 8038 h 9998"/>
              <a:gd name="connsiteX85" fmla="*/ 3893 w 9962"/>
              <a:gd name="connsiteY85" fmla="*/ 7793 h 9998"/>
              <a:gd name="connsiteX86" fmla="*/ 3931 w 9962"/>
              <a:gd name="connsiteY86" fmla="*/ 7744 h 9998"/>
              <a:gd name="connsiteX87" fmla="*/ 4632 w 9962"/>
              <a:gd name="connsiteY87" fmla="*/ 7205 h 9998"/>
              <a:gd name="connsiteX88" fmla="*/ 4671 w 9962"/>
              <a:gd name="connsiteY88" fmla="*/ 7253 h 9998"/>
              <a:gd name="connsiteX89" fmla="*/ 4671 w 9962"/>
              <a:gd name="connsiteY89" fmla="*/ 7500 h 9998"/>
              <a:gd name="connsiteX90" fmla="*/ 4632 w 9962"/>
              <a:gd name="connsiteY90" fmla="*/ 7548 h 9998"/>
              <a:gd name="connsiteX91" fmla="*/ 4126 w 9962"/>
              <a:gd name="connsiteY91" fmla="*/ 7940 h 9998"/>
              <a:gd name="connsiteX92" fmla="*/ 4632 w 9962"/>
              <a:gd name="connsiteY92" fmla="*/ 8284 h 9998"/>
              <a:gd name="connsiteX93" fmla="*/ 4671 w 9962"/>
              <a:gd name="connsiteY93" fmla="*/ 8333 h 9998"/>
              <a:gd name="connsiteX94" fmla="*/ 4671 w 9962"/>
              <a:gd name="connsiteY94" fmla="*/ 8577 h 9998"/>
              <a:gd name="connsiteX95" fmla="*/ 4632 w 9962"/>
              <a:gd name="connsiteY95" fmla="*/ 8577 h 9998"/>
              <a:gd name="connsiteX96" fmla="*/ 3931 w 9962"/>
              <a:gd name="connsiteY96" fmla="*/ 8088 h 9998"/>
              <a:gd name="connsiteX97" fmla="*/ 3893 w 9962"/>
              <a:gd name="connsiteY97" fmla="*/ 8038 h 9998"/>
              <a:gd name="connsiteX98" fmla="*/ 5721 w 9962"/>
              <a:gd name="connsiteY98" fmla="*/ 8577 h 9998"/>
              <a:gd name="connsiteX99" fmla="*/ 5721 w 9962"/>
              <a:gd name="connsiteY99" fmla="*/ 8577 h 9998"/>
              <a:gd name="connsiteX100" fmla="*/ 5721 w 9962"/>
              <a:gd name="connsiteY100" fmla="*/ 8333 h 9998"/>
              <a:gd name="connsiteX101" fmla="*/ 5759 w 9962"/>
              <a:gd name="connsiteY101" fmla="*/ 8284 h 9998"/>
              <a:gd name="connsiteX102" fmla="*/ 6265 w 9962"/>
              <a:gd name="connsiteY102" fmla="*/ 7892 h 9998"/>
              <a:gd name="connsiteX103" fmla="*/ 5759 w 9962"/>
              <a:gd name="connsiteY103" fmla="*/ 7548 h 9998"/>
              <a:gd name="connsiteX104" fmla="*/ 5721 w 9962"/>
              <a:gd name="connsiteY104" fmla="*/ 7449 h 9998"/>
              <a:gd name="connsiteX105" fmla="*/ 5721 w 9962"/>
              <a:gd name="connsiteY105" fmla="*/ 7253 h 9998"/>
              <a:gd name="connsiteX106" fmla="*/ 5759 w 9962"/>
              <a:gd name="connsiteY106" fmla="*/ 7205 h 9998"/>
              <a:gd name="connsiteX107" fmla="*/ 6459 w 9962"/>
              <a:gd name="connsiteY107" fmla="*/ 7744 h 9998"/>
              <a:gd name="connsiteX108" fmla="*/ 6499 w 9962"/>
              <a:gd name="connsiteY108" fmla="*/ 7793 h 9998"/>
              <a:gd name="connsiteX109" fmla="*/ 6499 w 9962"/>
              <a:gd name="connsiteY109" fmla="*/ 8038 h 9998"/>
              <a:gd name="connsiteX110" fmla="*/ 6459 w 9962"/>
              <a:gd name="connsiteY110" fmla="*/ 8088 h 9998"/>
              <a:gd name="connsiteX111" fmla="*/ 5759 w 9962"/>
              <a:gd name="connsiteY111" fmla="*/ 8577 h 9998"/>
              <a:gd name="connsiteX112" fmla="*/ 5721 w 9962"/>
              <a:gd name="connsiteY112" fmla="*/ 8577 h 9998"/>
              <a:gd name="connsiteX113" fmla="*/ 4904 w 9962"/>
              <a:gd name="connsiteY113" fmla="*/ 8577 h 9998"/>
              <a:gd name="connsiteX114" fmla="*/ 4904 w 9962"/>
              <a:gd name="connsiteY114" fmla="*/ 8577 h 9998"/>
              <a:gd name="connsiteX115" fmla="*/ 5292 w 9962"/>
              <a:gd name="connsiteY115" fmla="*/ 7253 h 9998"/>
              <a:gd name="connsiteX116" fmla="*/ 5331 w 9962"/>
              <a:gd name="connsiteY116" fmla="*/ 7205 h 9998"/>
              <a:gd name="connsiteX117" fmla="*/ 5487 w 9962"/>
              <a:gd name="connsiteY117" fmla="*/ 7205 h 9998"/>
              <a:gd name="connsiteX118" fmla="*/ 5487 w 9962"/>
              <a:gd name="connsiteY118" fmla="*/ 7253 h 9998"/>
              <a:gd name="connsiteX119" fmla="*/ 5098 w 9962"/>
              <a:gd name="connsiteY119" fmla="*/ 8577 h 9998"/>
              <a:gd name="connsiteX120" fmla="*/ 5058 w 9962"/>
              <a:gd name="connsiteY120" fmla="*/ 8626 h 9998"/>
              <a:gd name="connsiteX121" fmla="*/ 4904 w 9962"/>
              <a:gd name="connsiteY121" fmla="*/ 8626 h 9998"/>
              <a:gd name="connsiteX122" fmla="*/ 4904 w 9962"/>
              <a:gd name="connsiteY122" fmla="*/ 8577 h 9998"/>
              <a:gd name="connsiteX123" fmla="*/ 2453 w 9962"/>
              <a:gd name="connsiteY123" fmla="*/ 6372 h 9998"/>
              <a:gd name="connsiteX124" fmla="*/ 2453 w 9962"/>
              <a:gd name="connsiteY124" fmla="*/ 6372 h 9998"/>
              <a:gd name="connsiteX125" fmla="*/ 3270 w 9962"/>
              <a:gd name="connsiteY125" fmla="*/ 6372 h 9998"/>
              <a:gd name="connsiteX126" fmla="*/ 3270 w 9962"/>
              <a:gd name="connsiteY126" fmla="*/ 6616 h 9998"/>
              <a:gd name="connsiteX127" fmla="*/ 2453 w 9962"/>
              <a:gd name="connsiteY127" fmla="*/ 6616 h 9998"/>
              <a:gd name="connsiteX128" fmla="*/ 2453 w 9962"/>
              <a:gd name="connsiteY128" fmla="*/ 6372 h 9998"/>
              <a:gd name="connsiteX129" fmla="*/ 2725 w 9962"/>
              <a:gd name="connsiteY129" fmla="*/ 9214 h 9998"/>
              <a:gd name="connsiteX130" fmla="*/ 2725 w 9962"/>
              <a:gd name="connsiteY130" fmla="*/ 9214 h 9998"/>
              <a:gd name="connsiteX131" fmla="*/ 3270 w 9962"/>
              <a:gd name="connsiteY131" fmla="*/ 9214 h 9998"/>
              <a:gd name="connsiteX132" fmla="*/ 3270 w 9962"/>
              <a:gd name="connsiteY132" fmla="*/ 9460 h 9998"/>
              <a:gd name="connsiteX133" fmla="*/ 2725 w 9962"/>
              <a:gd name="connsiteY133" fmla="*/ 9460 h 9998"/>
              <a:gd name="connsiteX134" fmla="*/ 2725 w 9962"/>
              <a:gd name="connsiteY134" fmla="*/ 9214 h 9998"/>
              <a:gd name="connsiteX135" fmla="*/ 2725 w 9962"/>
              <a:gd name="connsiteY135" fmla="*/ 6960 h 9998"/>
              <a:gd name="connsiteX136" fmla="*/ 2725 w 9962"/>
              <a:gd name="connsiteY136" fmla="*/ 6960 h 9998"/>
              <a:gd name="connsiteX137" fmla="*/ 3270 w 9962"/>
              <a:gd name="connsiteY137" fmla="*/ 6960 h 9998"/>
              <a:gd name="connsiteX138" fmla="*/ 3270 w 9962"/>
              <a:gd name="connsiteY138" fmla="*/ 7156 h 9998"/>
              <a:gd name="connsiteX139" fmla="*/ 2725 w 9962"/>
              <a:gd name="connsiteY139" fmla="*/ 7156 h 9998"/>
              <a:gd name="connsiteX140" fmla="*/ 2725 w 9962"/>
              <a:gd name="connsiteY140" fmla="*/ 6960 h 9998"/>
              <a:gd name="connsiteX141" fmla="*/ 2725 w 9962"/>
              <a:gd name="connsiteY141" fmla="*/ 7500 h 9998"/>
              <a:gd name="connsiteX142" fmla="*/ 2725 w 9962"/>
              <a:gd name="connsiteY142" fmla="*/ 7500 h 9998"/>
              <a:gd name="connsiteX143" fmla="*/ 3270 w 9962"/>
              <a:gd name="connsiteY143" fmla="*/ 7500 h 9998"/>
              <a:gd name="connsiteX144" fmla="*/ 3270 w 9962"/>
              <a:gd name="connsiteY144" fmla="*/ 7744 h 9998"/>
              <a:gd name="connsiteX145" fmla="*/ 2725 w 9962"/>
              <a:gd name="connsiteY145" fmla="*/ 7744 h 9998"/>
              <a:gd name="connsiteX146" fmla="*/ 2725 w 9962"/>
              <a:gd name="connsiteY146" fmla="*/ 7500 h 9998"/>
              <a:gd name="connsiteX147" fmla="*/ 2453 w 9962"/>
              <a:gd name="connsiteY147" fmla="*/ 8088 h 9998"/>
              <a:gd name="connsiteX148" fmla="*/ 2453 w 9962"/>
              <a:gd name="connsiteY148" fmla="*/ 8088 h 9998"/>
              <a:gd name="connsiteX149" fmla="*/ 3270 w 9962"/>
              <a:gd name="connsiteY149" fmla="*/ 8088 h 9998"/>
              <a:gd name="connsiteX150" fmla="*/ 3270 w 9962"/>
              <a:gd name="connsiteY150" fmla="*/ 8284 h 9998"/>
              <a:gd name="connsiteX151" fmla="*/ 2453 w 9962"/>
              <a:gd name="connsiteY151" fmla="*/ 8284 h 9998"/>
              <a:gd name="connsiteX152" fmla="*/ 2453 w 9962"/>
              <a:gd name="connsiteY152" fmla="*/ 8088 h 9998"/>
              <a:gd name="connsiteX153" fmla="*/ 2725 w 9962"/>
              <a:gd name="connsiteY153" fmla="*/ 8626 h 9998"/>
              <a:gd name="connsiteX154" fmla="*/ 2725 w 9962"/>
              <a:gd name="connsiteY154" fmla="*/ 8626 h 9998"/>
              <a:gd name="connsiteX155" fmla="*/ 3270 w 9962"/>
              <a:gd name="connsiteY155" fmla="*/ 8626 h 9998"/>
              <a:gd name="connsiteX156" fmla="*/ 3270 w 9962"/>
              <a:gd name="connsiteY156" fmla="*/ 8872 h 9998"/>
              <a:gd name="connsiteX157" fmla="*/ 2725 w 9962"/>
              <a:gd name="connsiteY157" fmla="*/ 8872 h 9998"/>
              <a:gd name="connsiteX158" fmla="*/ 2725 w 9962"/>
              <a:gd name="connsiteY158" fmla="*/ 8626 h 9998"/>
              <a:gd name="connsiteX0" fmla="*/ 8202 w 10063"/>
              <a:gd name="connsiteY0" fmla="*/ 2550 h 10000"/>
              <a:gd name="connsiteX1" fmla="*/ 8202 w 10063"/>
              <a:gd name="connsiteY1" fmla="*/ 2550 h 10000"/>
              <a:gd name="connsiteX2" fmla="*/ 8047 w 10063"/>
              <a:gd name="connsiteY2" fmla="*/ 2550 h 10000"/>
              <a:gd name="connsiteX3" fmla="*/ 6327 w 10063"/>
              <a:gd name="connsiteY3" fmla="*/ 980 h 10000"/>
              <a:gd name="connsiteX4" fmla="*/ 5743 w 10063"/>
              <a:gd name="connsiteY4" fmla="*/ 1128 h 10000"/>
              <a:gd name="connsiteX5" fmla="*/ 4063 w 10063"/>
              <a:gd name="connsiteY5" fmla="*/ 0 h 10000"/>
              <a:gd name="connsiteX6" fmla="*/ 2072 w 10063"/>
              <a:gd name="connsiteY6" fmla="*/ 1961 h 10000"/>
              <a:gd name="connsiteX7" fmla="*/ 2033 w 10063"/>
              <a:gd name="connsiteY7" fmla="*/ 1961 h 10000"/>
              <a:gd name="connsiteX8" fmla="*/ 2 w 10063"/>
              <a:gd name="connsiteY8" fmla="*/ 4462 h 10000"/>
              <a:gd name="connsiteX9" fmla="*/ 2072 w 10063"/>
              <a:gd name="connsiteY9" fmla="*/ 7058 h 10000"/>
              <a:gd name="connsiteX10" fmla="*/ 2110 w 10063"/>
              <a:gd name="connsiteY10" fmla="*/ 7058 h 10000"/>
              <a:gd name="connsiteX11" fmla="*/ 2110 w 10063"/>
              <a:gd name="connsiteY11" fmla="*/ 10000 h 10000"/>
              <a:gd name="connsiteX12" fmla="*/ 6952 w 10063"/>
              <a:gd name="connsiteY12" fmla="*/ 10000 h 10000"/>
              <a:gd name="connsiteX13" fmla="*/ 6952 w 10063"/>
              <a:gd name="connsiteY13" fmla="*/ 5392 h 10000"/>
              <a:gd name="connsiteX14" fmla="*/ 6875 w 10063"/>
              <a:gd name="connsiteY14" fmla="*/ 5245 h 10000"/>
              <a:gd name="connsiteX15" fmla="*/ 4532 w 10063"/>
              <a:gd name="connsiteY15" fmla="*/ 5245 h 10000"/>
              <a:gd name="connsiteX16" fmla="*/ 4532 w 10063"/>
              <a:gd name="connsiteY16" fmla="*/ 4462 h 10000"/>
              <a:gd name="connsiteX17" fmla="*/ 7695 w 10063"/>
              <a:gd name="connsiteY17" fmla="*/ 4462 h 10000"/>
              <a:gd name="connsiteX18" fmla="*/ 7695 w 10063"/>
              <a:gd name="connsiteY18" fmla="*/ 8187 h 10000"/>
              <a:gd name="connsiteX19" fmla="*/ 7149 w 10063"/>
              <a:gd name="connsiteY19" fmla="*/ 8187 h 10000"/>
              <a:gd name="connsiteX20" fmla="*/ 7149 w 10063"/>
              <a:gd name="connsiteY20" fmla="*/ 8432 h 10000"/>
              <a:gd name="connsiteX21" fmla="*/ 7851 w 10063"/>
              <a:gd name="connsiteY21" fmla="*/ 8432 h 10000"/>
              <a:gd name="connsiteX22" fmla="*/ 7851 w 10063"/>
              <a:gd name="connsiteY22" fmla="*/ 3777 h 10000"/>
              <a:gd name="connsiteX23" fmla="*/ 7774 w 10063"/>
              <a:gd name="connsiteY23" fmla="*/ 3678 h 10000"/>
              <a:gd name="connsiteX24" fmla="*/ 3088 w 10063"/>
              <a:gd name="connsiteY24" fmla="*/ 3678 h 10000"/>
              <a:gd name="connsiteX25" fmla="*/ 3008 w 10063"/>
              <a:gd name="connsiteY25" fmla="*/ 3777 h 10000"/>
              <a:gd name="connsiteX26" fmla="*/ 3008 w 10063"/>
              <a:gd name="connsiteY26" fmla="*/ 5245 h 10000"/>
              <a:gd name="connsiteX27" fmla="*/ 2189 w 10063"/>
              <a:gd name="connsiteY27" fmla="*/ 5245 h 10000"/>
              <a:gd name="connsiteX28" fmla="*/ 2110 w 10063"/>
              <a:gd name="connsiteY28" fmla="*/ 5392 h 10000"/>
              <a:gd name="connsiteX29" fmla="*/ 2110 w 10063"/>
              <a:gd name="connsiteY29" fmla="*/ 6470 h 10000"/>
              <a:gd name="connsiteX30" fmla="*/ 2072 w 10063"/>
              <a:gd name="connsiteY30" fmla="*/ 6470 h 10000"/>
              <a:gd name="connsiteX31" fmla="*/ 471 w 10063"/>
              <a:gd name="connsiteY31" fmla="*/ 4561 h 10000"/>
              <a:gd name="connsiteX32" fmla="*/ 2033 w 10063"/>
              <a:gd name="connsiteY32" fmla="*/ 2550 h 10000"/>
              <a:gd name="connsiteX33" fmla="*/ 2033 w 10063"/>
              <a:gd name="connsiteY33" fmla="*/ 2550 h 10000"/>
              <a:gd name="connsiteX34" fmla="*/ 2072 w 10063"/>
              <a:gd name="connsiteY34" fmla="*/ 2550 h 10000"/>
              <a:gd name="connsiteX35" fmla="*/ 2267 w 10063"/>
              <a:gd name="connsiteY35" fmla="*/ 2550 h 10000"/>
              <a:gd name="connsiteX36" fmla="*/ 2502 w 10063"/>
              <a:gd name="connsiteY36" fmla="*/ 2353 h 10000"/>
              <a:gd name="connsiteX37" fmla="*/ 2541 w 10063"/>
              <a:gd name="connsiteY37" fmla="*/ 2108 h 10000"/>
              <a:gd name="connsiteX38" fmla="*/ 4063 w 10063"/>
              <a:gd name="connsiteY38" fmla="*/ 588 h 10000"/>
              <a:gd name="connsiteX39" fmla="*/ 5351 w 10063"/>
              <a:gd name="connsiteY39" fmla="*/ 1423 h 10000"/>
              <a:gd name="connsiteX40" fmla="*/ 5469 w 10063"/>
              <a:gd name="connsiteY40" fmla="*/ 1667 h 10000"/>
              <a:gd name="connsiteX41" fmla="*/ 5703 w 10063"/>
              <a:gd name="connsiteY41" fmla="*/ 1765 h 10000"/>
              <a:gd name="connsiteX42" fmla="*/ 5858 w 10063"/>
              <a:gd name="connsiteY42" fmla="*/ 1667 h 10000"/>
              <a:gd name="connsiteX43" fmla="*/ 6132 w 10063"/>
              <a:gd name="connsiteY43" fmla="*/ 1569 h 10000"/>
              <a:gd name="connsiteX44" fmla="*/ 7578 w 10063"/>
              <a:gd name="connsiteY44" fmla="*/ 2746 h 10000"/>
              <a:gd name="connsiteX45" fmla="*/ 7656 w 10063"/>
              <a:gd name="connsiteY45" fmla="*/ 2992 h 10000"/>
              <a:gd name="connsiteX46" fmla="*/ 7851 w 10063"/>
              <a:gd name="connsiteY46" fmla="*/ 3188 h 10000"/>
              <a:gd name="connsiteX47" fmla="*/ 8086 w 10063"/>
              <a:gd name="connsiteY47" fmla="*/ 3138 h 10000"/>
              <a:gd name="connsiteX48" fmla="*/ 8281 w 10063"/>
              <a:gd name="connsiteY48" fmla="*/ 3138 h 10000"/>
              <a:gd name="connsiteX49" fmla="*/ 9531 w 10063"/>
              <a:gd name="connsiteY49" fmla="*/ 4658 h 10000"/>
              <a:gd name="connsiteX50" fmla="*/ 10000 w 10063"/>
              <a:gd name="connsiteY50" fmla="*/ 4757 h 10000"/>
              <a:gd name="connsiteX51" fmla="*/ 8202 w 10063"/>
              <a:gd name="connsiteY51" fmla="*/ 2550 h 10000"/>
              <a:gd name="connsiteX52" fmla="*/ 6796 w 10063"/>
              <a:gd name="connsiteY52" fmla="*/ 6029 h 10000"/>
              <a:gd name="connsiteX53" fmla="*/ 6796 w 10063"/>
              <a:gd name="connsiteY53" fmla="*/ 6029 h 10000"/>
              <a:gd name="connsiteX54" fmla="*/ 6796 w 10063"/>
              <a:gd name="connsiteY54" fmla="*/ 9756 h 10000"/>
              <a:gd name="connsiteX55" fmla="*/ 3634 w 10063"/>
              <a:gd name="connsiteY55" fmla="*/ 9756 h 10000"/>
              <a:gd name="connsiteX56" fmla="*/ 3634 w 10063"/>
              <a:gd name="connsiteY56" fmla="*/ 6029 h 10000"/>
              <a:gd name="connsiteX57" fmla="*/ 6796 w 10063"/>
              <a:gd name="connsiteY57" fmla="*/ 6029 h 10000"/>
              <a:gd name="connsiteX58" fmla="*/ 3204 w 10063"/>
              <a:gd name="connsiteY58" fmla="*/ 3923 h 10000"/>
              <a:gd name="connsiteX59" fmla="*/ 3204 w 10063"/>
              <a:gd name="connsiteY59" fmla="*/ 3923 h 10000"/>
              <a:gd name="connsiteX60" fmla="*/ 3477 w 10063"/>
              <a:gd name="connsiteY60" fmla="*/ 3923 h 10000"/>
              <a:gd name="connsiteX61" fmla="*/ 3477 w 10063"/>
              <a:gd name="connsiteY61" fmla="*/ 4266 h 10000"/>
              <a:gd name="connsiteX62" fmla="*/ 3204 w 10063"/>
              <a:gd name="connsiteY62" fmla="*/ 4266 h 10000"/>
              <a:gd name="connsiteX63" fmla="*/ 3204 w 10063"/>
              <a:gd name="connsiteY63" fmla="*/ 3923 h 10000"/>
              <a:gd name="connsiteX64" fmla="*/ 3204 w 10063"/>
              <a:gd name="connsiteY64" fmla="*/ 4462 h 10000"/>
              <a:gd name="connsiteX65" fmla="*/ 3204 w 10063"/>
              <a:gd name="connsiteY65" fmla="*/ 4462 h 10000"/>
              <a:gd name="connsiteX66" fmla="*/ 4377 w 10063"/>
              <a:gd name="connsiteY66" fmla="*/ 4462 h 10000"/>
              <a:gd name="connsiteX67" fmla="*/ 4377 w 10063"/>
              <a:gd name="connsiteY67" fmla="*/ 5245 h 10000"/>
              <a:gd name="connsiteX68" fmla="*/ 3204 w 10063"/>
              <a:gd name="connsiteY68" fmla="*/ 5245 h 10000"/>
              <a:gd name="connsiteX69" fmla="*/ 3204 w 10063"/>
              <a:gd name="connsiteY69" fmla="*/ 4462 h 10000"/>
              <a:gd name="connsiteX70" fmla="*/ 2307 w 10063"/>
              <a:gd name="connsiteY70" fmla="*/ 5490 h 10000"/>
              <a:gd name="connsiteX71" fmla="*/ 2307 w 10063"/>
              <a:gd name="connsiteY71" fmla="*/ 5490 h 10000"/>
              <a:gd name="connsiteX72" fmla="*/ 2579 w 10063"/>
              <a:gd name="connsiteY72" fmla="*/ 5490 h 10000"/>
              <a:gd name="connsiteX73" fmla="*/ 2579 w 10063"/>
              <a:gd name="connsiteY73" fmla="*/ 5833 h 10000"/>
              <a:gd name="connsiteX74" fmla="*/ 2307 w 10063"/>
              <a:gd name="connsiteY74" fmla="*/ 5833 h 10000"/>
              <a:gd name="connsiteX75" fmla="*/ 2307 w 10063"/>
              <a:gd name="connsiteY75" fmla="*/ 5490 h 10000"/>
              <a:gd name="connsiteX76" fmla="*/ 2307 w 10063"/>
              <a:gd name="connsiteY76" fmla="*/ 6029 h 10000"/>
              <a:gd name="connsiteX77" fmla="*/ 2307 w 10063"/>
              <a:gd name="connsiteY77" fmla="*/ 6029 h 10000"/>
              <a:gd name="connsiteX78" fmla="*/ 3477 w 10063"/>
              <a:gd name="connsiteY78" fmla="*/ 6029 h 10000"/>
              <a:gd name="connsiteX79" fmla="*/ 3477 w 10063"/>
              <a:gd name="connsiteY79" fmla="*/ 9756 h 10000"/>
              <a:gd name="connsiteX80" fmla="*/ 2307 w 10063"/>
              <a:gd name="connsiteY80" fmla="*/ 9756 h 10000"/>
              <a:gd name="connsiteX81" fmla="*/ 2307 w 10063"/>
              <a:gd name="connsiteY81" fmla="*/ 6029 h 10000"/>
              <a:gd name="connsiteX82" fmla="*/ 3908 w 10063"/>
              <a:gd name="connsiteY82" fmla="*/ 8040 h 10000"/>
              <a:gd name="connsiteX83" fmla="*/ 3908 w 10063"/>
              <a:gd name="connsiteY83" fmla="*/ 8040 h 10000"/>
              <a:gd name="connsiteX84" fmla="*/ 3908 w 10063"/>
              <a:gd name="connsiteY84" fmla="*/ 7795 h 10000"/>
              <a:gd name="connsiteX85" fmla="*/ 3946 w 10063"/>
              <a:gd name="connsiteY85" fmla="*/ 7746 h 10000"/>
              <a:gd name="connsiteX86" fmla="*/ 4650 w 10063"/>
              <a:gd name="connsiteY86" fmla="*/ 7206 h 10000"/>
              <a:gd name="connsiteX87" fmla="*/ 4689 w 10063"/>
              <a:gd name="connsiteY87" fmla="*/ 7254 h 10000"/>
              <a:gd name="connsiteX88" fmla="*/ 4689 w 10063"/>
              <a:gd name="connsiteY88" fmla="*/ 7502 h 10000"/>
              <a:gd name="connsiteX89" fmla="*/ 4650 w 10063"/>
              <a:gd name="connsiteY89" fmla="*/ 7550 h 10000"/>
              <a:gd name="connsiteX90" fmla="*/ 4142 w 10063"/>
              <a:gd name="connsiteY90" fmla="*/ 7942 h 10000"/>
              <a:gd name="connsiteX91" fmla="*/ 4650 w 10063"/>
              <a:gd name="connsiteY91" fmla="*/ 8286 h 10000"/>
              <a:gd name="connsiteX92" fmla="*/ 4689 w 10063"/>
              <a:gd name="connsiteY92" fmla="*/ 8335 h 10000"/>
              <a:gd name="connsiteX93" fmla="*/ 4689 w 10063"/>
              <a:gd name="connsiteY93" fmla="*/ 8579 h 10000"/>
              <a:gd name="connsiteX94" fmla="*/ 4650 w 10063"/>
              <a:gd name="connsiteY94" fmla="*/ 8579 h 10000"/>
              <a:gd name="connsiteX95" fmla="*/ 3946 w 10063"/>
              <a:gd name="connsiteY95" fmla="*/ 8090 h 10000"/>
              <a:gd name="connsiteX96" fmla="*/ 3908 w 10063"/>
              <a:gd name="connsiteY96" fmla="*/ 8040 h 10000"/>
              <a:gd name="connsiteX97" fmla="*/ 5743 w 10063"/>
              <a:gd name="connsiteY97" fmla="*/ 8579 h 10000"/>
              <a:gd name="connsiteX98" fmla="*/ 5743 w 10063"/>
              <a:gd name="connsiteY98" fmla="*/ 8579 h 10000"/>
              <a:gd name="connsiteX99" fmla="*/ 5743 w 10063"/>
              <a:gd name="connsiteY99" fmla="*/ 8335 h 10000"/>
              <a:gd name="connsiteX100" fmla="*/ 5781 w 10063"/>
              <a:gd name="connsiteY100" fmla="*/ 8286 h 10000"/>
              <a:gd name="connsiteX101" fmla="*/ 6289 w 10063"/>
              <a:gd name="connsiteY101" fmla="*/ 7894 h 10000"/>
              <a:gd name="connsiteX102" fmla="*/ 5781 w 10063"/>
              <a:gd name="connsiteY102" fmla="*/ 7550 h 10000"/>
              <a:gd name="connsiteX103" fmla="*/ 5743 w 10063"/>
              <a:gd name="connsiteY103" fmla="*/ 7450 h 10000"/>
              <a:gd name="connsiteX104" fmla="*/ 5743 w 10063"/>
              <a:gd name="connsiteY104" fmla="*/ 7254 h 10000"/>
              <a:gd name="connsiteX105" fmla="*/ 5781 w 10063"/>
              <a:gd name="connsiteY105" fmla="*/ 7206 h 10000"/>
              <a:gd name="connsiteX106" fmla="*/ 6484 w 10063"/>
              <a:gd name="connsiteY106" fmla="*/ 7746 h 10000"/>
              <a:gd name="connsiteX107" fmla="*/ 6524 w 10063"/>
              <a:gd name="connsiteY107" fmla="*/ 7795 h 10000"/>
              <a:gd name="connsiteX108" fmla="*/ 6524 w 10063"/>
              <a:gd name="connsiteY108" fmla="*/ 8040 h 10000"/>
              <a:gd name="connsiteX109" fmla="*/ 6484 w 10063"/>
              <a:gd name="connsiteY109" fmla="*/ 8090 h 10000"/>
              <a:gd name="connsiteX110" fmla="*/ 5781 w 10063"/>
              <a:gd name="connsiteY110" fmla="*/ 8579 h 10000"/>
              <a:gd name="connsiteX111" fmla="*/ 5743 w 10063"/>
              <a:gd name="connsiteY111" fmla="*/ 8579 h 10000"/>
              <a:gd name="connsiteX112" fmla="*/ 4923 w 10063"/>
              <a:gd name="connsiteY112" fmla="*/ 8579 h 10000"/>
              <a:gd name="connsiteX113" fmla="*/ 4923 w 10063"/>
              <a:gd name="connsiteY113" fmla="*/ 8579 h 10000"/>
              <a:gd name="connsiteX114" fmla="*/ 5312 w 10063"/>
              <a:gd name="connsiteY114" fmla="*/ 7254 h 10000"/>
              <a:gd name="connsiteX115" fmla="*/ 5351 w 10063"/>
              <a:gd name="connsiteY115" fmla="*/ 7206 h 10000"/>
              <a:gd name="connsiteX116" fmla="*/ 5508 w 10063"/>
              <a:gd name="connsiteY116" fmla="*/ 7206 h 10000"/>
              <a:gd name="connsiteX117" fmla="*/ 5508 w 10063"/>
              <a:gd name="connsiteY117" fmla="*/ 7254 h 10000"/>
              <a:gd name="connsiteX118" fmla="*/ 5117 w 10063"/>
              <a:gd name="connsiteY118" fmla="*/ 8579 h 10000"/>
              <a:gd name="connsiteX119" fmla="*/ 5077 w 10063"/>
              <a:gd name="connsiteY119" fmla="*/ 8628 h 10000"/>
              <a:gd name="connsiteX120" fmla="*/ 4923 w 10063"/>
              <a:gd name="connsiteY120" fmla="*/ 8628 h 10000"/>
              <a:gd name="connsiteX121" fmla="*/ 4923 w 10063"/>
              <a:gd name="connsiteY121" fmla="*/ 8579 h 10000"/>
              <a:gd name="connsiteX122" fmla="*/ 2462 w 10063"/>
              <a:gd name="connsiteY122" fmla="*/ 6373 h 10000"/>
              <a:gd name="connsiteX123" fmla="*/ 2462 w 10063"/>
              <a:gd name="connsiteY123" fmla="*/ 6373 h 10000"/>
              <a:gd name="connsiteX124" fmla="*/ 3282 w 10063"/>
              <a:gd name="connsiteY124" fmla="*/ 6373 h 10000"/>
              <a:gd name="connsiteX125" fmla="*/ 3282 w 10063"/>
              <a:gd name="connsiteY125" fmla="*/ 6617 h 10000"/>
              <a:gd name="connsiteX126" fmla="*/ 2462 w 10063"/>
              <a:gd name="connsiteY126" fmla="*/ 6617 h 10000"/>
              <a:gd name="connsiteX127" fmla="*/ 2462 w 10063"/>
              <a:gd name="connsiteY127" fmla="*/ 6373 h 10000"/>
              <a:gd name="connsiteX128" fmla="*/ 2735 w 10063"/>
              <a:gd name="connsiteY128" fmla="*/ 9216 h 10000"/>
              <a:gd name="connsiteX129" fmla="*/ 2735 w 10063"/>
              <a:gd name="connsiteY129" fmla="*/ 9216 h 10000"/>
              <a:gd name="connsiteX130" fmla="*/ 3282 w 10063"/>
              <a:gd name="connsiteY130" fmla="*/ 9216 h 10000"/>
              <a:gd name="connsiteX131" fmla="*/ 3282 w 10063"/>
              <a:gd name="connsiteY131" fmla="*/ 9462 h 10000"/>
              <a:gd name="connsiteX132" fmla="*/ 2735 w 10063"/>
              <a:gd name="connsiteY132" fmla="*/ 9462 h 10000"/>
              <a:gd name="connsiteX133" fmla="*/ 2735 w 10063"/>
              <a:gd name="connsiteY133" fmla="*/ 9216 h 10000"/>
              <a:gd name="connsiteX134" fmla="*/ 2735 w 10063"/>
              <a:gd name="connsiteY134" fmla="*/ 6961 h 10000"/>
              <a:gd name="connsiteX135" fmla="*/ 2735 w 10063"/>
              <a:gd name="connsiteY135" fmla="*/ 6961 h 10000"/>
              <a:gd name="connsiteX136" fmla="*/ 3282 w 10063"/>
              <a:gd name="connsiteY136" fmla="*/ 6961 h 10000"/>
              <a:gd name="connsiteX137" fmla="*/ 3282 w 10063"/>
              <a:gd name="connsiteY137" fmla="*/ 7157 h 10000"/>
              <a:gd name="connsiteX138" fmla="*/ 2735 w 10063"/>
              <a:gd name="connsiteY138" fmla="*/ 7157 h 10000"/>
              <a:gd name="connsiteX139" fmla="*/ 2735 w 10063"/>
              <a:gd name="connsiteY139" fmla="*/ 6961 h 10000"/>
              <a:gd name="connsiteX140" fmla="*/ 2735 w 10063"/>
              <a:gd name="connsiteY140" fmla="*/ 7502 h 10000"/>
              <a:gd name="connsiteX141" fmla="*/ 2735 w 10063"/>
              <a:gd name="connsiteY141" fmla="*/ 7502 h 10000"/>
              <a:gd name="connsiteX142" fmla="*/ 3282 w 10063"/>
              <a:gd name="connsiteY142" fmla="*/ 7502 h 10000"/>
              <a:gd name="connsiteX143" fmla="*/ 3282 w 10063"/>
              <a:gd name="connsiteY143" fmla="*/ 7746 h 10000"/>
              <a:gd name="connsiteX144" fmla="*/ 2735 w 10063"/>
              <a:gd name="connsiteY144" fmla="*/ 7746 h 10000"/>
              <a:gd name="connsiteX145" fmla="*/ 2735 w 10063"/>
              <a:gd name="connsiteY145" fmla="*/ 7502 h 10000"/>
              <a:gd name="connsiteX146" fmla="*/ 2462 w 10063"/>
              <a:gd name="connsiteY146" fmla="*/ 8090 h 10000"/>
              <a:gd name="connsiteX147" fmla="*/ 2462 w 10063"/>
              <a:gd name="connsiteY147" fmla="*/ 8090 h 10000"/>
              <a:gd name="connsiteX148" fmla="*/ 3282 w 10063"/>
              <a:gd name="connsiteY148" fmla="*/ 8090 h 10000"/>
              <a:gd name="connsiteX149" fmla="*/ 3282 w 10063"/>
              <a:gd name="connsiteY149" fmla="*/ 8286 h 10000"/>
              <a:gd name="connsiteX150" fmla="*/ 2462 w 10063"/>
              <a:gd name="connsiteY150" fmla="*/ 8286 h 10000"/>
              <a:gd name="connsiteX151" fmla="*/ 2462 w 10063"/>
              <a:gd name="connsiteY151" fmla="*/ 8090 h 10000"/>
              <a:gd name="connsiteX152" fmla="*/ 2735 w 10063"/>
              <a:gd name="connsiteY152" fmla="*/ 8628 h 10000"/>
              <a:gd name="connsiteX153" fmla="*/ 2735 w 10063"/>
              <a:gd name="connsiteY153" fmla="*/ 8628 h 10000"/>
              <a:gd name="connsiteX154" fmla="*/ 3282 w 10063"/>
              <a:gd name="connsiteY154" fmla="*/ 8628 h 10000"/>
              <a:gd name="connsiteX155" fmla="*/ 3282 w 10063"/>
              <a:gd name="connsiteY155" fmla="*/ 8874 h 10000"/>
              <a:gd name="connsiteX156" fmla="*/ 2735 w 10063"/>
              <a:gd name="connsiteY156" fmla="*/ 8874 h 10000"/>
              <a:gd name="connsiteX157" fmla="*/ 2735 w 10063"/>
              <a:gd name="connsiteY157" fmla="*/ 8628 h 10000"/>
              <a:gd name="connsiteX0" fmla="*/ 8202 w 9531"/>
              <a:gd name="connsiteY0" fmla="*/ 2550 h 10000"/>
              <a:gd name="connsiteX1" fmla="*/ 8202 w 9531"/>
              <a:gd name="connsiteY1" fmla="*/ 2550 h 10000"/>
              <a:gd name="connsiteX2" fmla="*/ 8047 w 9531"/>
              <a:gd name="connsiteY2" fmla="*/ 2550 h 10000"/>
              <a:gd name="connsiteX3" fmla="*/ 6327 w 9531"/>
              <a:gd name="connsiteY3" fmla="*/ 980 h 10000"/>
              <a:gd name="connsiteX4" fmla="*/ 5743 w 9531"/>
              <a:gd name="connsiteY4" fmla="*/ 1128 h 10000"/>
              <a:gd name="connsiteX5" fmla="*/ 4063 w 9531"/>
              <a:gd name="connsiteY5" fmla="*/ 0 h 10000"/>
              <a:gd name="connsiteX6" fmla="*/ 2072 w 9531"/>
              <a:gd name="connsiteY6" fmla="*/ 1961 h 10000"/>
              <a:gd name="connsiteX7" fmla="*/ 2033 w 9531"/>
              <a:gd name="connsiteY7" fmla="*/ 1961 h 10000"/>
              <a:gd name="connsiteX8" fmla="*/ 2 w 9531"/>
              <a:gd name="connsiteY8" fmla="*/ 4462 h 10000"/>
              <a:gd name="connsiteX9" fmla="*/ 2072 w 9531"/>
              <a:gd name="connsiteY9" fmla="*/ 7058 h 10000"/>
              <a:gd name="connsiteX10" fmla="*/ 2110 w 9531"/>
              <a:gd name="connsiteY10" fmla="*/ 7058 h 10000"/>
              <a:gd name="connsiteX11" fmla="*/ 2110 w 9531"/>
              <a:gd name="connsiteY11" fmla="*/ 10000 h 10000"/>
              <a:gd name="connsiteX12" fmla="*/ 6952 w 9531"/>
              <a:gd name="connsiteY12" fmla="*/ 10000 h 10000"/>
              <a:gd name="connsiteX13" fmla="*/ 6952 w 9531"/>
              <a:gd name="connsiteY13" fmla="*/ 5392 h 10000"/>
              <a:gd name="connsiteX14" fmla="*/ 6875 w 9531"/>
              <a:gd name="connsiteY14" fmla="*/ 5245 h 10000"/>
              <a:gd name="connsiteX15" fmla="*/ 4532 w 9531"/>
              <a:gd name="connsiteY15" fmla="*/ 5245 h 10000"/>
              <a:gd name="connsiteX16" fmla="*/ 4532 w 9531"/>
              <a:gd name="connsiteY16" fmla="*/ 4462 h 10000"/>
              <a:gd name="connsiteX17" fmla="*/ 7695 w 9531"/>
              <a:gd name="connsiteY17" fmla="*/ 4462 h 10000"/>
              <a:gd name="connsiteX18" fmla="*/ 7695 w 9531"/>
              <a:gd name="connsiteY18" fmla="*/ 8187 h 10000"/>
              <a:gd name="connsiteX19" fmla="*/ 7149 w 9531"/>
              <a:gd name="connsiteY19" fmla="*/ 8187 h 10000"/>
              <a:gd name="connsiteX20" fmla="*/ 7149 w 9531"/>
              <a:gd name="connsiteY20" fmla="*/ 8432 h 10000"/>
              <a:gd name="connsiteX21" fmla="*/ 7851 w 9531"/>
              <a:gd name="connsiteY21" fmla="*/ 8432 h 10000"/>
              <a:gd name="connsiteX22" fmla="*/ 7851 w 9531"/>
              <a:gd name="connsiteY22" fmla="*/ 3777 h 10000"/>
              <a:gd name="connsiteX23" fmla="*/ 7774 w 9531"/>
              <a:gd name="connsiteY23" fmla="*/ 3678 h 10000"/>
              <a:gd name="connsiteX24" fmla="*/ 3088 w 9531"/>
              <a:gd name="connsiteY24" fmla="*/ 3678 h 10000"/>
              <a:gd name="connsiteX25" fmla="*/ 3008 w 9531"/>
              <a:gd name="connsiteY25" fmla="*/ 3777 h 10000"/>
              <a:gd name="connsiteX26" fmla="*/ 3008 w 9531"/>
              <a:gd name="connsiteY26" fmla="*/ 5245 h 10000"/>
              <a:gd name="connsiteX27" fmla="*/ 2189 w 9531"/>
              <a:gd name="connsiteY27" fmla="*/ 5245 h 10000"/>
              <a:gd name="connsiteX28" fmla="*/ 2110 w 9531"/>
              <a:gd name="connsiteY28" fmla="*/ 5392 h 10000"/>
              <a:gd name="connsiteX29" fmla="*/ 2110 w 9531"/>
              <a:gd name="connsiteY29" fmla="*/ 6470 h 10000"/>
              <a:gd name="connsiteX30" fmla="*/ 2072 w 9531"/>
              <a:gd name="connsiteY30" fmla="*/ 6470 h 10000"/>
              <a:gd name="connsiteX31" fmla="*/ 471 w 9531"/>
              <a:gd name="connsiteY31" fmla="*/ 4561 h 10000"/>
              <a:gd name="connsiteX32" fmla="*/ 2033 w 9531"/>
              <a:gd name="connsiteY32" fmla="*/ 2550 h 10000"/>
              <a:gd name="connsiteX33" fmla="*/ 2033 w 9531"/>
              <a:gd name="connsiteY33" fmla="*/ 2550 h 10000"/>
              <a:gd name="connsiteX34" fmla="*/ 2072 w 9531"/>
              <a:gd name="connsiteY34" fmla="*/ 2550 h 10000"/>
              <a:gd name="connsiteX35" fmla="*/ 2267 w 9531"/>
              <a:gd name="connsiteY35" fmla="*/ 2550 h 10000"/>
              <a:gd name="connsiteX36" fmla="*/ 2502 w 9531"/>
              <a:gd name="connsiteY36" fmla="*/ 2353 h 10000"/>
              <a:gd name="connsiteX37" fmla="*/ 2541 w 9531"/>
              <a:gd name="connsiteY37" fmla="*/ 2108 h 10000"/>
              <a:gd name="connsiteX38" fmla="*/ 4063 w 9531"/>
              <a:gd name="connsiteY38" fmla="*/ 588 h 10000"/>
              <a:gd name="connsiteX39" fmla="*/ 5351 w 9531"/>
              <a:gd name="connsiteY39" fmla="*/ 1423 h 10000"/>
              <a:gd name="connsiteX40" fmla="*/ 5469 w 9531"/>
              <a:gd name="connsiteY40" fmla="*/ 1667 h 10000"/>
              <a:gd name="connsiteX41" fmla="*/ 5703 w 9531"/>
              <a:gd name="connsiteY41" fmla="*/ 1765 h 10000"/>
              <a:gd name="connsiteX42" fmla="*/ 5858 w 9531"/>
              <a:gd name="connsiteY42" fmla="*/ 1667 h 10000"/>
              <a:gd name="connsiteX43" fmla="*/ 6132 w 9531"/>
              <a:gd name="connsiteY43" fmla="*/ 1569 h 10000"/>
              <a:gd name="connsiteX44" fmla="*/ 7578 w 9531"/>
              <a:gd name="connsiteY44" fmla="*/ 2746 h 10000"/>
              <a:gd name="connsiteX45" fmla="*/ 7656 w 9531"/>
              <a:gd name="connsiteY45" fmla="*/ 2992 h 10000"/>
              <a:gd name="connsiteX46" fmla="*/ 7851 w 9531"/>
              <a:gd name="connsiteY46" fmla="*/ 3188 h 10000"/>
              <a:gd name="connsiteX47" fmla="*/ 8086 w 9531"/>
              <a:gd name="connsiteY47" fmla="*/ 3138 h 10000"/>
              <a:gd name="connsiteX48" fmla="*/ 8281 w 9531"/>
              <a:gd name="connsiteY48" fmla="*/ 3138 h 10000"/>
              <a:gd name="connsiteX49" fmla="*/ 9531 w 9531"/>
              <a:gd name="connsiteY49" fmla="*/ 4658 h 10000"/>
              <a:gd name="connsiteX50" fmla="*/ 8202 w 9531"/>
              <a:gd name="connsiteY50" fmla="*/ 2550 h 10000"/>
              <a:gd name="connsiteX51" fmla="*/ 6796 w 9531"/>
              <a:gd name="connsiteY51" fmla="*/ 6029 h 10000"/>
              <a:gd name="connsiteX52" fmla="*/ 6796 w 9531"/>
              <a:gd name="connsiteY52" fmla="*/ 6029 h 10000"/>
              <a:gd name="connsiteX53" fmla="*/ 6796 w 9531"/>
              <a:gd name="connsiteY53" fmla="*/ 9756 h 10000"/>
              <a:gd name="connsiteX54" fmla="*/ 3634 w 9531"/>
              <a:gd name="connsiteY54" fmla="*/ 9756 h 10000"/>
              <a:gd name="connsiteX55" fmla="*/ 3634 w 9531"/>
              <a:gd name="connsiteY55" fmla="*/ 6029 h 10000"/>
              <a:gd name="connsiteX56" fmla="*/ 6796 w 9531"/>
              <a:gd name="connsiteY56" fmla="*/ 6029 h 10000"/>
              <a:gd name="connsiteX57" fmla="*/ 3204 w 9531"/>
              <a:gd name="connsiteY57" fmla="*/ 3923 h 10000"/>
              <a:gd name="connsiteX58" fmla="*/ 3204 w 9531"/>
              <a:gd name="connsiteY58" fmla="*/ 3923 h 10000"/>
              <a:gd name="connsiteX59" fmla="*/ 3477 w 9531"/>
              <a:gd name="connsiteY59" fmla="*/ 3923 h 10000"/>
              <a:gd name="connsiteX60" fmla="*/ 3477 w 9531"/>
              <a:gd name="connsiteY60" fmla="*/ 4266 h 10000"/>
              <a:gd name="connsiteX61" fmla="*/ 3204 w 9531"/>
              <a:gd name="connsiteY61" fmla="*/ 4266 h 10000"/>
              <a:gd name="connsiteX62" fmla="*/ 3204 w 9531"/>
              <a:gd name="connsiteY62" fmla="*/ 3923 h 10000"/>
              <a:gd name="connsiteX63" fmla="*/ 3204 w 9531"/>
              <a:gd name="connsiteY63" fmla="*/ 4462 h 10000"/>
              <a:gd name="connsiteX64" fmla="*/ 3204 w 9531"/>
              <a:gd name="connsiteY64" fmla="*/ 4462 h 10000"/>
              <a:gd name="connsiteX65" fmla="*/ 4377 w 9531"/>
              <a:gd name="connsiteY65" fmla="*/ 4462 h 10000"/>
              <a:gd name="connsiteX66" fmla="*/ 4377 w 9531"/>
              <a:gd name="connsiteY66" fmla="*/ 5245 h 10000"/>
              <a:gd name="connsiteX67" fmla="*/ 3204 w 9531"/>
              <a:gd name="connsiteY67" fmla="*/ 5245 h 10000"/>
              <a:gd name="connsiteX68" fmla="*/ 3204 w 9531"/>
              <a:gd name="connsiteY68" fmla="*/ 4462 h 10000"/>
              <a:gd name="connsiteX69" fmla="*/ 2307 w 9531"/>
              <a:gd name="connsiteY69" fmla="*/ 5490 h 10000"/>
              <a:gd name="connsiteX70" fmla="*/ 2307 w 9531"/>
              <a:gd name="connsiteY70" fmla="*/ 5490 h 10000"/>
              <a:gd name="connsiteX71" fmla="*/ 2579 w 9531"/>
              <a:gd name="connsiteY71" fmla="*/ 5490 h 10000"/>
              <a:gd name="connsiteX72" fmla="*/ 2579 w 9531"/>
              <a:gd name="connsiteY72" fmla="*/ 5833 h 10000"/>
              <a:gd name="connsiteX73" fmla="*/ 2307 w 9531"/>
              <a:gd name="connsiteY73" fmla="*/ 5833 h 10000"/>
              <a:gd name="connsiteX74" fmla="*/ 2307 w 9531"/>
              <a:gd name="connsiteY74" fmla="*/ 5490 h 10000"/>
              <a:gd name="connsiteX75" fmla="*/ 2307 w 9531"/>
              <a:gd name="connsiteY75" fmla="*/ 6029 h 10000"/>
              <a:gd name="connsiteX76" fmla="*/ 2307 w 9531"/>
              <a:gd name="connsiteY76" fmla="*/ 6029 h 10000"/>
              <a:gd name="connsiteX77" fmla="*/ 3477 w 9531"/>
              <a:gd name="connsiteY77" fmla="*/ 6029 h 10000"/>
              <a:gd name="connsiteX78" fmla="*/ 3477 w 9531"/>
              <a:gd name="connsiteY78" fmla="*/ 9756 h 10000"/>
              <a:gd name="connsiteX79" fmla="*/ 2307 w 9531"/>
              <a:gd name="connsiteY79" fmla="*/ 9756 h 10000"/>
              <a:gd name="connsiteX80" fmla="*/ 2307 w 9531"/>
              <a:gd name="connsiteY80" fmla="*/ 6029 h 10000"/>
              <a:gd name="connsiteX81" fmla="*/ 3908 w 9531"/>
              <a:gd name="connsiteY81" fmla="*/ 8040 h 10000"/>
              <a:gd name="connsiteX82" fmla="*/ 3908 w 9531"/>
              <a:gd name="connsiteY82" fmla="*/ 8040 h 10000"/>
              <a:gd name="connsiteX83" fmla="*/ 3908 w 9531"/>
              <a:gd name="connsiteY83" fmla="*/ 7795 h 10000"/>
              <a:gd name="connsiteX84" fmla="*/ 3946 w 9531"/>
              <a:gd name="connsiteY84" fmla="*/ 7746 h 10000"/>
              <a:gd name="connsiteX85" fmla="*/ 4650 w 9531"/>
              <a:gd name="connsiteY85" fmla="*/ 7206 h 10000"/>
              <a:gd name="connsiteX86" fmla="*/ 4689 w 9531"/>
              <a:gd name="connsiteY86" fmla="*/ 7254 h 10000"/>
              <a:gd name="connsiteX87" fmla="*/ 4689 w 9531"/>
              <a:gd name="connsiteY87" fmla="*/ 7502 h 10000"/>
              <a:gd name="connsiteX88" fmla="*/ 4650 w 9531"/>
              <a:gd name="connsiteY88" fmla="*/ 7550 h 10000"/>
              <a:gd name="connsiteX89" fmla="*/ 4142 w 9531"/>
              <a:gd name="connsiteY89" fmla="*/ 7942 h 10000"/>
              <a:gd name="connsiteX90" fmla="*/ 4650 w 9531"/>
              <a:gd name="connsiteY90" fmla="*/ 8286 h 10000"/>
              <a:gd name="connsiteX91" fmla="*/ 4689 w 9531"/>
              <a:gd name="connsiteY91" fmla="*/ 8335 h 10000"/>
              <a:gd name="connsiteX92" fmla="*/ 4689 w 9531"/>
              <a:gd name="connsiteY92" fmla="*/ 8579 h 10000"/>
              <a:gd name="connsiteX93" fmla="*/ 4650 w 9531"/>
              <a:gd name="connsiteY93" fmla="*/ 8579 h 10000"/>
              <a:gd name="connsiteX94" fmla="*/ 3946 w 9531"/>
              <a:gd name="connsiteY94" fmla="*/ 8090 h 10000"/>
              <a:gd name="connsiteX95" fmla="*/ 3908 w 9531"/>
              <a:gd name="connsiteY95" fmla="*/ 8040 h 10000"/>
              <a:gd name="connsiteX96" fmla="*/ 5743 w 9531"/>
              <a:gd name="connsiteY96" fmla="*/ 8579 h 10000"/>
              <a:gd name="connsiteX97" fmla="*/ 5743 w 9531"/>
              <a:gd name="connsiteY97" fmla="*/ 8579 h 10000"/>
              <a:gd name="connsiteX98" fmla="*/ 5743 w 9531"/>
              <a:gd name="connsiteY98" fmla="*/ 8335 h 10000"/>
              <a:gd name="connsiteX99" fmla="*/ 5781 w 9531"/>
              <a:gd name="connsiteY99" fmla="*/ 8286 h 10000"/>
              <a:gd name="connsiteX100" fmla="*/ 6289 w 9531"/>
              <a:gd name="connsiteY100" fmla="*/ 7894 h 10000"/>
              <a:gd name="connsiteX101" fmla="*/ 5781 w 9531"/>
              <a:gd name="connsiteY101" fmla="*/ 7550 h 10000"/>
              <a:gd name="connsiteX102" fmla="*/ 5743 w 9531"/>
              <a:gd name="connsiteY102" fmla="*/ 7450 h 10000"/>
              <a:gd name="connsiteX103" fmla="*/ 5743 w 9531"/>
              <a:gd name="connsiteY103" fmla="*/ 7254 h 10000"/>
              <a:gd name="connsiteX104" fmla="*/ 5781 w 9531"/>
              <a:gd name="connsiteY104" fmla="*/ 7206 h 10000"/>
              <a:gd name="connsiteX105" fmla="*/ 6484 w 9531"/>
              <a:gd name="connsiteY105" fmla="*/ 7746 h 10000"/>
              <a:gd name="connsiteX106" fmla="*/ 6524 w 9531"/>
              <a:gd name="connsiteY106" fmla="*/ 7795 h 10000"/>
              <a:gd name="connsiteX107" fmla="*/ 6524 w 9531"/>
              <a:gd name="connsiteY107" fmla="*/ 8040 h 10000"/>
              <a:gd name="connsiteX108" fmla="*/ 6484 w 9531"/>
              <a:gd name="connsiteY108" fmla="*/ 8090 h 10000"/>
              <a:gd name="connsiteX109" fmla="*/ 5781 w 9531"/>
              <a:gd name="connsiteY109" fmla="*/ 8579 h 10000"/>
              <a:gd name="connsiteX110" fmla="*/ 5743 w 9531"/>
              <a:gd name="connsiteY110" fmla="*/ 8579 h 10000"/>
              <a:gd name="connsiteX111" fmla="*/ 4923 w 9531"/>
              <a:gd name="connsiteY111" fmla="*/ 8579 h 10000"/>
              <a:gd name="connsiteX112" fmla="*/ 4923 w 9531"/>
              <a:gd name="connsiteY112" fmla="*/ 8579 h 10000"/>
              <a:gd name="connsiteX113" fmla="*/ 5312 w 9531"/>
              <a:gd name="connsiteY113" fmla="*/ 7254 h 10000"/>
              <a:gd name="connsiteX114" fmla="*/ 5351 w 9531"/>
              <a:gd name="connsiteY114" fmla="*/ 7206 h 10000"/>
              <a:gd name="connsiteX115" fmla="*/ 5508 w 9531"/>
              <a:gd name="connsiteY115" fmla="*/ 7206 h 10000"/>
              <a:gd name="connsiteX116" fmla="*/ 5508 w 9531"/>
              <a:gd name="connsiteY116" fmla="*/ 7254 h 10000"/>
              <a:gd name="connsiteX117" fmla="*/ 5117 w 9531"/>
              <a:gd name="connsiteY117" fmla="*/ 8579 h 10000"/>
              <a:gd name="connsiteX118" fmla="*/ 5077 w 9531"/>
              <a:gd name="connsiteY118" fmla="*/ 8628 h 10000"/>
              <a:gd name="connsiteX119" fmla="*/ 4923 w 9531"/>
              <a:gd name="connsiteY119" fmla="*/ 8628 h 10000"/>
              <a:gd name="connsiteX120" fmla="*/ 4923 w 9531"/>
              <a:gd name="connsiteY120" fmla="*/ 8579 h 10000"/>
              <a:gd name="connsiteX121" fmla="*/ 2462 w 9531"/>
              <a:gd name="connsiteY121" fmla="*/ 6373 h 10000"/>
              <a:gd name="connsiteX122" fmla="*/ 2462 w 9531"/>
              <a:gd name="connsiteY122" fmla="*/ 6373 h 10000"/>
              <a:gd name="connsiteX123" fmla="*/ 3282 w 9531"/>
              <a:gd name="connsiteY123" fmla="*/ 6373 h 10000"/>
              <a:gd name="connsiteX124" fmla="*/ 3282 w 9531"/>
              <a:gd name="connsiteY124" fmla="*/ 6617 h 10000"/>
              <a:gd name="connsiteX125" fmla="*/ 2462 w 9531"/>
              <a:gd name="connsiteY125" fmla="*/ 6617 h 10000"/>
              <a:gd name="connsiteX126" fmla="*/ 2462 w 9531"/>
              <a:gd name="connsiteY126" fmla="*/ 6373 h 10000"/>
              <a:gd name="connsiteX127" fmla="*/ 2735 w 9531"/>
              <a:gd name="connsiteY127" fmla="*/ 9216 h 10000"/>
              <a:gd name="connsiteX128" fmla="*/ 2735 w 9531"/>
              <a:gd name="connsiteY128" fmla="*/ 9216 h 10000"/>
              <a:gd name="connsiteX129" fmla="*/ 3282 w 9531"/>
              <a:gd name="connsiteY129" fmla="*/ 9216 h 10000"/>
              <a:gd name="connsiteX130" fmla="*/ 3282 w 9531"/>
              <a:gd name="connsiteY130" fmla="*/ 9462 h 10000"/>
              <a:gd name="connsiteX131" fmla="*/ 2735 w 9531"/>
              <a:gd name="connsiteY131" fmla="*/ 9462 h 10000"/>
              <a:gd name="connsiteX132" fmla="*/ 2735 w 9531"/>
              <a:gd name="connsiteY132" fmla="*/ 9216 h 10000"/>
              <a:gd name="connsiteX133" fmla="*/ 2735 w 9531"/>
              <a:gd name="connsiteY133" fmla="*/ 6961 h 10000"/>
              <a:gd name="connsiteX134" fmla="*/ 2735 w 9531"/>
              <a:gd name="connsiteY134" fmla="*/ 6961 h 10000"/>
              <a:gd name="connsiteX135" fmla="*/ 3282 w 9531"/>
              <a:gd name="connsiteY135" fmla="*/ 6961 h 10000"/>
              <a:gd name="connsiteX136" fmla="*/ 3282 w 9531"/>
              <a:gd name="connsiteY136" fmla="*/ 7157 h 10000"/>
              <a:gd name="connsiteX137" fmla="*/ 2735 w 9531"/>
              <a:gd name="connsiteY137" fmla="*/ 7157 h 10000"/>
              <a:gd name="connsiteX138" fmla="*/ 2735 w 9531"/>
              <a:gd name="connsiteY138" fmla="*/ 6961 h 10000"/>
              <a:gd name="connsiteX139" fmla="*/ 2735 w 9531"/>
              <a:gd name="connsiteY139" fmla="*/ 7502 h 10000"/>
              <a:gd name="connsiteX140" fmla="*/ 2735 w 9531"/>
              <a:gd name="connsiteY140" fmla="*/ 7502 h 10000"/>
              <a:gd name="connsiteX141" fmla="*/ 3282 w 9531"/>
              <a:gd name="connsiteY141" fmla="*/ 7502 h 10000"/>
              <a:gd name="connsiteX142" fmla="*/ 3282 w 9531"/>
              <a:gd name="connsiteY142" fmla="*/ 7746 h 10000"/>
              <a:gd name="connsiteX143" fmla="*/ 2735 w 9531"/>
              <a:gd name="connsiteY143" fmla="*/ 7746 h 10000"/>
              <a:gd name="connsiteX144" fmla="*/ 2735 w 9531"/>
              <a:gd name="connsiteY144" fmla="*/ 7502 h 10000"/>
              <a:gd name="connsiteX145" fmla="*/ 2462 w 9531"/>
              <a:gd name="connsiteY145" fmla="*/ 8090 h 10000"/>
              <a:gd name="connsiteX146" fmla="*/ 2462 w 9531"/>
              <a:gd name="connsiteY146" fmla="*/ 8090 h 10000"/>
              <a:gd name="connsiteX147" fmla="*/ 3282 w 9531"/>
              <a:gd name="connsiteY147" fmla="*/ 8090 h 10000"/>
              <a:gd name="connsiteX148" fmla="*/ 3282 w 9531"/>
              <a:gd name="connsiteY148" fmla="*/ 8286 h 10000"/>
              <a:gd name="connsiteX149" fmla="*/ 2462 w 9531"/>
              <a:gd name="connsiteY149" fmla="*/ 8286 h 10000"/>
              <a:gd name="connsiteX150" fmla="*/ 2462 w 9531"/>
              <a:gd name="connsiteY150" fmla="*/ 8090 h 10000"/>
              <a:gd name="connsiteX151" fmla="*/ 2735 w 9531"/>
              <a:gd name="connsiteY151" fmla="*/ 8628 h 10000"/>
              <a:gd name="connsiteX152" fmla="*/ 2735 w 9531"/>
              <a:gd name="connsiteY152" fmla="*/ 8628 h 10000"/>
              <a:gd name="connsiteX153" fmla="*/ 3282 w 9531"/>
              <a:gd name="connsiteY153" fmla="*/ 8628 h 10000"/>
              <a:gd name="connsiteX154" fmla="*/ 3282 w 9531"/>
              <a:gd name="connsiteY154" fmla="*/ 8874 h 10000"/>
              <a:gd name="connsiteX155" fmla="*/ 2735 w 9531"/>
              <a:gd name="connsiteY155" fmla="*/ 8874 h 10000"/>
              <a:gd name="connsiteX156" fmla="*/ 2735 w 9531"/>
              <a:gd name="connsiteY156" fmla="*/ 8628 h 10000"/>
              <a:gd name="connsiteX0" fmla="*/ 8606 w 8690"/>
              <a:gd name="connsiteY0" fmla="*/ 2550 h 10000"/>
              <a:gd name="connsiteX1" fmla="*/ 8606 w 8690"/>
              <a:gd name="connsiteY1" fmla="*/ 2550 h 10000"/>
              <a:gd name="connsiteX2" fmla="*/ 8443 w 8690"/>
              <a:gd name="connsiteY2" fmla="*/ 2550 h 10000"/>
              <a:gd name="connsiteX3" fmla="*/ 6638 w 8690"/>
              <a:gd name="connsiteY3" fmla="*/ 980 h 10000"/>
              <a:gd name="connsiteX4" fmla="*/ 6026 w 8690"/>
              <a:gd name="connsiteY4" fmla="*/ 1128 h 10000"/>
              <a:gd name="connsiteX5" fmla="*/ 4263 w 8690"/>
              <a:gd name="connsiteY5" fmla="*/ 0 h 10000"/>
              <a:gd name="connsiteX6" fmla="*/ 2174 w 8690"/>
              <a:gd name="connsiteY6" fmla="*/ 1961 h 10000"/>
              <a:gd name="connsiteX7" fmla="*/ 2133 w 8690"/>
              <a:gd name="connsiteY7" fmla="*/ 1961 h 10000"/>
              <a:gd name="connsiteX8" fmla="*/ 2 w 8690"/>
              <a:gd name="connsiteY8" fmla="*/ 4462 h 10000"/>
              <a:gd name="connsiteX9" fmla="*/ 2174 w 8690"/>
              <a:gd name="connsiteY9" fmla="*/ 7058 h 10000"/>
              <a:gd name="connsiteX10" fmla="*/ 2214 w 8690"/>
              <a:gd name="connsiteY10" fmla="*/ 7058 h 10000"/>
              <a:gd name="connsiteX11" fmla="*/ 2214 w 8690"/>
              <a:gd name="connsiteY11" fmla="*/ 10000 h 10000"/>
              <a:gd name="connsiteX12" fmla="*/ 7294 w 8690"/>
              <a:gd name="connsiteY12" fmla="*/ 10000 h 10000"/>
              <a:gd name="connsiteX13" fmla="*/ 7294 w 8690"/>
              <a:gd name="connsiteY13" fmla="*/ 5392 h 10000"/>
              <a:gd name="connsiteX14" fmla="*/ 7213 w 8690"/>
              <a:gd name="connsiteY14" fmla="*/ 5245 h 10000"/>
              <a:gd name="connsiteX15" fmla="*/ 4755 w 8690"/>
              <a:gd name="connsiteY15" fmla="*/ 5245 h 10000"/>
              <a:gd name="connsiteX16" fmla="*/ 4755 w 8690"/>
              <a:gd name="connsiteY16" fmla="*/ 4462 h 10000"/>
              <a:gd name="connsiteX17" fmla="*/ 8074 w 8690"/>
              <a:gd name="connsiteY17" fmla="*/ 4462 h 10000"/>
              <a:gd name="connsiteX18" fmla="*/ 8074 w 8690"/>
              <a:gd name="connsiteY18" fmla="*/ 8187 h 10000"/>
              <a:gd name="connsiteX19" fmla="*/ 7501 w 8690"/>
              <a:gd name="connsiteY19" fmla="*/ 8187 h 10000"/>
              <a:gd name="connsiteX20" fmla="*/ 7501 w 8690"/>
              <a:gd name="connsiteY20" fmla="*/ 8432 h 10000"/>
              <a:gd name="connsiteX21" fmla="*/ 8237 w 8690"/>
              <a:gd name="connsiteY21" fmla="*/ 8432 h 10000"/>
              <a:gd name="connsiteX22" fmla="*/ 8237 w 8690"/>
              <a:gd name="connsiteY22" fmla="*/ 3777 h 10000"/>
              <a:gd name="connsiteX23" fmla="*/ 8157 w 8690"/>
              <a:gd name="connsiteY23" fmla="*/ 3678 h 10000"/>
              <a:gd name="connsiteX24" fmla="*/ 3240 w 8690"/>
              <a:gd name="connsiteY24" fmla="*/ 3678 h 10000"/>
              <a:gd name="connsiteX25" fmla="*/ 3156 w 8690"/>
              <a:gd name="connsiteY25" fmla="*/ 3777 h 10000"/>
              <a:gd name="connsiteX26" fmla="*/ 3156 w 8690"/>
              <a:gd name="connsiteY26" fmla="*/ 5245 h 10000"/>
              <a:gd name="connsiteX27" fmla="*/ 2297 w 8690"/>
              <a:gd name="connsiteY27" fmla="*/ 5245 h 10000"/>
              <a:gd name="connsiteX28" fmla="*/ 2214 w 8690"/>
              <a:gd name="connsiteY28" fmla="*/ 5392 h 10000"/>
              <a:gd name="connsiteX29" fmla="*/ 2214 w 8690"/>
              <a:gd name="connsiteY29" fmla="*/ 6470 h 10000"/>
              <a:gd name="connsiteX30" fmla="*/ 2174 w 8690"/>
              <a:gd name="connsiteY30" fmla="*/ 6470 h 10000"/>
              <a:gd name="connsiteX31" fmla="*/ 494 w 8690"/>
              <a:gd name="connsiteY31" fmla="*/ 4561 h 10000"/>
              <a:gd name="connsiteX32" fmla="*/ 2133 w 8690"/>
              <a:gd name="connsiteY32" fmla="*/ 2550 h 10000"/>
              <a:gd name="connsiteX33" fmla="*/ 2133 w 8690"/>
              <a:gd name="connsiteY33" fmla="*/ 2550 h 10000"/>
              <a:gd name="connsiteX34" fmla="*/ 2174 w 8690"/>
              <a:gd name="connsiteY34" fmla="*/ 2550 h 10000"/>
              <a:gd name="connsiteX35" fmla="*/ 2379 w 8690"/>
              <a:gd name="connsiteY35" fmla="*/ 2550 h 10000"/>
              <a:gd name="connsiteX36" fmla="*/ 2625 w 8690"/>
              <a:gd name="connsiteY36" fmla="*/ 2353 h 10000"/>
              <a:gd name="connsiteX37" fmla="*/ 2666 w 8690"/>
              <a:gd name="connsiteY37" fmla="*/ 2108 h 10000"/>
              <a:gd name="connsiteX38" fmla="*/ 4263 w 8690"/>
              <a:gd name="connsiteY38" fmla="*/ 588 h 10000"/>
              <a:gd name="connsiteX39" fmla="*/ 5614 w 8690"/>
              <a:gd name="connsiteY39" fmla="*/ 1423 h 10000"/>
              <a:gd name="connsiteX40" fmla="*/ 5738 w 8690"/>
              <a:gd name="connsiteY40" fmla="*/ 1667 h 10000"/>
              <a:gd name="connsiteX41" fmla="*/ 5984 w 8690"/>
              <a:gd name="connsiteY41" fmla="*/ 1765 h 10000"/>
              <a:gd name="connsiteX42" fmla="*/ 6146 w 8690"/>
              <a:gd name="connsiteY42" fmla="*/ 1667 h 10000"/>
              <a:gd name="connsiteX43" fmla="*/ 6434 w 8690"/>
              <a:gd name="connsiteY43" fmla="*/ 1569 h 10000"/>
              <a:gd name="connsiteX44" fmla="*/ 7951 w 8690"/>
              <a:gd name="connsiteY44" fmla="*/ 2746 h 10000"/>
              <a:gd name="connsiteX45" fmla="*/ 8033 w 8690"/>
              <a:gd name="connsiteY45" fmla="*/ 2992 h 10000"/>
              <a:gd name="connsiteX46" fmla="*/ 8237 w 8690"/>
              <a:gd name="connsiteY46" fmla="*/ 3188 h 10000"/>
              <a:gd name="connsiteX47" fmla="*/ 8484 w 8690"/>
              <a:gd name="connsiteY47" fmla="*/ 3138 h 10000"/>
              <a:gd name="connsiteX48" fmla="*/ 8688 w 8690"/>
              <a:gd name="connsiteY48" fmla="*/ 3138 h 10000"/>
              <a:gd name="connsiteX49" fmla="*/ 8606 w 8690"/>
              <a:gd name="connsiteY49" fmla="*/ 2550 h 10000"/>
              <a:gd name="connsiteX50" fmla="*/ 7130 w 8690"/>
              <a:gd name="connsiteY50" fmla="*/ 6029 h 10000"/>
              <a:gd name="connsiteX51" fmla="*/ 7130 w 8690"/>
              <a:gd name="connsiteY51" fmla="*/ 6029 h 10000"/>
              <a:gd name="connsiteX52" fmla="*/ 7130 w 8690"/>
              <a:gd name="connsiteY52" fmla="*/ 9756 h 10000"/>
              <a:gd name="connsiteX53" fmla="*/ 3813 w 8690"/>
              <a:gd name="connsiteY53" fmla="*/ 9756 h 10000"/>
              <a:gd name="connsiteX54" fmla="*/ 3813 w 8690"/>
              <a:gd name="connsiteY54" fmla="*/ 6029 h 10000"/>
              <a:gd name="connsiteX55" fmla="*/ 7130 w 8690"/>
              <a:gd name="connsiteY55" fmla="*/ 6029 h 10000"/>
              <a:gd name="connsiteX56" fmla="*/ 3362 w 8690"/>
              <a:gd name="connsiteY56" fmla="*/ 3923 h 10000"/>
              <a:gd name="connsiteX57" fmla="*/ 3362 w 8690"/>
              <a:gd name="connsiteY57" fmla="*/ 3923 h 10000"/>
              <a:gd name="connsiteX58" fmla="*/ 3648 w 8690"/>
              <a:gd name="connsiteY58" fmla="*/ 3923 h 10000"/>
              <a:gd name="connsiteX59" fmla="*/ 3648 w 8690"/>
              <a:gd name="connsiteY59" fmla="*/ 4266 h 10000"/>
              <a:gd name="connsiteX60" fmla="*/ 3362 w 8690"/>
              <a:gd name="connsiteY60" fmla="*/ 4266 h 10000"/>
              <a:gd name="connsiteX61" fmla="*/ 3362 w 8690"/>
              <a:gd name="connsiteY61" fmla="*/ 3923 h 10000"/>
              <a:gd name="connsiteX62" fmla="*/ 3362 w 8690"/>
              <a:gd name="connsiteY62" fmla="*/ 4462 h 10000"/>
              <a:gd name="connsiteX63" fmla="*/ 3362 w 8690"/>
              <a:gd name="connsiteY63" fmla="*/ 4462 h 10000"/>
              <a:gd name="connsiteX64" fmla="*/ 4592 w 8690"/>
              <a:gd name="connsiteY64" fmla="*/ 4462 h 10000"/>
              <a:gd name="connsiteX65" fmla="*/ 4592 w 8690"/>
              <a:gd name="connsiteY65" fmla="*/ 5245 h 10000"/>
              <a:gd name="connsiteX66" fmla="*/ 3362 w 8690"/>
              <a:gd name="connsiteY66" fmla="*/ 5245 h 10000"/>
              <a:gd name="connsiteX67" fmla="*/ 3362 w 8690"/>
              <a:gd name="connsiteY67" fmla="*/ 4462 h 10000"/>
              <a:gd name="connsiteX68" fmla="*/ 2421 w 8690"/>
              <a:gd name="connsiteY68" fmla="*/ 5490 h 10000"/>
              <a:gd name="connsiteX69" fmla="*/ 2421 w 8690"/>
              <a:gd name="connsiteY69" fmla="*/ 5490 h 10000"/>
              <a:gd name="connsiteX70" fmla="*/ 2706 w 8690"/>
              <a:gd name="connsiteY70" fmla="*/ 5490 h 10000"/>
              <a:gd name="connsiteX71" fmla="*/ 2706 w 8690"/>
              <a:gd name="connsiteY71" fmla="*/ 5833 h 10000"/>
              <a:gd name="connsiteX72" fmla="*/ 2421 w 8690"/>
              <a:gd name="connsiteY72" fmla="*/ 5833 h 10000"/>
              <a:gd name="connsiteX73" fmla="*/ 2421 w 8690"/>
              <a:gd name="connsiteY73" fmla="*/ 5490 h 10000"/>
              <a:gd name="connsiteX74" fmla="*/ 2421 w 8690"/>
              <a:gd name="connsiteY74" fmla="*/ 6029 h 10000"/>
              <a:gd name="connsiteX75" fmla="*/ 2421 w 8690"/>
              <a:gd name="connsiteY75" fmla="*/ 6029 h 10000"/>
              <a:gd name="connsiteX76" fmla="*/ 3648 w 8690"/>
              <a:gd name="connsiteY76" fmla="*/ 6029 h 10000"/>
              <a:gd name="connsiteX77" fmla="*/ 3648 w 8690"/>
              <a:gd name="connsiteY77" fmla="*/ 9756 h 10000"/>
              <a:gd name="connsiteX78" fmla="*/ 2421 w 8690"/>
              <a:gd name="connsiteY78" fmla="*/ 9756 h 10000"/>
              <a:gd name="connsiteX79" fmla="*/ 2421 w 8690"/>
              <a:gd name="connsiteY79" fmla="*/ 6029 h 10000"/>
              <a:gd name="connsiteX80" fmla="*/ 4100 w 8690"/>
              <a:gd name="connsiteY80" fmla="*/ 8040 h 10000"/>
              <a:gd name="connsiteX81" fmla="*/ 4100 w 8690"/>
              <a:gd name="connsiteY81" fmla="*/ 8040 h 10000"/>
              <a:gd name="connsiteX82" fmla="*/ 4100 w 8690"/>
              <a:gd name="connsiteY82" fmla="*/ 7795 h 10000"/>
              <a:gd name="connsiteX83" fmla="*/ 4140 w 8690"/>
              <a:gd name="connsiteY83" fmla="*/ 7746 h 10000"/>
              <a:gd name="connsiteX84" fmla="*/ 4879 w 8690"/>
              <a:gd name="connsiteY84" fmla="*/ 7206 h 10000"/>
              <a:gd name="connsiteX85" fmla="*/ 4920 w 8690"/>
              <a:gd name="connsiteY85" fmla="*/ 7254 h 10000"/>
              <a:gd name="connsiteX86" fmla="*/ 4920 w 8690"/>
              <a:gd name="connsiteY86" fmla="*/ 7502 h 10000"/>
              <a:gd name="connsiteX87" fmla="*/ 4879 w 8690"/>
              <a:gd name="connsiteY87" fmla="*/ 7550 h 10000"/>
              <a:gd name="connsiteX88" fmla="*/ 4346 w 8690"/>
              <a:gd name="connsiteY88" fmla="*/ 7942 h 10000"/>
              <a:gd name="connsiteX89" fmla="*/ 4879 w 8690"/>
              <a:gd name="connsiteY89" fmla="*/ 8286 h 10000"/>
              <a:gd name="connsiteX90" fmla="*/ 4920 w 8690"/>
              <a:gd name="connsiteY90" fmla="*/ 8335 h 10000"/>
              <a:gd name="connsiteX91" fmla="*/ 4920 w 8690"/>
              <a:gd name="connsiteY91" fmla="*/ 8579 h 10000"/>
              <a:gd name="connsiteX92" fmla="*/ 4879 w 8690"/>
              <a:gd name="connsiteY92" fmla="*/ 8579 h 10000"/>
              <a:gd name="connsiteX93" fmla="*/ 4140 w 8690"/>
              <a:gd name="connsiteY93" fmla="*/ 8090 h 10000"/>
              <a:gd name="connsiteX94" fmla="*/ 4100 w 8690"/>
              <a:gd name="connsiteY94" fmla="*/ 8040 h 10000"/>
              <a:gd name="connsiteX95" fmla="*/ 6026 w 8690"/>
              <a:gd name="connsiteY95" fmla="*/ 8579 h 10000"/>
              <a:gd name="connsiteX96" fmla="*/ 6026 w 8690"/>
              <a:gd name="connsiteY96" fmla="*/ 8579 h 10000"/>
              <a:gd name="connsiteX97" fmla="*/ 6026 w 8690"/>
              <a:gd name="connsiteY97" fmla="*/ 8335 h 10000"/>
              <a:gd name="connsiteX98" fmla="*/ 6065 w 8690"/>
              <a:gd name="connsiteY98" fmla="*/ 8286 h 10000"/>
              <a:gd name="connsiteX99" fmla="*/ 6598 w 8690"/>
              <a:gd name="connsiteY99" fmla="*/ 7894 h 10000"/>
              <a:gd name="connsiteX100" fmla="*/ 6065 w 8690"/>
              <a:gd name="connsiteY100" fmla="*/ 7550 h 10000"/>
              <a:gd name="connsiteX101" fmla="*/ 6026 w 8690"/>
              <a:gd name="connsiteY101" fmla="*/ 7450 h 10000"/>
              <a:gd name="connsiteX102" fmla="*/ 6026 w 8690"/>
              <a:gd name="connsiteY102" fmla="*/ 7254 h 10000"/>
              <a:gd name="connsiteX103" fmla="*/ 6065 w 8690"/>
              <a:gd name="connsiteY103" fmla="*/ 7206 h 10000"/>
              <a:gd name="connsiteX104" fmla="*/ 6803 w 8690"/>
              <a:gd name="connsiteY104" fmla="*/ 7746 h 10000"/>
              <a:gd name="connsiteX105" fmla="*/ 6845 w 8690"/>
              <a:gd name="connsiteY105" fmla="*/ 7795 h 10000"/>
              <a:gd name="connsiteX106" fmla="*/ 6845 w 8690"/>
              <a:gd name="connsiteY106" fmla="*/ 8040 h 10000"/>
              <a:gd name="connsiteX107" fmla="*/ 6803 w 8690"/>
              <a:gd name="connsiteY107" fmla="*/ 8090 h 10000"/>
              <a:gd name="connsiteX108" fmla="*/ 6065 w 8690"/>
              <a:gd name="connsiteY108" fmla="*/ 8579 h 10000"/>
              <a:gd name="connsiteX109" fmla="*/ 6026 w 8690"/>
              <a:gd name="connsiteY109" fmla="*/ 8579 h 10000"/>
              <a:gd name="connsiteX110" fmla="*/ 5165 w 8690"/>
              <a:gd name="connsiteY110" fmla="*/ 8579 h 10000"/>
              <a:gd name="connsiteX111" fmla="*/ 5165 w 8690"/>
              <a:gd name="connsiteY111" fmla="*/ 8579 h 10000"/>
              <a:gd name="connsiteX112" fmla="*/ 5573 w 8690"/>
              <a:gd name="connsiteY112" fmla="*/ 7254 h 10000"/>
              <a:gd name="connsiteX113" fmla="*/ 5614 w 8690"/>
              <a:gd name="connsiteY113" fmla="*/ 7206 h 10000"/>
              <a:gd name="connsiteX114" fmla="*/ 5779 w 8690"/>
              <a:gd name="connsiteY114" fmla="*/ 7206 h 10000"/>
              <a:gd name="connsiteX115" fmla="*/ 5779 w 8690"/>
              <a:gd name="connsiteY115" fmla="*/ 7254 h 10000"/>
              <a:gd name="connsiteX116" fmla="*/ 5369 w 8690"/>
              <a:gd name="connsiteY116" fmla="*/ 8579 h 10000"/>
              <a:gd name="connsiteX117" fmla="*/ 5327 w 8690"/>
              <a:gd name="connsiteY117" fmla="*/ 8628 h 10000"/>
              <a:gd name="connsiteX118" fmla="*/ 5165 w 8690"/>
              <a:gd name="connsiteY118" fmla="*/ 8628 h 10000"/>
              <a:gd name="connsiteX119" fmla="*/ 5165 w 8690"/>
              <a:gd name="connsiteY119" fmla="*/ 8579 h 10000"/>
              <a:gd name="connsiteX120" fmla="*/ 2583 w 8690"/>
              <a:gd name="connsiteY120" fmla="*/ 6373 h 10000"/>
              <a:gd name="connsiteX121" fmla="*/ 2583 w 8690"/>
              <a:gd name="connsiteY121" fmla="*/ 6373 h 10000"/>
              <a:gd name="connsiteX122" fmla="*/ 3444 w 8690"/>
              <a:gd name="connsiteY122" fmla="*/ 6373 h 10000"/>
              <a:gd name="connsiteX123" fmla="*/ 3444 w 8690"/>
              <a:gd name="connsiteY123" fmla="*/ 6617 h 10000"/>
              <a:gd name="connsiteX124" fmla="*/ 2583 w 8690"/>
              <a:gd name="connsiteY124" fmla="*/ 6617 h 10000"/>
              <a:gd name="connsiteX125" fmla="*/ 2583 w 8690"/>
              <a:gd name="connsiteY125" fmla="*/ 6373 h 10000"/>
              <a:gd name="connsiteX126" fmla="*/ 2870 w 8690"/>
              <a:gd name="connsiteY126" fmla="*/ 9216 h 10000"/>
              <a:gd name="connsiteX127" fmla="*/ 2870 w 8690"/>
              <a:gd name="connsiteY127" fmla="*/ 9216 h 10000"/>
              <a:gd name="connsiteX128" fmla="*/ 3444 w 8690"/>
              <a:gd name="connsiteY128" fmla="*/ 9216 h 10000"/>
              <a:gd name="connsiteX129" fmla="*/ 3444 w 8690"/>
              <a:gd name="connsiteY129" fmla="*/ 9462 h 10000"/>
              <a:gd name="connsiteX130" fmla="*/ 2870 w 8690"/>
              <a:gd name="connsiteY130" fmla="*/ 9462 h 10000"/>
              <a:gd name="connsiteX131" fmla="*/ 2870 w 8690"/>
              <a:gd name="connsiteY131" fmla="*/ 9216 h 10000"/>
              <a:gd name="connsiteX132" fmla="*/ 2870 w 8690"/>
              <a:gd name="connsiteY132" fmla="*/ 6961 h 10000"/>
              <a:gd name="connsiteX133" fmla="*/ 2870 w 8690"/>
              <a:gd name="connsiteY133" fmla="*/ 6961 h 10000"/>
              <a:gd name="connsiteX134" fmla="*/ 3444 w 8690"/>
              <a:gd name="connsiteY134" fmla="*/ 6961 h 10000"/>
              <a:gd name="connsiteX135" fmla="*/ 3444 w 8690"/>
              <a:gd name="connsiteY135" fmla="*/ 7157 h 10000"/>
              <a:gd name="connsiteX136" fmla="*/ 2870 w 8690"/>
              <a:gd name="connsiteY136" fmla="*/ 7157 h 10000"/>
              <a:gd name="connsiteX137" fmla="*/ 2870 w 8690"/>
              <a:gd name="connsiteY137" fmla="*/ 6961 h 10000"/>
              <a:gd name="connsiteX138" fmla="*/ 2870 w 8690"/>
              <a:gd name="connsiteY138" fmla="*/ 7502 h 10000"/>
              <a:gd name="connsiteX139" fmla="*/ 2870 w 8690"/>
              <a:gd name="connsiteY139" fmla="*/ 7502 h 10000"/>
              <a:gd name="connsiteX140" fmla="*/ 3444 w 8690"/>
              <a:gd name="connsiteY140" fmla="*/ 7502 h 10000"/>
              <a:gd name="connsiteX141" fmla="*/ 3444 w 8690"/>
              <a:gd name="connsiteY141" fmla="*/ 7746 h 10000"/>
              <a:gd name="connsiteX142" fmla="*/ 2870 w 8690"/>
              <a:gd name="connsiteY142" fmla="*/ 7746 h 10000"/>
              <a:gd name="connsiteX143" fmla="*/ 2870 w 8690"/>
              <a:gd name="connsiteY143" fmla="*/ 7502 h 10000"/>
              <a:gd name="connsiteX144" fmla="*/ 2583 w 8690"/>
              <a:gd name="connsiteY144" fmla="*/ 8090 h 10000"/>
              <a:gd name="connsiteX145" fmla="*/ 2583 w 8690"/>
              <a:gd name="connsiteY145" fmla="*/ 8090 h 10000"/>
              <a:gd name="connsiteX146" fmla="*/ 3444 w 8690"/>
              <a:gd name="connsiteY146" fmla="*/ 8090 h 10000"/>
              <a:gd name="connsiteX147" fmla="*/ 3444 w 8690"/>
              <a:gd name="connsiteY147" fmla="*/ 8286 h 10000"/>
              <a:gd name="connsiteX148" fmla="*/ 2583 w 8690"/>
              <a:gd name="connsiteY148" fmla="*/ 8286 h 10000"/>
              <a:gd name="connsiteX149" fmla="*/ 2583 w 8690"/>
              <a:gd name="connsiteY149" fmla="*/ 8090 h 10000"/>
              <a:gd name="connsiteX150" fmla="*/ 2870 w 8690"/>
              <a:gd name="connsiteY150" fmla="*/ 8628 h 10000"/>
              <a:gd name="connsiteX151" fmla="*/ 2870 w 8690"/>
              <a:gd name="connsiteY151" fmla="*/ 8628 h 10000"/>
              <a:gd name="connsiteX152" fmla="*/ 3444 w 8690"/>
              <a:gd name="connsiteY152" fmla="*/ 8628 h 10000"/>
              <a:gd name="connsiteX153" fmla="*/ 3444 w 8690"/>
              <a:gd name="connsiteY153" fmla="*/ 8874 h 10000"/>
              <a:gd name="connsiteX154" fmla="*/ 2870 w 8690"/>
              <a:gd name="connsiteY154" fmla="*/ 8874 h 10000"/>
              <a:gd name="connsiteX155" fmla="*/ 2870 w 8690"/>
              <a:gd name="connsiteY155" fmla="*/ 8628 h 10000"/>
              <a:gd name="connsiteX0" fmla="*/ 9998 w 10002"/>
              <a:gd name="connsiteY0" fmla="*/ 3138 h 10000"/>
              <a:gd name="connsiteX1" fmla="*/ 9903 w 10002"/>
              <a:gd name="connsiteY1" fmla="*/ 2550 h 10000"/>
              <a:gd name="connsiteX2" fmla="*/ 9716 w 10002"/>
              <a:gd name="connsiteY2" fmla="*/ 2550 h 10000"/>
              <a:gd name="connsiteX3" fmla="*/ 7639 w 10002"/>
              <a:gd name="connsiteY3" fmla="*/ 980 h 10000"/>
              <a:gd name="connsiteX4" fmla="*/ 6934 w 10002"/>
              <a:gd name="connsiteY4" fmla="*/ 1128 h 10000"/>
              <a:gd name="connsiteX5" fmla="*/ 4906 w 10002"/>
              <a:gd name="connsiteY5" fmla="*/ 0 h 10000"/>
              <a:gd name="connsiteX6" fmla="*/ 2502 w 10002"/>
              <a:gd name="connsiteY6" fmla="*/ 1961 h 10000"/>
              <a:gd name="connsiteX7" fmla="*/ 2455 w 10002"/>
              <a:gd name="connsiteY7" fmla="*/ 1961 h 10000"/>
              <a:gd name="connsiteX8" fmla="*/ 2 w 10002"/>
              <a:gd name="connsiteY8" fmla="*/ 4462 h 10000"/>
              <a:gd name="connsiteX9" fmla="*/ 2502 w 10002"/>
              <a:gd name="connsiteY9" fmla="*/ 7058 h 10000"/>
              <a:gd name="connsiteX10" fmla="*/ 2548 w 10002"/>
              <a:gd name="connsiteY10" fmla="*/ 7058 h 10000"/>
              <a:gd name="connsiteX11" fmla="*/ 2548 w 10002"/>
              <a:gd name="connsiteY11" fmla="*/ 10000 h 10000"/>
              <a:gd name="connsiteX12" fmla="*/ 8394 w 10002"/>
              <a:gd name="connsiteY12" fmla="*/ 10000 h 10000"/>
              <a:gd name="connsiteX13" fmla="*/ 8394 w 10002"/>
              <a:gd name="connsiteY13" fmla="*/ 5392 h 10000"/>
              <a:gd name="connsiteX14" fmla="*/ 8300 w 10002"/>
              <a:gd name="connsiteY14" fmla="*/ 5245 h 10000"/>
              <a:gd name="connsiteX15" fmla="*/ 5472 w 10002"/>
              <a:gd name="connsiteY15" fmla="*/ 5245 h 10000"/>
              <a:gd name="connsiteX16" fmla="*/ 5472 w 10002"/>
              <a:gd name="connsiteY16" fmla="*/ 4462 h 10000"/>
              <a:gd name="connsiteX17" fmla="*/ 9291 w 10002"/>
              <a:gd name="connsiteY17" fmla="*/ 4462 h 10000"/>
              <a:gd name="connsiteX18" fmla="*/ 9291 w 10002"/>
              <a:gd name="connsiteY18" fmla="*/ 8187 h 10000"/>
              <a:gd name="connsiteX19" fmla="*/ 8632 w 10002"/>
              <a:gd name="connsiteY19" fmla="*/ 8187 h 10000"/>
              <a:gd name="connsiteX20" fmla="*/ 8632 w 10002"/>
              <a:gd name="connsiteY20" fmla="*/ 8432 h 10000"/>
              <a:gd name="connsiteX21" fmla="*/ 9479 w 10002"/>
              <a:gd name="connsiteY21" fmla="*/ 8432 h 10000"/>
              <a:gd name="connsiteX22" fmla="*/ 9479 w 10002"/>
              <a:gd name="connsiteY22" fmla="*/ 3777 h 10000"/>
              <a:gd name="connsiteX23" fmla="*/ 9387 w 10002"/>
              <a:gd name="connsiteY23" fmla="*/ 3678 h 10000"/>
              <a:gd name="connsiteX24" fmla="*/ 3728 w 10002"/>
              <a:gd name="connsiteY24" fmla="*/ 3678 h 10000"/>
              <a:gd name="connsiteX25" fmla="*/ 3632 w 10002"/>
              <a:gd name="connsiteY25" fmla="*/ 3777 h 10000"/>
              <a:gd name="connsiteX26" fmla="*/ 3632 w 10002"/>
              <a:gd name="connsiteY26" fmla="*/ 5245 h 10000"/>
              <a:gd name="connsiteX27" fmla="*/ 2643 w 10002"/>
              <a:gd name="connsiteY27" fmla="*/ 5245 h 10000"/>
              <a:gd name="connsiteX28" fmla="*/ 2548 w 10002"/>
              <a:gd name="connsiteY28" fmla="*/ 5392 h 10000"/>
              <a:gd name="connsiteX29" fmla="*/ 2548 w 10002"/>
              <a:gd name="connsiteY29" fmla="*/ 6470 h 10000"/>
              <a:gd name="connsiteX30" fmla="*/ 2502 w 10002"/>
              <a:gd name="connsiteY30" fmla="*/ 6470 h 10000"/>
              <a:gd name="connsiteX31" fmla="*/ 568 w 10002"/>
              <a:gd name="connsiteY31" fmla="*/ 4561 h 10000"/>
              <a:gd name="connsiteX32" fmla="*/ 2455 w 10002"/>
              <a:gd name="connsiteY32" fmla="*/ 2550 h 10000"/>
              <a:gd name="connsiteX33" fmla="*/ 2455 w 10002"/>
              <a:gd name="connsiteY33" fmla="*/ 2550 h 10000"/>
              <a:gd name="connsiteX34" fmla="*/ 2502 w 10002"/>
              <a:gd name="connsiteY34" fmla="*/ 2550 h 10000"/>
              <a:gd name="connsiteX35" fmla="*/ 2738 w 10002"/>
              <a:gd name="connsiteY35" fmla="*/ 2550 h 10000"/>
              <a:gd name="connsiteX36" fmla="*/ 3021 w 10002"/>
              <a:gd name="connsiteY36" fmla="*/ 2353 h 10000"/>
              <a:gd name="connsiteX37" fmla="*/ 3068 w 10002"/>
              <a:gd name="connsiteY37" fmla="*/ 2108 h 10000"/>
              <a:gd name="connsiteX38" fmla="*/ 4906 w 10002"/>
              <a:gd name="connsiteY38" fmla="*/ 588 h 10000"/>
              <a:gd name="connsiteX39" fmla="*/ 6460 w 10002"/>
              <a:gd name="connsiteY39" fmla="*/ 1423 h 10000"/>
              <a:gd name="connsiteX40" fmla="*/ 6603 w 10002"/>
              <a:gd name="connsiteY40" fmla="*/ 1667 h 10000"/>
              <a:gd name="connsiteX41" fmla="*/ 6886 w 10002"/>
              <a:gd name="connsiteY41" fmla="*/ 1765 h 10000"/>
              <a:gd name="connsiteX42" fmla="*/ 7072 w 10002"/>
              <a:gd name="connsiteY42" fmla="*/ 1667 h 10000"/>
              <a:gd name="connsiteX43" fmla="*/ 7404 w 10002"/>
              <a:gd name="connsiteY43" fmla="*/ 1569 h 10000"/>
              <a:gd name="connsiteX44" fmla="*/ 9150 w 10002"/>
              <a:gd name="connsiteY44" fmla="*/ 2746 h 10000"/>
              <a:gd name="connsiteX45" fmla="*/ 9244 w 10002"/>
              <a:gd name="connsiteY45" fmla="*/ 2992 h 10000"/>
              <a:gd name="connsiteX46" fmla="*/ 9479 w 10002"/>
              <a:gd name="connsiteY46" fmla="*/ 3188 h 10000"/>
              <a:gd name="connsiteX47" fmla="*/ 9763 w 10002"/>
              <a:gd name="connsiteY47" fmla="*/ 3138 h 10000"/>
              <a:gd name="connsiteX48" fmla="*/ 9998 w 10002"/>
              <a:gd name="connsiteY48" fmla="*/ 3138 h 10000"/>
              <a:gd name="connsiteX49" fmla="*/ 8205 w 10002"/>
              <a:gd name="connsiteY49" fmla="*/ 6029 h 10000"/>
              <a:gd name="connsiteX50" fmla="*/ 8205 w 10002"/>
              <a:gd name="connsiteY50" fmla="*/ 6029 h 10000"/>
              <a:gd name="connsiteX51" fmla="*/ 8205 w 10002"/>
              <a:gd name="connsiteY51" fmla="*/ 9756 h 10000"/>
              <a:gd name="connsiteX52" fmla="*/ 4388 w 10002"/>
              <a:gd name="connsiteY52" fmla="*/ 9756 h 10000"/>
              <a:gd name="connsiteX53" fmla="*/ 4388 w 10002"/>
              <a:gd name="connsiteY53" fmla="*/ 6029 h 10000"/>
              <a:gd name="connsiteX54" fmla="*/ 8205 w 10002"/>
              <a:gd name="connsiteY54" fmla="*/ 6029 h 10000"/>
              <a:gd name="connsiteX55" fmla="*/ 3869 w 10002"/>
              <a:gd name="connsiteY55" fmla="*/ 3923 h 10000"/>
              <a:gd name="connsiteX56" fmla="*/ 3869 w 10002"/>
              <a:gd name="connsiteY56" fmla="*/ 3923 h 10000"/>
              <a:gd name="connsiteX57" fmla="*/ 4198 w 10002"/>
              <a:gd name="connsiteY57" fmla="*/ 3923 h 10000"/>
              <a:gd name="connsiteX58" fmla="*/ 4198 w 10002"/>
              <a:gd name="connsiteY58" fmla="*/ 4266 h 10000"/>
              <a:gd name="connsiteX59" fmla="*/ 3869 w 10002"/>
              <a:gd name="connsiteY59" fmla="*/ 4266 h 10000"/>
              <a:gd name="connsiteX60" fmla="*/ 3869 w 10002"/>
              <a:gd name="connsiteY60" fmla="*/ 3923 h 10000"/>
              <a:gd name="connsiteX61" fmla="*/ 3869 w 10002"/>
              <a:gd name="connsiteY61" fmla="*/ 4462 h 10000"/>
              <a:gd name="connsiteX62" fmla="*/ 3869 w 10002"/>
              <a:gd name="connsiteY62" fmla="*/ 4462 h 10000"/>
              <a:gd name="connsiteX63" fmla="*/ 5284 w 10002"/>
              <a:gd name="connsiteY63" fmla="*/ 4462 h 10000"/>
              <a:gd name="connsiteX64" fmla="*/ 5284 w 10002"/>
              <a:gd name="connsiteY64" fmla="*/ 5245 h 10000"/>
              <a:gd name="connsiteX65" fmla="*/ 3869 w 10002"/>
              <a:gd name="connsiteY65" fmla="*/ 5245 h 10000"/>
              <a:gd name="connsiteX66" fmla="*/ 3869 w 10002"/>
              <a:gd name="connsiteY66" fmla="*/ 4462 h 10000"/>
              <a:gd name="connsiteX67" fmla="*/ 2786 w 10002"/>
              <a:gd name="connsiteY67" fmla="*/ 5490 h 10000"/>
              <a:gd name="connsiteX68" fmla="*/ 2786 w 10002"/>
              <a:gd name="connsiteY68" fmla="*/ 5490 h 10000"/>
              <a:gd name="connsiteX69" fmla="*/ 3114 w 10002"/>
              <a:gd name="connsiteY69" fmla="*/ 5490 h 10000"/>
              <a:gd name="connsiteX70" fmla="*/ 3114 w 10002"/>
              <a:gd name="connsiteY70" fmla="*/ 5833 h 10000"/>
              <a:gd name="connsiteX71" fmla="*/ 2786 w 10002"/>
              <a:gd name="connsiteY71" fmla="*/ 5833 h 10000"/>
              <a:gd name="connsiteX72" fmla="*/ 2786 w 10002"/>
              <a:gd name="connsiteY72" fmla="*/ 5490 h 10000"/>
              <a:gd name="connsiteX73" fmla="*/ 2786 w 10002"/>
              <a:gd name="connsiteY73" fmla="*/ 6029 h 10000"/>
              <a:gd name="connsiteX74" fmla="*/ 2786 w 10002"/>
              <a:gd name="connsiteY74" fmla="*/ 6029 h 10000"/>
              <a:gd name="connsiteX75" fmla="*/ 4198 w 10002"/>
              <a:gd name="connsiteY75" fmla="*/ 6029 h 10000"/>
              <a:gd name="connsiteX76" fmla="*/ 4198 w 10002"/>
              <a:gd name="connsiteY76" fmla="*/ 9756 h 10000"/>
              <a:gd name="connsiteX77" fmla="*/ 2786 w 10002"/>
              <a:gd name="connsiteY77" fmla="*/ 9756 h 10000"/>
              <a:gd name="connsiteX78" fmla="*/ 2786 w 10002"/>
              <a:gd name="connsiteY78" fmla="*/ 6029 h 10000"/>
              <a:gd name="connsiteX79" fmla="*/ 4718 w 10002"/>
              <a:gd name="connsiteY79" fmla="*/ 8040 h 10000"/>
              <a:gd name="connsiteX80" fmla="*/ 4718 w 10002"/>
              <a:gd name="connsiteY80" fmla="*/ 8040 h 10000"/>
              <a:gd name="connsiteX81" fmla="*/ 4718 w 10002"/>
              <a:gd name="connsiteY81" fmla="*/ 7795 h 10000"/>
              <a:gd name="connsiteX82" fmla="*/ 4764 w 10002"/>
              <a:gd name="connsiteY82" fmla="*/ 7746 h 10000"/>
              <a:gd name="connsiteX83" fmla="*/ 5614 w 10002"/>
              <a:gd name="connsiteY83" fmla="*/ 7206 h 10000"/>
              <a:gd name="connsiteX84" fmla="*/ 5662 w 10002"/>
              <a:gd name="connsiteY84" fmla="*/ 7254 h 10000"/>
              <a:gd name="connsiteX85" fmla="*/ 5662 w 10002"/>
              <a:gd name="connsiteY85" fmla="*/ 7502 h 10000"/>
              <a:gd name="connsiteX86" fmla="*/ 5614 w 10002"/>
              <a:gd name="connsiteY86" fmla="*/ 7550 h 10000"/>
              <a:gd name="connsiteX87" fmla="*/ 5001 w 10002"/>
              <a:gd name="connsiteY87" fmla="*/ 7942 h 10000"/>
              <a:gd name="connsiteX88" fmla="*/ 5614 w 10002"/>
              <a:gd name="connsiteY88" fmla="*/ 8286 h 10000"/>
              <a:gd name="connsiteX89" fmla="*/ 5662 w 10002"/>
              <a:gd name="connsiteY89" fmla="*/ 8335 h 10000"/>
              <a:gd name="connsiteX90" fmla="*/ 5662 w 10002"/>
              <a:gd name="connsiteY90" fmla="*/ 8579 h 10000"/>
              <a:gd name="connsiteX91" fmla="*/ 5614 w 10002"/>
              <a:gd name="connsiteY91" fmla="*/ 8579 h 10000"/>
              <a:gd name="connsiteX92" fmla="*/ 4764 w 10002"/>
              <a:gd name="connsiteY92" fmla="*/ 8090 h 10000"/>
              <a:gd name="connsiteX93" fmla="*/ 4718 w 10002"/>
              <a:gd name="connsiteY93" fmla="*/ 8040 h 10000"/>
              <a:gd name="connsiteX94" fmla="*/ 6934 w 10002"/>
              <a:gd name="connsiteY94" fmla="*/ 8579 h 10000"/>
              <a:gd name="connsiteX95" fmla="*/ 6934 w 10002"/>
              <a:gd name="connsiteY95" fmla="*/ 8579 h 10000"/>
              <a:gd name="connsiteX96" fmla="*/ 6934 w 10002"/>
              <a:gd name="connsiteY96" fmla="*/ 8335 h 10000"/>
              <a:gd name="connsiteX97" fmla="*/ 6979 w 10002"/>
              <a:gd name="connsiteY97" fmla="*/ 8286 h 10000"/>
              <a:gd name="connsiteX98" fmla="*/ 7593 w 10002"/>
              <a:gd name="connsiteY98" fmla="*/ 7894 h 10000"/>
              <a:gd name="connsiteX99" fmla="*/ 6979 w 10002"/>
              <a:gd name="connsiteY99" fmla="*/ 7550 h 10000"/>
              <a:gd name="connsiteX100" fmla="*/ 6934 w 10002"/>
              <a:gd name="connsiteY100" fmla="*/ 7450 h 10000"/>
              <a:gd name="connsiteX101" fmla="*/ 6934 w 10002"/>
              <a:gd name="connsiteY101" fmla="*/ 7254 h 10000"/>
              <a:gd name="connsiteX102" fmla="*/ 6979 w 10002"/>
              <a:gd name="connsiteY102" fmla="*/ 7206 h 10000"/>
              <a:gd name="connsiteX103" fmla="*/ 7829 w 10002"/>
              <a:gd name="connsiteY103" fmla="*/ 7746 h 10000"/>
              <a:gd name="connsiteX104" fmla="*/ 7877 w 10002"/>
              <a:gd name="connsiteY104" fmla="*/ 7795 h 10000"/>
              <a:gd name="connsiteX105" fmla="*/ 7877 w 10002"/>
              <a:gd name="connsiteY105" fmla="*/ 8040 h 10000"/>
              <a:gd name="connsiteX106" fmla="*/ 7829 w 10002"/>
              <a:gd name="connsiteY106" fmla="*/ 8090 h 10000"/>
              <a:gd name="connsiteX107" fmla="*/ 6979 w 10002"/>
              <a:gd name="connsiteY107" fmla="*/ 8579 h 10000"/>
              <a:gd name="connsiteX108" fmla="*/ 6934 w 10002"/>
              <a:gd name="connsiteY108" fmla="*/ 8579 h 10000"/>
              <a:gd name="connsiteX109" fmla="*/ 5944 w 10002"/>
              <a:gd name="connsiteY109" fmla="*/ 8579 h 10000"/>
              <a:gd name="connsiteX110" fmla="*/ 5944 w 10002"/>
              <a:gd name="connsiteY110" fmla="*/ 8579 h 10000"/>
              <a:gd name="connsiteX111" fmla="*/ 6413 w 10002"/>
              <a:gd name="connsiteY111" fmla="*/ 7254 h 10000"/>
              <a:gd name="connsiteX112" fmla="*/ 6460 w 10002"/>
              <a:gd name="connsiteY112" fmla="*/ 7206 h 10000"/>
              <a:gd name="connsiteX113" fmla="*/ 6650 w 10002"/>
              <a:gd name="connsiteY113" fmla="*/ 7206 h 10000"/>
              <a:gd name="connsiteX114" fmla="*/ 6650 w 10002"/>
              <a:gd name="connsiteY114" fmla="*/ 7254 h 10000"/>
              <a:gd name="connsiteX115" fmla="*/ 6178 w 10002"/>
              <a:gd name="connsiteY115" fmla="*/ 8579 h 10000"/>
              <a:gd name="connsiteX116" fmla="*/ 6130 w 10002"/>
              <a:gd name="connsiteY116" fmla="*/ 8628 h 10000"/>
              <a:gd name="connsiteX117" fmla="*/ 5944 w 10002"/>
              <a:gd name="connsiteY117" fmla="*/ 8628 h 10000"/>
              <a:gd name="connsiteX118" fmla="*/ 5944 w 10002"/>
              <a:gd name="connsiteY118" fmla="*/ 8579 h 10000"/>
              <a:gd name="connsiteX119" fmla="*/ 2972 w 10002"/>
              <a:gd name="connsiteY119" fmla="*/ 6373 h 10000"/>
              <a:gd name="connsiteX120" fmla="*/ 2972 w 10002"/>
              <a:gd name="connsiteY120" fmla="*/ 6373 h 10000"/>
              <a:gd name="connsiteX121" fmla="*/ 3963 w 10002"/>
              <a:gd name="connsiteY121" fmla="*/ 6373 h 10000"/>
              <a:gd name="connsiteX122" fmla="*/ 3963 w 10002"/>
              <a:gd name="connsiteY122" fmla="*/ 6617 h 10000"/>
              <a:gd name="connsiteX123" fmla="*/ 2972 w 10002"/>
              <a:gd name="connsiteY123" fmla="*/ 6617 h 10000"/>
              <a:gd name="connsiteX124" fmla="*/ 2972 w 10002"/>
              <a:gd name="connsiteY124" fmla="*/ 6373 h 10000"/>
              <a:gd name="connsiteX125" fmla="*/ 3303 w 10002"/>
              <a:gd name="connsiteY125" fmla="*/ 9216 h 10000"/>
              <a:gd name="connsiteX126" fmla="*/ 3303 w 10002"/>
              <a:gd name="connsiteY126" fmla="*/ 9216 h 10000"/>
              <a:gd name="connsiteX127" fmla="*/ 3963 w 10002"/>
              <a:gd name="connsiteY127" fmla="*/ 9216 h 10000"/>
              <a:gd name="connsiteX128" fmla="*/ 3963 w 10002"/>
              <a:gd name="connsiteY128" fmla="*/ 9462 h 10000"/>
              <a:gd name="connsiteX129" fmla="*/ 3303 w 10002"/>
              <a:gd name="connsiteY129" fmla="*/ 9462 h 10000"/>
              <a:gd name="connsiteX130" fmla="*/ 3303 w 10002"/>
              <a:gd name="connsiteY130" fmla="*/ 9216 h 10000"/>
              <a:gd name="connsiteX131" fmla="*/ 3303 w 10002"/>
              <a:gd name="connsiteY131" fmla="*/ 6961 h 10000"/>
              <a:gd name="connsiteX132" fmla="*/ 3303 w 10002"/>
              <a:gd name="connsiteY132" fmla="*/ 6961 h 10000"/>
              <a:gd name="connsiteX133" fmla="*/ 3963 w 10002"/>
              <a:gd name="connsiteY133" fmla="*/ 6961 h 10000"/>
              <a:gd name="connsiteX134" fmla="*/ 3963 w 10002"/>
              <a:gd name="connsiteY134" fmla="*/ 7157 h 10000"/>
              <a:gd name="connsiteX135" fmla="*/ 3303 w 10002"/>
              <a:gd name="connsiteY135" fmla="*/ 7157 h 10000"/>
              <a:gd name="connsiteX136" fmla="*/ 3303 w 10002"/>
              <a:gd name="connsiteY136" fmla="*/ 6961 h 10000"/>
              <a:gd name="connsiteX137" fmla="*/ 3303 w 10002"/>
              <a:gd name="connsiteY137" fmla="*/ 7502 h 10000"/>
              <a:gd name="connsiteX138" fmla="*/ 3303 w 10002"/>
              <a:gd name="connsiteY138" fmla="*/ 7502 h 10000"/>
              <a:gd name="connsiteX139" fmla="*/ 3963 w 10002"/>
              <a:gd name="connsiteY139" fmla="*/ 7502 h 10000"/>
              <a:gd name="connsiteX140" fmla="*/ 3963 w 10002"/>
              <a:gd name="connsiteY140" fmla="*/ 7746 h 10000"/>
              <a:gd name="connsiteX141" fmla="*/ 3303 w 10002"/>
              <a:gd name="connsiteY141" fmla="*/ 7746 h 10000"/>
              <a:gd name="connsiteX142" fmla="*/ 3303 w 10002"/>
              <a:gd name="connsiteY142" fmla="*/ 7502 h 10000"/>
              <a:gd name="connsiteX143" fmla="*/ 2972 w 10002"/>
              <a:gd name="connsiteY143" fmla="*/ 8090 h 10000"/>
              <a:gd name="connsiteX144" fmla="*/ 2972 w 10002"/>
              <a:gd name="connsiteY144" fmla="*/ 8090 h 10000"/>
              <a:gd name="connsiteX145" fmla="*/ 3963 w 10002"/>
              <a:gd name="connsiteY145" fmla="*/ 8090 h 10000"/>
              <a:gd name="connsiteX146" fmla="*/ 3963 w 10002"/>
              <a:gd name="connsiteY146" fmla="*/ 8286 h 10000"/>
              <a:gd name="connsiteX147" fmla="*/ 2972 w 10002"/>
              <a:gd name="connsiteY147" fmla="*/ 8286 h 10000"/>
              <a:gd name="connsiteX148" fmla="*/ 2972 w 10002"/>
              <a:gd name="connsiteY148" fmla="*/ 8090 h 10000"/>
              <a:gd name="connsiteX149" fmla="*/ 3303 w 10002"/>
              <a:gd name="connsiteY149" fmla="*/ 8628 h 10000"/>
              <a:gd name="connsiteX150" fmla="*/ 3303 w 10002"/>
              <a:gd name="connsiteY150" fmla="*/ 8628 h 10000"/>
              <a:gd name="connsiteX151" fmla="*/ 3963 w 10002"/>
              <a:gd name="connsiteY151" fmla="*/ 8628 h 10000"/>
              <a:gd name="connsiteX152" fmla="*/ 3963 w 10002"/>
              <a:gd name="connsiteY152" fmla="*/ 8874 h 10000"/>
              <a:gd name="connsiteX153" fmla="*/ 3303 w 10002"/>
              <a:gd name="connsiteY153" fmla="*/ 8874 h 10000"/>
              <a:gd name="connsiteX154" fmla="*/ 3303 w 10002"/>
              <a:gd name="connsiteY154" fmla="*/ 8628 h 10000"/>
              <a:gd name="connsiteX0" fmla="*/ 9998 w 10002"/>
              <a:gd name="connsiteY0" fmla="*/ 3138 h 10000"/>
              <a:gd name="connsiteX1" fmla="*/ 9903 w 10002"/>
              <a:gd name="connsiteY1" fmla="*/ 2550 h 10000"/>
              <a:gd name="connsiteX2" fmla="*/ 9716 w 10002"/>
              <a:gd name="connsiteY2" fmla="*/ 2550 h 10000"/>
              <a:gd name="connsiteX3" fmla="*/ 7639 w 10002"/>
              <a:gd name="connsiteY3" fmla="*/ 980 h 10000"/>
              <a:gd name="connsiteX4" fmla="*/ 6934 w 10002"/>
              <a:gd name="connsiteY4" fmla="*/ 1128 h 10000"/>
              <a:gd name="connsiteX5" fmla="*/ 4906 w 10002"/>
              <a:gd name="connsiteY5" fmla="*/ 0 h 10000"/>
              <a:gd name="connsiteX6" fmla="*/ 2502 w 10002"/>
              <a:gd name="connsiteY6" fmla="*/ 1961 h 10000"/>
              <a:gd name="connsiteX7" fmla="*/ 2455 w 10002"/>
              <a:gd name="connsiteY7" fmla="*/ 1961 h 10000"/>
              <a:gd name="connsiteX8" fmla="*/ 2 w 10002"/>
              <a:gd name="connsiteY8" fmla="*/ 4462 h 10000"/>
              <a:gd name="connsiteX9" fmla="*/ 2502 w 10002"/>
              <a:gd name="connsiteY9" fmla="*/ 7058 h 10000"/>
              <a:gd name="connsiteX10" fmla="*/ 2548 w 10002"/>
              <a:gd name="connsiteY10" fmla="*/ 7058 h 10000"/>
              <a:gd name="connsiteX11" fmla="*/ 2548 w 10002"/>
              <a:gd name="connsiteY11" fmla="*/ 10000 h 10000"/>
              <a:gd name="connsiteX12" fmla="*/ 8394 w 10002"/>
              <a:gd name="connsiteY12" fmla="*/ 10000 h 10000"/>
              <a:gd name="connsiteX13" fmla="*/ 8394 w 10002"/>
              <a:gd name="connsiteY13" fmla="*/ 5392 h 10000"/>
              <a:gd name="connsiteX14" fmla="*/ 8300 w 10002"/>
              <a:gd name="connsiteY14" fmla="*/ 5245 h 10000"/>
              <a:gd name="connsiteX15" fmla="*/ 5472 w 10002"/>
              <a:gd name="connsiteY15" fmla="*/ 5245 h 10000"/>
              <a:gd name="connsiteX16" fmla="*/ 5472 w 10002"/>
              <a:gd name="connsiteY16" fmla="*/ 4462 h 10000"/>
              <a:gd name="connsiteX17" fmla="*/ 9291 w 10002"/>
              <a:gd name="connsiteY17" fmla="*/ 4462 h 10000"/>
              <a:gd name="connsiteX18" fmla="*/ 9291 w 10002"/>
              <a:gd name="connsiteY18" fmla="*/ 8187 h 10000"/>
              <a:gd name="connsiteX19" fmla="*/ 8632 w 10002"/>
              <a:gd name="connsiteY19" fmla="*/ 8187 h 10000"/>
              <a:gd name="connsiteX20" fmla="*/ 8632 w 10002"/>
              <a:gd name="connsiteY20" fmla="*/ 8432 h 10000"/>
              <a:gd name="connsiteX21" fmla="*/ 9479 w 10002"/>
              <a:gd name="connsiteY21" fmla="*/ 8432 h 10000"/>
              <a:gd name="connsiteX22" fmla="*/ 9479 w 10002"/>
              <a:gd name="connsiteY22" fmla="*/ 3777 h 10000"/>
              <a:gd name="connsiteX23" fmla="*/ 9387 w 10002"/>
              <a:gd name="connsiteY23" fmla="*/ 3678 h 10000"/>
              <a:gd name="connsiteX24" fmla="*/ 3728 w 10002"/>
              <a:gd name="connsiteY24" fmla="*/ 3678 h 10000"/>
              <a:gd name="connsiteX25" fmla="*/ 3632 w 10002"/>
              <a:gd name="connsiteY25" fmla="*/ 3777 h 10000"/>
              <a:gd name="connsiteX26" fmla="*/ 3632 w 10002"/>
              <a:gd name="connsiteY26" fmla="*/ 5245 h 10000"/>
              <a:gd name="connsiteX27" fmla="*/ 2643 w 10002"/>
              <a:gd name="connsiteY27" fmla="*/ 5245 h 10000"/>
              <a:gd name="connsiteX28" fmla="*/ 2548 w 10002"/>
              <a:gd name="connsiteY28" fmla="*/ 5392 h 10000"/>
              <a:gd name="connsiteX29" fmla="*/ 2548 w 10002"/>
              <a:gd name="connsiteY29" fmla="*/ 6470 h 10000"/>
              <a:gd name="connsiteX30" fmla="*/ 2502 w 10002"/>
              <a:gd name="connsiteY30" fmla="*/ 6470 h 10000"/>
              <a:gd name="connsiteX31" fmla="*/ 568 w 10002"/>
              <a:gd name="connsiteY31" fmla="*/ 4561 h 10000"/>
              <a:gd name="connsiteX32" fmla="*/ 2455 w 10002"/>
              <a:gd name="connsiteY32" fmla="*/ 2550 h 10000"/>
              <a:gd name="connsiteX33" fmla="*/ 2455 w 10002"/>
              <a:gd name="connsiteY33" fmla="*/ 2550 h 10000"/>
              <a:gd name="connsiteX34" fmla="*/ 2502 w 10002"/>
              <a:gd name="connsiteY34" fmla="*/ 2550 h 10000"/>
              <a:gd name="connsiteX35" fmla="*/ 2738 w 10002"/>
              <a:gd name="connsiteY35" fmla="*/ 2550 h 10000"/>
              <a:gd name="connsiteX36" fmla="*/ 3021 w 10002"/>
              <a:gd name="connsiteY36" fmla="*/ 2353 h 10000"/>
              <a:gd name="connsiteX37" fmla="*/ 3068 w 10002"/>
              <a:gd name="connsiteY37" fmla="*/ 2108 h 10000"/>
              <a:gd name="connsiteX38" fmla="*/ 4906 w 10002"/>
              <a:gd name="connsiteY38" fmla="*/ 588 h 10000"/>
              <a:gd name="connsiteX39" fmla="*/ 6460 w 10002"/>
              <a:gd name="connsiteY39" fmla="*/ 1423 h 10000"/>
              <a:gd name="connsiteX40" fmla="*/ 6603 w 10002"/>
              <a:gd name="connsiteY40" fmla="*/ 1667 h 10000"/>
              <a:gd name="connsiteX41" fmla="*/ 6886 w 10002"/>
              <a:gd name="connsiteY41" fmla="*/ 1765 h 10000"/>
              <a:gd name="connsiteX42" fmla="*/ 7072 w 10002"/>
              <a:gd name="connsiteY42" fmla="*/ 1667 h 10000"/>
              <a:gd name="connsiteX43" fmla="*/ 7404 w 10002"/>
              <a:gd name="connsiteY43" fmla="*/ 1569 h 10000"/>
              <a:gd name="connsiteX44" fmla="*/ 9244 w 10002"/>
              <a:gd name="connsiteY44" fmla="*/ 2992 h 10000"/>
              <a:gd name="connsiteX45" fmla="*/ 9479 w 10002"/>
              <a:gd name="connsiteY45" fmla="*/ 3188 h 10000"/>
              <a:gd name="connsiteX46" fmla="*/ 9763 w 10002"/>
              <a:gd name="connsiteY46" fmla="*/ 3138 h 10000"/>
              <a:gd name="connsiteX47" fmla="*/ 9998 w 10002"/>
              <a:gd name="connsiteY47" fmla="*/ 3138 h 10000"/>
              <a:gd name="connsiteX48" fmla="*/ 8205 w 10002"/>
              <a:gd name="connsiteY48" fmla="*/ 6029 h 10000"/>
              <a:gd name="connsiteX49" fmla="*/ 8205 w 10002"/>
              <a:gd name="connsiteY49" fmla="*/ 6029 h 10000"/>
              <a:gd name="connsiteX50" fmla="*/ 8205 w 10002"/>
              <a:gd name="connsiteY50" fmla="*/ 9756 h 10000"/>
              <a:gd name="connsiteX51" fmla="*/ 4388 w 10002"/>
              <a:gd name="connsiteY51" fmla="*/ 9756 h 10000"/>
              <a:gd name="connsiteX52" fmla="*/ 4388 w 10002"/>
              <a:gd name="connsiteY52" fmla="*/ 6029 h 10000"/>
              <a:gd name="connsiteX53" fmla="*/ 8205 w 10002"/>
              <a:gd name="connsiteY53" fmla="*/ 6029 h 10000"/>
              <a:gd name="connsiteX54" fmla="*/ 3869 w 10002"/>
              <a:gd name="connsiteY54" fmla="*/ 3923 h 10000"/>
              <a:gd name="connsiteX55" fmla="*/ 3869 w 10002"/>
              <a:gd name="connsiteY55" fmla="*/ 3923 h 10000"/>
              <a:gd name="connsiteX56" fmla="*/ 4198 w 10002"/>
              <a:gd name="connsiteY56" fmla="*/ 3923 h 10000"/>
              <a:gd name="connsiteX57" fmla="*/ 4198 w 10002"/>
              <a:gd name="connsiteY57" fmla="*/ 4266 h 10000"/>
              <a:gd name="connsiteX58" fmla="*/ 3869 w 10002"/>
              <a:gd name="connsiteY58" fmla="*/ 4266 h 10000"/>
              <a:gd name="connsiteX59" fmla="*/ 3869 w 10002"/>
              <a:gd name="connsiteY59" fmla="*/ 3923 h 10000"/>
              <a:gd name="connsiteX60" fmla="*/ 3869 w 10002"/>
              <a:gd name="connsiteY60" fmla="*/ 4462 h 10000"/>
              <a:gd name="connsiteX61" fmla="*/ 3869 w 10002"/>
              <a:gd name="connsiteY61" fmla="*/ 4462 h 10000"/>
              <a:gd name="connsiteX62" fmla="*/ 5284 w 10002"/>
              <a:gd name="connsiteY62" fmla="*/ 4462 h 10000"/>
              <a:gd name="connsiteX63" fmla="*/ 5284 w 10002"/>
              <a:gd name="connsiteY63" fmla="*/ 5245 h 10000"/>
              <a:gd name="connsiteX64" fmla="*/ 3869 w 10002"/>
              <a:gd name="connsiteY64" fmla="*/ 5245 h 10000"/>
              <a:gd name="connsiteX65" fmla="*/ 3869 w 10002"/>
              <a:gd name="connsiteY65" fmla="*/ 4462 h 10000"/>
              <a:gd name="connsiteX66" fmla="*/ 2786 w 10002"/>
              <a:gd name="connsiteY66" fmla="*/ 5490 h 10000"/>
              <a:gd name="connsiteX67" fmla="*/ 2786 w 10002"/>
              <a:gd name="connsiteY67" fmla="*/ 5490 h 10000"/>
              <a:gd name="connsiteX68" fmla="*/ 3114 w 10002"/>
              <a:gd name="connsiteY68" fmla="*/ 5490 h 10000"/>
              <a:gd name="connsiteX69" fmla="*/ 3114 w 10002"/>
              <a:gd name="connsiteY69" fmla="*/ 5833 h 10000"/>
              <a:gd name="connsiteX70" fmla="*/ 2786 w 10002"/>
              <a:gd name="connsiteY70" fmla="*/ 5833 h 10000"/>
              <a:gd name="connsiteX71" fmla="*/ 2786 w 10002"/>
              <a:gd name="connsiteY71" fmla="*/ 5490 h 10000"/>
              <a:gd name="connsiteX72" fmla="*/ 2786 w 10002"/>
              <a:gd name="connsiteY72" fmla="*/ 6029 h 10000"/>
              <a:gd name="connsiteX73" fmla="*/ 2786 w 10002"/>
              <a:gd name="connsiteY73" fmla="*/ 6029 h 10000"/>
              <a:gd name="connsiteX74" fmla="*/ 4198 w 10002"/>
              <a:gd name="connsiteY74" fmla="*/ 6029 h 10000"/>
              <a:gd name="connsiteX75" fmla="*/ 4198 w 10002"/>
              <a:gd name="connsiteY75" fmla="*/ 9756 h 10000"/>
              <a:gd name="connsiteX76" fmla="*/ 2786 w 10002"/>
              <a:gd name="connsiteY76" fmla="*/ 9756 h 10000"/>
              <a:gd name="connsiteX77" fmla="*/ 2786 w 10002"/>
              <a:gd name="connsiteY77" fmla="*/ 6029 h 10000"/>
              <a:gd name="connsiteX78" fmla="*/ 4718 w 10002"/>
              <a:gd name="connsiteY78" fmla="*/ 8040 h 10000"/>
              <a:gd name="connsiteX79" fmla="*/ 4718 w 10002"/>
              <a:gd name="connsiteY79" fmla="*/ 8040 h 10000"/>
              <a:gd name="connsiteX80" fmla="*/ 4718 w 10002"/>
              <a:gd name="connsiteY80" fmla="*/ 7795 h 10000"/>
              <a:gd name="connsiteX81" fmla="*/ 4764 w 10002"/>
              <a:gd name="connsiteY81" fmla="*/ 7746 h 10000"/>
              <a:gd name="connsiteX82" fmla="*/ 5614 w 10002"/>
              <a:gd name="connsiteY82" fmla="*/ 7206 h 10000"/>
              <a:gd name="connsiteX83" fmla="*/ 5662 w 10002"/>
              <a:gd name="connsiteY83" fmla="*/ 7254 h 10000"/>
              <a:gd name="connsiteX84" fmla="*/ 5662 w 10002"/>
              <a:gd name="connsiteY84" fmla="*/ 7502 h 10000"/>
              <a:gd name="connsiteX85" fmla="*/ 5614 w 10002"/>
              <a:gd name="connsiteY85" fmla="*/ 7550 h 10000"/>
              <a:gd name="connsiteX86" fmla="*/ 5001 w 10002"/>
              <a:gd name="connsiteY86" fmla="*/ 7942 h 10000"/>
              <a:gd name="connsiteX87" fmla="*/ 5614 w 10002"/>
              <a:gd name="connsiteY87" fmla="*/ 8286 h 10000"/>
              <a:gd name="connsiteX88" fmla="*/ 5662 w 10002"/>
              <a:gd name="connsiteY88" fmla="*/ 8335 h 10000"/>
              <a:gd name="connsiteX89" fmla="*/ 5662 w 10002"/>
              <a:gd name="connsiteY89" fmla="*/ 8579 h 10000"/>
              <a:gd name="connsiteX90" fmla="*/ 5614 w 10002"/>
              <a:gd name="connsiteY90" fmla="*/ 8579 h 10000"/>
              <a:gd name="connsiteX91" fmla="*/ 4764 w 10002"/>
              <a:gd name="connsiteY91" fmla="*/ 8090 h 10000"/>
              <a:gd name="connsiteX92" fmla="*/ 4718 w 10002"/>
              <a:gd name="connsiteY92" fmla="*/ 8040 h 10000"/>
              <a:gd name="connsiteX93" fmla="*/ 6934 w 10002"/>
              <a:gd name="connsiteY93" fmla="*/ 8579 h 10000"/>
              <a:gd name="connsiteX94" fmla="*/ 6934 w 10002"/>
              <a:gd name="connsiteY94" fmla="*/ 8579 h 10000"/>
              <a:gd name="connsiteX95" fmla="*/ 6934 w 10002"/>
              <a:gd name="connsiteY95" fmla="*/ 8335 h 10000"/>
              <a:gd name="connsiteX96" fmla="*/ 6979 w 10002"/>
              <a:gd name="connsiteY96" fmla="*/ 8286 h 10000"/>
              <a:gd name="connsiteX97" fmla="*/ 7593 w 10002"/>
              <a:gd name="connsiteY97" fmla="*/ 7894 h 10000"/>
              <a:gd name="connsiteX98" fmla="*/ 6979 w 10002"/>
              <a:gd name="connsiteY98" fmla="*/ 7550 h 10000"/>
              <a:gd name="connsiteX99" fmla="*/ 6934 w 10002"/>
              <a:gd name="connsiteY99" fmla="*/ 7450 h 10000"/>
              <a:gd name="connsiteX100" fmla="*/ 6934 w 10002"/>
              <a:gd name="connsiteY100" fmla="*/ 7254 h 10000"/>
              <a:gd name="connsiteX101" fmla="*/ 6979 w 10002"/>
              <a:gd name="connsiteY101" fmla="*/ 7206 h 10000"/>
              <a:gd name="connsiteX102" fmla="*/ 7829 w 10002"/>
              <a:gd name="connsiteY102" fmla="*/ 7746 h 10000"/>
              <a:gd name="connsiteX103" fmla="*/ 7877 w 10002"/>
              <a:gd name="connsiteY103" fmla="*/ 7795 h 10000"/>
              <a:gd name="connsiteX104" fmla="*/ 7877 w 10002"/>
              <a:gd name="connsiteY104" fmla="*/ 8040 h 10000"/>
              <a:gd name="connsiteX105" fmla="*/ 7829 w 10002"/>
              <a:gd name="connsiteY105" fmla="*/ 8090 h 10000"/>
              <a:gd name="connsiteX106" fmla="*/ 6979 w 10002"/>
              <a:gd name="connsiteY106" fmla="*/ 8579 h 10000"/>
              <a:gd name="connsiteX107" fmla="*/ 6934 w 10002"/>
              <a:gd name="connsiteY107" fmla="*/ 8579 h 10000"/>
              <a:gd name="connsiteX108" fmla="*/ 5944 w 10002"/>
              <a:gd name="connsiteY108" fmla="*/ 8579 h 10000"/>
              <a:gd name="connsiteX109" fmla="*/ 5944 w 10002"/>
              <a:gd name="connsiteY109" fmla="*/ 8579 h 10000"/>
              <a:gd name="connsiteX110" fmla="*/ 6413 w 10002"/>
              <a:gd name="connsiteY110" fmla="*/ 7254 h 10000"/>
              <a:gd name="connsiteX111" fmla="*/ 6460 w 10002"/>
              <a:gd name="connsiteY111" fmla="*/ 7206 h 10000"/>
              <a:gd name="connsiteX112" fmla="*/ 6650 w 10002"/>
              <a:gd name="connsiteY112" fmla="*/ 7206 h 10000"/>
              <a:gd name="connsiteX113" fmla="*/ 6650 w 10002"/>
              <a:gd name="connsiteY113" fmla="*/ 7254 h 10000"/>
              <a:gd name="connsiteX114" fmla="*/ 6178 w 10002"/>
              <a:gd name="connsiteY114" fmla="*/ 8579 h 10000"/>
              <a:gd name="connsiteX115" fmla="*/ 6130 w 10002"/>
              <a:gd name="connsiteY115" fmla="*/ 8628 h 10000"/>
              <a:gd name="connsiteX116" fmla="*/ 5944 w 10002"/>
              <a:gd name="connsiteY116" fmla="*/ 8628 h 10000"/>
              <a:gd name="connsiteX117" fmla="*/ 5944 w 10002"/>
              <a:gd name="connsiteY117" fmla="*/ 8579 h 10000"/>
              <a:gd name="connsiteX118" fmla="*/ 2972 w 10002"/>
              <a:gd name="connsiteY118" fmla="*/ 6373 h 10000"/>
              <a:gd name="connsiteX119" fmla="*/ 2972 w 10002"/>
              <a:gd name="connsiteY119" fmla="*/ 6373 h 10000"/>
              <a:gd name="connsiteX120" fmla="*/ 3963 w 10002"/>
              <a:gd name="connsiteY120" fmla="*/ 6373 h 10000"/>
              <a:gd name="connsiteX121" fmla="*/ 3963 w 10002"/>
              <a:gd name="connsiteY121" fmla="*/ 6617 h 10000"/>
              <a:gd name="connsiteX122" fmla="*/ 2972 w 10002"/>
              <a:gd name="connsiteY122" fmla="*/ 6617 h 10000"/>
              <a:gd name="connsiteX123" fmla="*/ 2972 w 10002"/>
              <a:gd name="connsiteY123" fmla="*/ 6373 h 10000"/>
              <a:gd name="connsiteX124" fmla="*/ 3303 w 10002"/>
              <a:gd name="connsiteY124" fmla="*/ 9216 h 10000"/>
              <a:gd name="connsiteX125" fmla="*/ 3303 w 10002"/>
              <a:gd name="connsiteY125" fmla="*/ 9216 h 10000"/>
              <a:gd name="connsiteX126" fmla="*/ 3963 w 10002"/>
              <a:gd name="connsiteY126" fmla="*/ 9216 h 10000"/>
              <a:gd name="connsiteX127" fmla="*/ 3963 w 10002"/>
              <a:gd name="connsiteY127" fmla="*/ 9462 h 10000"/>
              <a:gd name="connsiteX128" fmla="*/ 3303 w 10002"/>
              <a:gd name="connsiteY128" fmla="*/ 9462 h 10000"/>
              <a:gd name="connsiteX129" fmla="*/ 3303 w 10002"/>
              <a:gd name="connsiteY129" fmla="*/ 9216 h 10000"/>
              <a:gd name="connsiteX130" fmla="*/ 3303 w 10002"/>
              <a:gd name="connsiteY130" fmla="*/ 6961 h 10000"/>
              <a:gd name="connsiteX131" fmla="*/ 3303 w 10002"/>
              <a:gd name="connsiteY131" fmla="*/ 6961 h 10000"/>
              <a:gd name="connsiteX132" fmla="*/ 3963 w 10002"/>
              <a:gd name="connsiteY132" fmla="*/ 6961 h 10000"/>
              <a:gd name="connsiteX133" fmla="*/ 3963 w 10002"/>
              <a:gd name="connsiteY133" fmla="*/ 7157 h 10000"/>
              <a:gd name="connsiteX134" fmla="*/ 3303 w 10002"/>
              <a:gd name="connsiteY134" fmla="*/ 7157 h 10000"/>
              <a:gd name="connsiteX135" fmla="*/ 3303 w 10002"/>
              <a:gd name="connsiteY135" fmla="*/ 6961 h 10000"/>
              <a:gd name="connsiteX136" fmla="*/ 3303 w 10002"/>
              <a:gd name="connsiteY136" fmla="*/ 7502 h 10000"/>
              <a:gd name="connsiteX137" fmla="*/ 3303 w 10002"/>
              <a:gd name="connsiteY137" fmla="*/ 7502 h 10000"/>
              <a:gd name="connsiteX138" fmla="*/ 3963 w 10002"/>
              <a:gd name="connsiteY138" fmla="*/ 7502 h 10000"/>
              <a:gd name="connsiteX139" fmla="*/ 3963 w 10002"/>
              <a:gd name="connsiteY139" fmla="*/ 7746 h 10000"/>
              <a:gd name="connsiteX140" fmla="*/ 3303 w 10002"/>
              <a:gd name="connsiteY140" fmla="*/ 7746 h 10000"/>
              <a:gd name="connsiteX141" fmla="*/ 3303 w 10002"/>
              <a:gd name="connsiteY141" fmla="*/ 7502 h 10000"/>
              <a:gd name="connsiteX142" fmla="*/ 2972 w 10002"/>
              <a:gd name="connsiteY142" fmla="*/ 8090 h 10000"/>
              <a:gd name="connsiteX143" fmla="*/ 2972 w 10002"/>
              <a:gd name="connsiteY143" fmla="*/ 8090 h 10000"/>
              <a:gd name="connsiteX144" fmla="*/ 3963 w 10002"/>
              <a:gd name="connsiteY144" fmla="*/ 8090 h 10000"/>
              <a:gd name="connsiteX145" fmla="*/ 3963 w 10002"/>
              <a:gd name="connsiteY145" fmla="*/ 8286 h 10000"/>
              <a:gd name="connsiteX146" fmla="*/ 2972 w 10002"/>
              <a:gd name="connsiteY146" fmla="*/ 8286 h 10000"/>
              <a:gd name="connsiteX147" fmla="*/ 2972 w 10002"/>
              <a:gd name="connsiteY147" fmla="*/ 8090 h 10000"/>
              <a:gd name="connsiteX148" fmla="*/ 3303 w 10002"/>
              <a:gd name="connsiteY148" fmla="*/ 8628 h 10000"/>
              <a:gd name="connsiteX149" fmla="*/ 3303 w 10002"/>
              <a:gd name="connsiteY149" fmla="*/ 8628 h 10000"/>
              <a:gd name="connsiteX150" fmla="*/ 3963 w 10002"/>
              <a:gd name="connsiteY150" fmla="*/ 8628 h 10000"/>
              <a:gd name="connsiteX151" fmla="*/ 3963 w 10002"/>
              <a:gd name="connsiteY151" fmla="*/ 8874 h 10000"/>
              <a:gd name="connsiteX152" fmla="*/ 3303 w 10002"/>
              <a:gd name="connsiteY152" fmla="*/ 8874 h 10000"/>
              <a:gd name="connsiteX153" fmla="*/ 3303 w 10002"/>
              <a:gd name="connsiteY153" fmla="*/ 8628 h 10000"/>
              <a:gd name="connsiteX0" fmla="*/ 9763 w 9903"/>
              <a:gd name="connsiteY0" fmla="*/ 3138 h 10000"/>
              <a:gd name="connsiteX1" fmla="*/ 9903 w 9903"/>
              <a:gd name="connsiteY1" fmla="*/ 2550 h 10000"/>
              <a:gd name="connsiteX2" fmla="*/ 9716 w 9903"/>
              <a:gd name="connsiteY2" fmla="*/ 2550 h 10000"/>
              <a:gd name="connsiteX3" fmla="*/ 7639 w 9903"/>
              <a:gd name="connsiteY3" fmla="*/ 980 h 10000"/>
              <a:gd name="connsiteX4" fmla="*/ 6934 w 9903"/>
              <a:gd name="connsiteY4" fmla="*/ 1128 h 10000"/>
              <a:gd name="connsiteX5" fmla="*/ 4906 w 9903"/>
              <a:gd name="connsiteY5" fmla="*/ 0 h 10000"/>
              <a:gd name="connsiteX6" fmla="*/ 2502 w 9903"/>
              <a:gd name="connsiteY6" fmla="*/ 1961 h 10000"/>
              <a:gd name="connsiteX7" fmla="*/ 2455 w 9903"/>
              <a:gd name="connsiteY7" fmla="*/ 1961 h 10000"/>
              <a:gd name="connsiteX8" fmla="*/ 2 w 9903"/>
              <a:gd name="connsiteY8" fmla="*/ 4462 h 10000"/>
              <a:gd name="connsiteX9" fmla="*/ 2502 w 9903"/>
              <a:gd name="connsiteY9" fmla="*/ 7058 h 10000"/>
              <a:gd name="connsiteX10" fmla="*/ 2548 w 9903"/>
              <a:gd name="connsiteY10" fmla="*/ 7058 h 10000"/>
              <a:gd name="connsiteX11" fmla="*/ 2548 w 9903"/>
              <a:gd name="connsiteY11" fmla="*/ 10000 h 10000"/>
              <a:gd name="connsiteX12" fmla="*/ 8394 w 9903"/>
              <a:gd name="connsiteY12" fmla="*/ 10000 h 10000"/>
              <a:gd name="connsiteX13" fmla="*/ 8394 w 9903"/>
              <a:gd name="connsiteY13" fmla="*/ 5392 h 10000"/>
              <a:gd name="connsiteX14" fmla="*/ 8300 w 9903"/>
              <a:gd name="connsiteY14" fmla="*/ 5245 h 10000"/>
              <a:gd name="connsiteX15" fmla="*/ 5472 w 9903"/>
              <a:gd name="connsiteY15" fmla="*/ 5245 h 10000"/>
              <a:gd name="connsiteX16" fmla="*/ 5472 w 9903"/>
              <a:gd name="connsiteY16" fmla="*/ 4462 h 10000"/>
              <a:gd name="connsiteX17" fmla="*/ 9291 w 9903"/>
              <a:gd name="connsiteY17" fmla="*/ 4462 h 10000"/>
              <a:gd name="connsiteX18" fmla="*/ 9291 w 9903"/>
              <a:gd name="connsiteY18" fmla="*/ 8187 h 10000"/>
              <a:gd name="connsiteX19" fmla="*/ 8632 w 9903"/>
              <a:gd name="connsiteY19" fmla="*/ 8187 h 10000"/>
              <a:gd name="connsiteX20" fmla="*/ 8632 w 9903"/>
              <a:gd name="connsiteY20" fmla="*/ 8432 h 10000"/>
              <a:gd name="connsiteX21" fmla="*/ 9479 w 9903"/>
              <a:gd name="connsiteY21" fmla="*/ 8432 h 10000"/>
              <a:gd name="connsiteX22" fmla="*/ 9479 w 9903"/>
              <a:gd name="connsiteY22" fmla="*/ 3777 h 10000"/>
              <a:gd name="connsiteX23" fmla="*/ 9387 w 9903"/>
              <a:gd name="connsiteY23" fmla="*/ 3678 h 10000"/>
              <a:gd name="connsiteX24" fmla="*/ 3728 w 9903"/>
              <a:gd name="connsiteY24" fmla="*/ 3678 h 10000"/>
              <a:gd name="connsiteX25" fmla="*/ 3632 w 9903"/>
              <a:gd name="connsiteY25" fmla="*/ 3777 h 10000"/>
              <a:gd name="connsiteX26" fmla="*/ 3632 w 9903"/>
              <a:gd name="connsiteY26" fmla="*/ 5245 h 10000"/>
              <a:gd name="connsiteX27" fmla="*/ 2643 w 9903"/>
              <a:gd name="connsiteY27" fmla="*/ 5245 h 10000"/>
              <a:gd name="connsiteX28" fmla="*/ 2548 w 9903"/>
              <a:gd name="connsiteY28" fmla="*/ 5392 h 10000"/>
              <a:gd name="connsiteX29" fmla="*/ 2548 w 9903"/>
              <a:gd name="connsiteY29" fmla="*/ 6470 h 10000"/>
              <a:gd name="connsiteX30" fmla="*/ 2502 w 9903"/>
              <a:gd name="connsiteY30" fmla="*/ 6470 h 10000"/>
              <a:gd name="connsiteX31" fmla="*/ 568 w 9903"/>
              <a:gd name="connsiteY31" fmla="*/ 4561 h 10000"/>
              <a:gd name="connsiteX32" fmla="*/ 2455 w 9903"/>
              <a:gd name="connsiteY32" fmla="*/ 2550 h 10000"/>
              <a:gd name="connsiteX33" fmla="*/ 2455 w 9903"/>
              <a:gd name="connsiteY33" fmla="*/ 2550 h 10000"/>
              <a:gd name="connsiteX34" fmla="*/ 2502 w 9903"/>
              <a:gd name="connsiteY34" fmla="*/ 2550 h 10000"/>
              <a:gd name="connsiteX35" fmla="*/ 2738 w 9903"/>
              <a:gd name="connsiteY35" fmla="*/ 2550 h 10000"/>
              <a:gd name="connsiteX36" fmla="*/ 3021 w 9903"/>
              <a:gd name="connsiteY36" fmla="*/ 2353 h 10000"/>
              <a:gd name="connsiteX37" fmla="*/ 3068 w 9903"/>
              <a:gd name="connsiteY37" fmla="*/ 2108 h 10000"/>
              <a:gd name="connsiteX38" fmla="*/ 4906 w 9903"/>
              <a:gd name="connsiteY38" fmla="*/ 588 h 10000"/>
              <a:gd name="connsiteX39" fmla="*/ 6460 w 9903"/>
              <a:gd name="connsiteY39" fmla="*/ 1423 h 10000"/>
              <a:gd name="connsiteX40" fmla="*/ 6603 w 9903"/>
              <a:gd name="connsiteY40" fmla="*/ 1667 h 10000"/>
              <a:gd name="connsiteX41" fmla="*/ 6886 w 9903"/>
              <a:gd name="connsiteY41" fmla="*/ 1765 h 10000"/>
              <a:gd name="connsiteX42" fmla="*/ 7072 w 9903"/>
              <a:gd name="connsiteY42" fmla="*/ 1667 h 10000"/>
              <a:gd name="connsiteX43" fmla="*/ 7404 w 9903"/>
              <a:gd name="connsiteY43" fmla="*/ 1569 h 10000"/>
              <a:gd name="connsiteX44" fmla="*/ 9244 w 9903"/>
              <a:gd name="connsiteY44" fmla="*/ 2992 h 10000"/>
              <a:gd name="connsiteX45" fmla="*/ 9479 w 9903"/>
              <a:gd name="connsiteY45" fmla="*/ 3188 h 10000"/>
              <a:gd name="connsiteX46" fmla="*/ 9763 w 9903"/>
              <a:gd name="connsiteY46" fmla="*/ 3138 h 10000"/>
              <a:gd name="connsiteX47" fmla="*/ 8205 w 9903"/>
              <a:gd name="connsiteY47" fmla="*/ 6029 h 10000"/>
              <a:gd name="connsiteX48" fmla="*/ 8205 w 9903"/>
              <a:gd name="connsiteY48" fmla="*/ 6029 h 10000"/>
              <a:gd name="connsiteX49" fmla="*/ 8205 w 9903"/>
              <a:gd name="connsiteY49" fmla="*/ 9756 h 10000"/>
              <a:gd name="connsiteX50" fmla="*/ 4388 w 9903"/>
              <a:gd name="connsiteY50" fmla="*/ 9756 h 10000"/>
              <a:gd name="connsiteX51" fmla="*/ 4388 w 9903"/>
              <a:gd name="connsiteY51" fmla="*/ 6029 h 10000"/>
              <a:gd name="connsiteX52" fmla="*/ 8205 w 9903"/>
              <a:gd name="connsiteY52" fmla="*/ 6029 h 10000"/>
              <a:gd name="connsiteX53" fmla="*/ 3869 w 9903"/>
              <a:gd name="connsiteY53" fmla="*/ 3923 h 10000"/>
              <a:gd name="connsiteX54" fmla="*/ 3869 w 9903"/>
              <a:gd name="connsiteY54" fmla="*/ 3923 h 10000"/>
              <a:gd name="connsiteX55" fmla="*/ 4198 w 9903"/>
              <a:gd name="connsiteY55" fmla="*/ 3923 h 10000"/>
              <a:gd name="connsiteX56" fmla="*/ 4198 w 9903"/>
              <a:gd name="connsiteY56" fmla="*/ 4266 h 10000"/>
              <a:gd name="connsiteX57" fmla="*/ 3869 w 9903"/>
              <a:gd name="connsiteY57" fmla="*/ 4266 h 10000"/>
              <a:gd name="connsiteX58" fmla="*/ 3869 w 9903"/>
              <a:gd name="connsiteY58" fmla="*/ 3923 h 10000"/>
              <a:gd name="connsiteX59" fmla="*/ 3869 w 9903"/>
              <a:gd name="connsiteY59" fmla="*/ 4462 h 10000"/>
              <a:gd name="connsiteX60" fmla="*/ 3869 w 9903"/>
              <a:gd name="connsiteY60" fmla="*/ 4462 h 10000"/>
              <a:gd name="connsiteX61" fmla="*/ 5284 w 9903"/>
              <a:gd name="connsiteY61" fmla="*/ 4462 h 10000"/>
              <a:gd name="connsiteX62" fmla="*/ 5284 w 9903"/>
              <a:gd name="connsiteY62" fmla="*/ 5245 h 10000"/>
              <a:gd name="connsiteX63" fmla="*/ 3869 w 9903"/>
              <a:gd name="connsiteY63" fmla="*/ 5245 h 10000"/>
              <a:gd name="connsiteX64" fmla="*/ 3869 w 9903"/>
              <a:gd name="connsiteY64" fmla="*/ 4462 h 10000"/>
              <a:gd name="connsiteX65" fmla="*/ 2786 w 9903"/>
              <a:gd name="connsiteY65" fmla="*/ 5490 h 10000"/>
              <a:gd name="connsiteX66" fmla="*/ 2786 w 9903"/>
              <a:gd name="connsiteY66" fmla="*/ 5490 h 10000"/>
              <a:gd name="connsiteX67" fmla="*/ 3114 w 9903"/>
              <a:gd name="connsiteY67" fmla="*/ 5490 h 10000"/>
              <a:gd name="connsiteX68" fmla="*/ 3114 w 9903"/>
              <a:gd name="connsiteY68" fmla="*/ 5833 h 10000"/>
              <a:gd name="connsiteX69" fmla="*/ 2786 w 9903"/>
              <a:gd name="connsiteY69" fmla="*/ 5833 h 10000"/>
              <a:gd name="connsiteX70" fmla="*/ 2786 w 9903"/>
              <a:gd name="connsiteY70" fmla="*/ 5490 h 10000"/>
              <a:gd name="connsiteX71" fmla="*/ 2786 w 9903"/>
              <a:gd name="connsiteY71" fmla="*/ 6029 h 10000"/>
              <a:gd name="connsiteX72" fmla="*/ 2786 w 9903"/>
              <a:gd name="connsiteY72" fmla="*/ 6029 h 10000"/>
              <a:gd name="connsiteX73" fmla="*/ 4198 w 9903"/>
              <a:gd name="connsiteY73" fmla="*/ 6029 h 10000"/>
              <a:gd name="connsiteX74" fmla="*/ 4198 w 9903"/>
              <a:gd name="connsiteY74" fmla="*/ 9756 h 10000"/>
              <a:gd name="connsiteX75" fmla="*/ 2786 w 9903"/>
              <a:gd name="connsiteY75" fmla="*/ 9756 h 10000"/>
              <a:gd name="connsiteX76" fmla="*/ 2786 w 9903"/>
              <a:gd name="connsiteY76" fmla="*/ 6029 h 10000"/>
              <a:gd name="connsiteX77" fmla="*/ 4718 w 9903"/>
              <a:gd name="connsiteY77" fmla="*/ 8040 h 10000"/>
              <a:gd name="connsiteX78" fmla="*/ 4718 w 9903"/>
              <a:gd name="connsiteY78" fmla="*/ 8040 h 10000"/>
              <a:gd name="connsiteX79" fmla="*/ 4718 w 9903"/>
              <a:gd name="connsiteY79" fmla="*/ 7795 h 10000"/>
              <a:gd name="connsiteX80" fmla="*/ 4764 w 9903"/>
              <a:gd name="connsiteY80" fmla="*/ 7746 h 10000"/>
              <a:gd name="connsiteX81" fmla="*/ 5614 w 9903"/>
              <a:gd name="connsiteY81" fmla="*/ 7206 h 10000"/>
              <a:gd name="connsiteX82" fmla="*/ 5662 w 9903"/>
              <a:gd name="connsiteY82" fmla="*/ 7254 h 10000"/>
              <a:gd name="connsiteX83" fmla="*/ 5662 w 9903"/>
              <a:gd name="connsiteY83" fmla="*/ 7502 h 10000"/>
              <a:gd name="connsiteX84" fmla="*/ 5614 w 9903"/>
              <a:gd name="connsiteY84" fmla="*/ 7550 h 10000"/>
              <a:gd name="connsiteX85" fmla="*/ 5001 w 9903"/>
              <a:gd name="connsiteY85" fmla="*/ 7942 h 10000"/>
              <a:gd name="connsiteX86" fmla="*/ 5614 w 9903"/>
              <a:gd name="connsiteY86" fmla="*/ 8286 h 10000"/>
              <a:gd name="connsiteX87" fmla="*/ 5662 w 9903"/>
              <a:gd name="connsiteY87" fmla="*/ 8335 h 10000"/>
              <a:gd name="connsiteX88" fmla="*/ 5662 w 9903"/>
              <a:gd name="connsiteY88" fmla="*/ 8579 h 10000"/>
              <a:gd name="connsiteX89" fmla="*/ 5614 w 9903"/>
              <a:gd name="connsiteY89" fmla="*/ 8579 h 10000"/>
              <a:gd name="connsiteX90" fmla="*/ 4764 w 9903"/>
              <a:gd name="connsiteY90" fmla="*/ 8090 h 10000"/>
              <a:gd name="connsiteX91" fmla="*/ 4718 w 9903"/>
              <a:gd name="connsiteY91" fmla="*/ 8040 h 10000"/>
              <a:gd name="connsiteX92" fmla="*/ 6934 w 9903"/>
              <a:gd name="connsiteY92" fmla="*/ 8579 h 10000"/>
              <a:gd name="connsiteX93" fmla="*/ 6934 w 9903"/>
              <a:gd name="connsiteY93" fmla="*/ 8579 h 10000"/>
              <a:gd name="connsiteX94" fmla="*/ 6934 w 9903"/>
              <a:gd name="connsiteY94" fmla="*/ 8335 h 10000"/>
              <a:gd name="connsiteX95" fmla="*/ 6979 w 9903"/>
              <a:gd name="connsiteY95" fmla="*/ 8286 h 10000"/>
              <a:gd name="connsiteX96" fmla="*/ 7593 w 9903"/>
              <a:gd name="connsiteY96" fmla="*/ 7894 h 10000"/>
              <a:gd name="connsiteX97" fmla="*/ 6979 w 9903"/>
              <a:gd name="connsiteY97" fmla="*/ 7550 h 10000"/>
              <a:gd name="connsiteX98" fmla="*/ 6934 w 9903"/>
              <a:gd name="connsiteY98" fmla="*/ 7450 h 10000"/>
              <a:gd name="connsiteX99" fmla="*/ 6934 w 9903"/>
              <a:gd name="connsiteY99" fmla="*/ 7254 h 10000"/>
              <a:gd name="connsiteX100" fmla="*/ 6979 w 9903"/>
              <a:gd name="connsiteY100" fmla="*/ 7206 h 10000"/>
              <a:gd name="connsiteX101" fmla="*/ 7829 w 9903"/>
              <a:gd name="connsiteY101" fmla="*/ 7746 h 10000"/>
              <a:gd name="connsiteX102" fmla="*/ 7877 w 9903"/>
              <a:gd name="connsiteY102" fmla="*/ 7795 h 10000"/>
              <a:gd name="connsiteX103" fmla="*/ 7877 w 9903"/>
              <a:gd name="connsiteY103" fmla="*/ 8040 h 10000"/>
              <a:gd name="connsiteX104" fmla="*/ 7829 w 9903"/>
              <a:gd name="connsiteY104" fmla="*/ 8090 h 10000"/>
              <a:gd name="connsiteX105" fmla="*/ 6979 w 9903"/>
              <a:gd name="connsiteY105" fmla="*/ 8579 h 10000"/>
              <a:gd name="connsiteX106" fmla="*/ 6934 w 9903"/>
              <a:gd name="connsiteY106" fmla="*/ 8579 h 10000"/>
              <a:gd name="connsiteX107" fmla="*/ 5944 w 9903"/>
              <a:gd name="connsiteY107" fmla="*/ 8579 h 10000"/>
              <a:gd name="connsiteX108" fmla="*/ 5944 w 9903"/>
              <a:gd name="connsiteY108" fmla="*/ 8579 h 10000"/>
              <a:gd name="connsiteX109" fmla="*/ 6413 w 9903"/>
              <a:gd name="connsiteY109" fmla="*/ 7254 h 10000"/>
              <a:gd name="connsiteX110" fmla="*/ 6460 w 9903"/>
              <a:gd name="connsiteY110" fmla="*/ 7206 h 10000"/>
              <a:gd name="connsiteX111" fmla="*/ 6650 w 9903"/>
              <a:gd name="connsiteY111" fmla="*/ 7206 h 10000"/>
              <a:gd name="connsiteX112" fmla="*/ 6650 w 9903"/>
              <a:gd name="connsiteY112" fmla="*/ 7254 h 10000"/>
              <a:gd name="connsiteX113" fmla="*/ 6178 w 9903"/>
              <a:gd name="connsiteY113" fmla="*/ 8579 h 10000"/>
              <a:gd name="connsiteX114" fmla="*/ 6130 w 9903"/>
              <a:gd name="connsiteY114" fmla="*/ 8628 h 10000"/>
              <a:gd name="connsiteX115" fmla="*/ 5944 w 9903"/>
              <a:gd name="connsiteY115" fmla="*/ 8628 h 10000"/>
              <a:gd name="connsiteX116" fmla="*/ 5944 w 9903"/>
              <a:gd name="connsiteY116" fmla="*/ 8579 h 10000"/>
              <a:gd name="connsiteX117" fmla="*/ 2972 w 9903"/>
              <a:gd name="connsiteY117" fmla="*/ 6373 h 10000"/>
              <a:gd name="connsiteX118" fmla="*/ 2972 w 9903"/>
              <a:gd name="connsiteY118" fmla="*/ 6373 h 10000"/>
              <a:gd name="connsiteX119" fmla="*/ 3963 w 9903"/>
              <a:gd name="connsiteY119" fmla="*/ 6373 h 10000"/>
              <a:gd name="connsiteX120" fmla="*/ 3963 w 9903"/>
              <a:gd name="connsiteY120" fmla="*/ 6617 h 10000"/>
              <a:gd name="connsiteX121" fmla="*/ 2972 w 9903"/>
              <a:gd name="connsiteY121" fmla="*/ 6617 h 10000"/>
              <a:gd name="connsiteX122" fmla="*/ 2972 w 9903"/>
              <a:gd name="connsiteY122" fmla="*/ 6373 h 10000"/>
              <a:gd name="connsiteX123" fmla="*/ 3303 w 9903"/>
              <a:gd name="connsiteY123" fmla="*/ 9216 h 10000"/>
              <a:gd name="connsiteX124" fmla="*/ 3303 w 9903"/>
              <a:gd name="connsiteY124" fmla="*/ 9216 h 10000"/>
              <a:gd name="connsiteX125" fmla="*/ 3963 w 9903"/>
              <a:gd name="connsiteY125" fmla="*/ 9216 h 10000"/>
              <a:gd name="connsiteX126" fmla="*/ 3963 w 9903"/>
              <a:gd name="connsiteY126" fmla="*/ 9462 h 10000"/>
              <a:gd name="connsiteX127" fmla="*/ 3303 w 9903"/>
              <a:gd name="connsiteY127" fmla="*/ 9462 h 10000"/>
              <a:gd name="connsiteX128" fmla="*/ 3303 w 9903"/>
              <a:gd name="connsiteY128" fmla="*/ 9216 h 10000"/>
              <a:gd name="connsiteX129" fmla="*/ 3303 w 9903"/>
              <a:gd name="connsiteY129" fmla="*/ 6961 h 10000"/>
              <a:gd name="connsiteX130" fmla="*/ 3303 w 9903"/>
              <a:gd name="connsiteY130" fmla="*/ 6961 h 10000"/>
              <a:gd name="connsiteX131" fmla="*/ 3963 w 9903"/>
              <a:gd name="connsiteY131" fmla="*/ 6961 h 10000"/>
              <a:gd name="connsiteX132" fmla="*/ 3963 w 9903"/>
              <a:gd name="connsiteY132" fmla="*/ 7157 h 10000"/>
              <a:gd name="connsiteX133" fmla="*/ 3303 w 9903"/>
              <a:gd name="connsiteY133" fmla="*/ 7157 h 10000"/>
              <a:gd name="connsiteX134" fmla="*/ 3303 w 9903"/>
              <a:gd name="connsiteY134" fmla="*/ 6961 h 10000"/>
              <a:gd name="connsiteX135" fmla="*/ 3303 w 9903"/>
              <a:gd name="connsiteY135" fmla="*/ 7502 h 10000"/>
              <a:gd name="connsiteX136" fmla="*/ 3303 w 9903"/>
              <a:gd name="connsiteY136" fmla="*/ 7502 h 10000"/>
              <a:gd name="connsiteX137" fmla="*/ 3963 w 9903"/>
              <a:gd name="connsiteY137" fmla="*/ 7502 h 10000"/>
              <a:gd name="connsiteX138" fmla="*/ 3963 w 9903"/>
              <a:gd name="connsiteY138" fmla="*/ 7746 h 10000"/>
              <a:gd name="connsiteX139" fmla="*/ 3303 w 9903"/>
              <a:gd name="connsiteY139" fmla="*/ 7746 h 10000"/>
              <a:gd name="connsiteX140" fmla="*/ 3303 w 9903"/>
              <a:gd name="connsiteY140" fmla="*/ 7502 h 10000"/>
              <a:gd name="connsiteX141" fmla="*/ 2972 w 9903"/>
              <a:gd name="connsiteY141" fmla="*/ 8090 h 10000"/>
              <a:gd name="connsiteX142" fmla="*/ 2972 w 9903"/>
              <a:gd name="connsiteY142" fmla="*/ 8090 h 10000"/>
              <a:gd name="connsiteX143" fmla="*/ 3963 w 9903"/>
              <a:gd name="connsiteY143" fmla="*/ 8090 h 10000"/>
              <a:gd name="connsiteX144" fmla="*/ 3963 w 9903"/>
              <a:gd name="connsiteY144" fmla="*/ 8286 h 10000"/>
              <a:gd name="connsiteX145" fmla="*/ 2972 w 9903"/>
              <a:gd name="connsiteY145" fmla="*/ 8286 h 10000"/>
              <a:gd name="connsiteX146" fmla="*/ 2972 w 9903"/>
              <a:gd name="connsiteY146" fmla="*/ 8090 h 10000"/>
              <a:gd name="connsiteX147" fmla="*/ 3303 w 9903"/>
              <a:gd name="connsiteY147" fmla="*/ 8628 h 10000"/>
              <a:gd name="connsiteX148" fmla="*/ 3303 w 9903"/>
              <a:gd name="connsiteY148" fmla="*/ 8628 h 10000"/>
              <a:gd name="connsiteX149" fmla="*/ 3963 w 9903"/>
              <a:gd name="connsiteY149" fmla="*/ 8628 h 10000"/>
              <a:gd name="connsiteX150" fmla="*/ 3963 w 9903"/>
              <a:gd name="connsiteY150" fmla="*/ 8874 h 10000"/>
              <a:gd name="connsiteX151" fmla="*/ 3303 w 9903"/>
              <a:gd name="connsiteY151" fmla="*/ 8874 h 10000"/>
              <a:gd name="connsiteX152" fmla="*/ 3303 w 9903"/>
              <a:gd name="connsiteY152" fmla="*/ 8628 h 10000"/>
              <a:gd name="connsiteX0" fmla="*/ 9572 w 10000"/>
              <a:gd name="connsiteY0" fmla="*/ 3188 h 10000"/>
              <a:gd name="connsiteX1" fmla="*/ 10000 w 10000"/>
              <a:gd name="connsiteY1" fmla="*/ 2550 h 10000"/>
              <a:gd name="connsiteX2" fmla="*/ 9811 w 10000"/>
              <a:gd name="connsiteY2" fmla="*/ 2550 h 10000"/>
              <a:gd name="connsiteX3" fmla="*/ 7714 w 10000"/>
              <a:gd name="connsiteY3" fmla="*/ 980 h 10000"/>
              <a:gd name="connsiteX4" fmla="*/ 7002 w 10000"/>
              <a:gd name="connsiteY4" fmla="*/ 1128 h 10000"/>
              <a:gd name="connsiteX5" fmla="*/ 4954 w 10000"/>
              <a:gd name="connsiteY5" fmla="*/ 0 h 10000"/>
              <a:gd name="connsiteX6" fmla="*/ 2527 w 10000"/>
              <a:gd name="connsiteY6" fmla="*/ 1961 h 10000"/>
              <a:gd name="connsiteX7" fmla="*/ 2479 w 10000"/>
              <a:gd name="connsiteY7" fmla="*/ 1961 h 10000"/>
              <a:gd name="connsiteX8" fmla="*/ 2 w 10000"/>
              <a:gd name="connsiteY8" fmla="*/ 4462 h 10000"/>
              <a:gd name="connsiteX9" fmla="*/ 2527 w 10000"/>
              <a:gd name="connsiteY9" fmla="*/ 7058 h 10000"/>
              <a:gd name="connsiteX10" fmla="*/ 2573 w 10000"/>
              <a:gd name="connsiteY10" fmla="*/ 7058 h 10000"/>
              <a:gd name="connsiteX11" fmla="*/ 2573 w 10000"/>
              <a:gd name="connsiteY11" fmla="*/ 10000 h 10000"/>
              <a:gd name="connsiteX12" fmla="*/ 8476 w 10000"/>
              <a:gd name="connsiteY12" fmla="*/ 10000 h 10000"/>
              <a:gd name="connsiteX13" fmla="*/ 8476 w 10000"/>
              <a:gd name="connsiteY13" fmla="*/ 5392 h 10000"/>
              <a:gd name="connsiteX14" fmla="*/ 8381 w 10000"/>
              <a:gd name="connsiteY14" fmla="*/ 5245 h 10000"/>
              <a:gd name="connsiteX15" fmla="*/ 5526 w 10000"/>
              <a:gd name="connsiteY15" fmla="*/ 5245 h 10000"/>
              <a:gd name="connsiteX16" fmla="*/ 5526 w 10000"/>
              <a:gd name="connsiteY16" fmla="*/ 4462 h 10000"/>
              <a:gd name="connsiteX17" fmla="*/ 9382 w 10000"/>
              <a:gd name="connsiteY17" fmla="*/ 4462 h 10000"/>
              <a:gd name="connsiteX18" fmla="*/ 9382 w 10000"/>
              <a:gd name="connsiteY18" fmla="*/ 8187 h 10000"/>
              <a:gd name="connsiteX19" fmla="*/ 8717 w 10000"/>
              <a:gd name="connsiteY19" fmla="*/ 8187 h 10000"/>
              <a:gd name="connsiteX20" fmla="*/ 8717 w 10000"/>
              <a:gd name="connsiteY20" fmla="*/ 8432 h 10000"/>
              <a:gd name="connsiteX21" fmla="*/ 9572 w 10000"/>
              <a:gd name="connsiteY21" fmla="*/ 8432 h 10000"/>
              <a:gd name="connsiteX22" fmla="*/ 9572 w 10000"/>
              <a:gd name="connsiteY22" fmla="*/ 3777 h 10000"/>
              <a:gd name="connsiteX23" fmla="*/ 9479 w 10000"/>
              <a:gd name="connsiteY23" fmla="*/ 3678 h 10000"/>
              <a:gd name="connsiteX24" fmla="*/ 3765 w 10000"/>
              <a:gd name="connsiteY24" fmla="*/ 3678 h 10000"/>
              <a:gd name="connsiteX25" fmla="*/ 3668 w 10000"/>
              <a:gd name="connsiteY25" fmla="*/ 3777 h 10000"/>
              <a:gd name="connsiteX26" fmla="*/ 3668 w 10000"/>
              <a:gd name="connsiteY26" fmla="*/ 5245 h 10000"/>
              <a:gd name="connsiteX27" fmla="*/ 2669 w 10000"/>
              <a:gd name="connsiteY27" fmla="*/ 5245 h 10000"/>
              <a:gd name="connsiteX28" fmla="*/ 2573 w 10000"/>
              <a:gd name="connsiteY28" fmla="*/ 5392 h 10000"/>
              <a:gd name="connsiteX29" fmla="*/ 2573 w 10000"/>
              <a:gd name="connsiteY29" fmla="*/ 6470 h 10000"/>
              <a:gd name="connsiteX30" fmla="*/ 2527 w 10000"/>
              <a:gd name="connsiteY30" fmla="*/ 6470 h 10000"/>
              <a:gd name="connsiteX31" fmla="*/ 574 w 10000"/>
              <a:gd name="connsiteY31" fmla="*/ 4561 h 10000"/>
              <a:gd name="connsiteX32" fmla="*/ 2479 w 10000"/>
              <a:gd name="connsiteY32" fmla="*/ 2550 h 10000"/>
              <a:gd name="connsiteX33" fmla="*/ 2479 w 10000"/>
              <a:gd name="connsiteY33" fmla="*/ 2550 h 10000"/>
              <a:gd name="connsiteX34" fmla="*/ 2527 w 10000"/>
              <a:gd name="connsiteY34" fmla="*/ 2550 h 10000"/>
              <a:gd name="connsiteX35" fmla="*/ 2765 w 10000"/>
              <a:gd name="connsiteY35" fmla="*/ 2550 h 10000"/>
              <a:gd name="connsiteX36" fmla="*/ 3051 w 10000"/>
              <a:gd name="connsiteY36" fmla="*/ 2353 h 10000"/>
              <a:gd name="connsiteX37" fmla="*/ 3098 w 10000"/>
              <a:gd name="connsiteY37" fmla="*/ 2108 h 10000"/>
              <a:gd name="connsiteX38" fmla="*/ 4954 w 10000"/>
              <a:gd name="connsiteY38" fmla="*/ 588 h 10000"/>
              <a:gd name="connsiteX39" fmla="*/ 6523 w 10000"/>
              <a:gd name="connsiteY39" fmla="*/ 1423 h 10000"/>
              <a:gd name="connsiteX40" fmla="*/ 6668 w 10000"/>
              <a:gd name="connsiteY40" fmla="*/ 1667 h 10000"/>
              <a:gd name="connsiteX41" fmla="*/ 6953 w 10000"/>
              <a:gd name="connsiteY41" fmla="*/ 1765 h 10000"/>
              <a:gd name="connsiteX42" fmla="*/ 7141 w 10000"/>
              <a:gd name="connsiteY42" fmla="*/ 1667 h 10000"/>
              <a:gd name="connsiteX43" fmla="*/ 7477 w 10000"/>
              <a:gd name="connsiteY43" fmla="*/ 1569 h 10000"/>
              <a:gd name="connsiteX44" fmla="*/ 9335 w 10000"/>
              <a:gd name="connsiteY44" fmla="*/ 2992 h 10000"/>
              <a:gd name="connsiteX45" fmla="*/ 9572 w 10000"/>
              <a:gd name="connsiteY45" fmla="*/ 3188 h 10000"/>
              <a:gd name="connsiteX46" fmla="*/ 8285 w 10000"/>
              <a:gd name="connsiteY46" fmla="*/ 6029 h 10000"/>
              <a:gd name="connsiteX47" fmla="*/ 8285 w 10000"/>
              <a:gd name="connsiteY47" fmla="*/ 6029 h 10000"/>
              <a:gd name="connsiteX48" fmla="*/ 8285 w 10000"/>
              <a:gd name="connsiteY48" fmla="*/ 9756 h 10000"/>
              <a:gd name="connsiteX49" fmla="*/ 4431 w 10000"/>
              <a:gd name="connsiteY49" fmla="*/ 9756 h 10000"/>
              <a:gd name="connsiteX50" fmla="*/ 4431 w 10000"/>
              <a:gd name="connsiteY50" fmla="*/ 6029 h 10000"/>
              <a:gd name="connsiteX51" fmla="*/ 8285 w 10000"/>
              <a:gd name="connsiteY51" fmla="*/ 6029 h 10000"/>
              <a:gd name="connsiteX52" fmla="*/ 3907 w 10000"/>
              <a:gd name="connsiteY52" fmla="*/ 3923 h 10000"/>
              <a:gd name="connsiteX53" fmla="*/ 3907 w 10000"/>
              <a:gd name="connsiteY53" fmla="*/ 3923 h 10000"/>
              <a:gd name="connsiteX54" fmla="*/ 4239 w 10000"/>
              <a:gd name="connsiteY54" fmla="*/ 3923 h 10000"/>
              <a:gd name="connsiteX55" fmla="*/ 4239 w 10000"/>
              <a:gd name="connsiteY55" fmla="*/ 4266 h 10000"/>
              <a:gd name="connsiteX56" fmla="*/ 3907 w 10000"/>
              <a:gd name="connsiteY56" fmla="*/ 4266 h 10000"/>
              <a:gd name="connsiteX57" fmla="*/ 3907 w 10000"/>
              <a:gd name="connsiteY57" fmla="*/ 3923 h 10000"/>
              <a:gd name="connsiteX58" fmla="*/ 3907 w 10000"/>
              <a:gd name="connsiteY58" fmla="*/ 4462 h 10000"/>
              <a:gd name="connsiteX59" fmla="*/ 3907 w 10000"/>
              <a:gd name="connsiteY59" fmla="*/ 4462 h 10000"/>
              <a:gd name="connsiteX60" fmla="*/ 5336 w 10000"/>
              <a:gd name="connsiteY60" fmla="*/ 4462 h 10000"/>
              <a:gd name="connsiteX61" fmla="*/ 5336 w 10000"/>
              <a:gd name="connsiteY61" fmla="*/ 5245 h 10000"/>
              <a:gd name="connsiteX62" fmla="*/ 3907 w 10000"/>
              <a:gd name="connsiteY62" fmla="*/ 5245 h 10000"/>
              <a:gd name="connsiteX63" fmla="*/ 3907 w 10000"/>
              <a:gd name="connsiteY63" fmla="*/ 4462 h 10000"/>
              <a:gd name="connsiteX64" fmla="*/ 2813 w 10000"/>
              <a:gd name="connsiteY64" fmla="*/ 5490 h 10000"/>
              <a:gd name="connsiteX65" fmla="*/ 2813 w 10000"/>
              <a:gd name="connsiteY65" fmla="*/ 5490 h 10000"/>
              <a:gd name="connsiteX66" fmla="*/ 3145 w 10000"/>
              <a:gd name="connsiteY66" fmla="*/ 5490 h 10000"/>
              <a:gd name="connsiteX67" fmla="*/ 3145 w 10000"/>
              <a:gd name="connsiteY67" fmla="*/ 5833 h 10000"/>
              <a:gd name="connsiteX68" fmla="*/ 2813 w 10000"/>
              <a:gd name="connsiteY68" fmla="*/ 5833 h 10000"/>
              <a:gd name="connsiteX69" fmla="*/ 2813 w 10000"/>
              <a:gd name="connsiteY69" fmla="*/ 5490 h 10000"/>
              <a:gd name="connsiteX70" fmla="*/ 2813 w 10000"/>
              <a:gd name="connsiteY70" fmla="*/ 6029 h 10000"/>
              <a:gd name="connsiteX71" fmla="*/ 2813 w 10000"/>
              <a:gd name="connsiteY71" fmla="*/ 6029 h 10000"/>
              <a:gd name="connsiteX72" fmla="*/ 4239 w 10000"/>
              <a:gd name="connsiteY72" fmla="*/ 6029 h 10000"/>
              <a:gd name="connsiteX73" fmla="*/ 4239 w 10000"/>
              <a:gd name="connsiteY73" fmla="*/ 9756 h 10000"/>
              <a:gd name="connsiteX74" fmla="*/ 2813 w 10000"/>
              <a:gd name="connsiteY74" fmla="*/ 9756 h 10000"/>
              <a:gd name="connsiteX75" fmla="*/ 2813 w 10000"/>
              <a:gd name="connsiteY75" fmla="*/ 6029 h 10000"/>
              <a:gd name="connsiteX76" fmla="*/ 4764 w 10000"/>
              <a:gd name="connsiteY76" fmla="*/ 8040 h 10000"/>
              <a:gd name="connsiteX77" fmla="*/ 4764 w 10000"/>
              <a:gd name="connsiteY77" fmla="*/ 8040 h 10000"/>
              <a:gd name="connsiteX78" fmla="*/ 4764 w 10000"/>
              <a:gd name="connsiteY78" fmla="*/ 7795 h 10000"/>
              <a:gd name="connsiteX79" fmla="*/ 4811 w 10000"/>
              <a:gd name="connsiteY79" fmla="*/ 7746 h 10000"/>
              <a:gd name="connsiteX80" fmla="*/ 5669 w 10000"/>
              <a:gd name="connsiteY80" fmla="*/ 7206 h 10000"/>
              <a:gd name="connsiteX81" fmla="*/ 5717 w 10000"/>
              <a:gd name="connsiteY81" fmla="*/ 7254 h 10000"/>
              <a:gd name="connsiteX82" fmla="*/ 5717 w 10000"/>
              <a:gd name="connsiteY82" fmla="*/ 7502 h 10000"/>
              <a:gd name="connsiteX83" fmla="*/ 5669 w 10000"/>
              <a:gd name="connsiteY83" fmla="*/ 7550 h 10000"/>
              <a:gd name="connsiteX84" fmla="*/ 5050 w 10000"/>
              <a:gd name="connsiteY84" fmla="*/ 7942 h 10000"/>
              <a:gd name="connsiteX85" fmla="*/ 5669 w 10000"/>
              <a:gd name="connsiteY85" fmla="*/ 8286 h 10000"/>
              <a:gd name="connsiteX86" fmla="*/ 5717 w 10000"/>
              <a:gd name="connsiteY86" fmla="*/ 8335 h 10000"/>
              <a:gd name="connsiteX87" fmla="*/ 5717 w 10000"/>
              <a:gd name="connsiteY87" fmla="*/ 8579 h 10000"/>
              <a:gd name="connsiteX88" fmla="*/ 5669 w 10000"/>
              <a:gd name="connsiteY88" fmla="*/ 8579 h 10000"/>
              <a:gd name="connsiteX89" fmla="*/ 4811 w 10000"/>
              <a:gd name="connsiteY89" fmla="*/ 8090 h 10000"/>
              <a:gd name="connsiteX90" fmla="*/ 4764 w 10000"/>
              <a:gd name="connsiteY90" fmla="*/ 8040 h 10000"/>
              <a:gd name="connsiteX91" fmla="*/ 7002 w 10000"/>
              <a:gd name="connsiteY91" fmla="*/ 8579 h 10000"/>
              <a:gd name="connsiteX92" fmla="*/ 7002 w 10000"/>
              <a:gd name="connsiteY92" fmla="*/ 8579 h 10000"/>
              <a:gd name="connsiteX93" fmla="*/ 7002 w 10000"/>
              <a:gd name="connsiteY93" fmla="*/ 8335 h 10000"/>
              <a:gd name="connsiteX94" fmla="*/ 7047 w 10000"/>
              <a:gd name="connsiteY94" fmla="*/ 8286 h 10000"/>
              <a:gd name="connsiteX95" fmla="*/ 7667 w 10000"/>
              <a:gd name="connsiteY95" fmla="*/ 7894 h 10000"/>
              <a:gd name="connsiteX96" fmla="*/ 7047 w 10000"/>
              <a:gd name="connsiteY96" fmla="*/ 7550 h 10000"/>
              <a:gd name="connsiteX97" fmla="*/ 7002 w 10000"/>
              <a:gd name="connsiteY97" fmla="*/ 7450 h 10000"/>
              <a:gd name="connsiteX98" fmla="*/ 7002 w 10000"/>
              <a:gd name="connsiteY98" fmla="*/ 7254 h 10000"/>
              <a:gd name="connsiteX99" fmla="*/ 7047 w 10000"/>
              <a:gd name="connsiteY99" fmla="*/ 7206 h 10000"/>
              <a:gd name="connsiteX100" fmla="*/ 7906 w 10000"/>
              <a:gd name="connsiteY100" fmla="*/ 7746 h 10000"/>
              <a:gd name="connsiteX101" fmla="*/ 7954 w 10000"/>
              <a:gd name="connsiteY101" fmla="*/ 7795 h 10000"/>
              <a:gd name="connsiteX102" fmla="*/ 7954 w 10000"/>
              <a:gd name="connsiteY102" fmla="*/ 8040 h 10000"/>
              <a:gd name="connsiteX103" fmla="*/ 7906 w 10000"/>
              <a:gd name="connsiteY103" fmla="*/ 8090 h 10000"/>
              <a:gd name="connsiteX104" fmla="*/ 7047 w 10000"/>
              <a:gd name="connsiteY104" fmla="*/ 8579 h 10000"/>
              <a:gd name="connsiteX105" fmla="*/ 7002 w 10000"/>
              <a:gd name="connsiteY105" fmla="*/ 8579 h 10000"/>
              <a:gd name="connsiteX106" fmla="*/ 6002 w 10000"/>
              <a:gd name="connsiteY106" fmla="*/ 8579 h 10000"/>
              <a:gd name="connsiteX107" fmla="*/ 6002 w 10000"/>
              <a:gd name="connsiteY107" fmla="*/ 8579 h 10000"/>
              <a:gd name="connsiteX108" fmla="*/ 6476 w 10000"/>
              <a:gd name="connsiteY108" fmla="*/ 7254 h 10000"/>
              <a:gd name="connsiteX109" fmla="*/ 6523 w 10000"/>
              <a:gd name="connsiteY109" fmla="*/ 7206 h 10000"/>
              <a:gd name="connsiteX110" fmla="*/ 6715 w 10000"/>
              <a:gd name="connsiteY110" fmla="*/ 7206 h 10000"/>
              <a:gd name="connsiteX111" fmla="*/ 6715 w 10000"/>
              <a:gd name="connsiteY111" fmla="*/ 7254 h 10000"/>
              <a:gd name="connsiteX112" fmla="*/ 6239 w 10000"/>
              <a:gd name="connsiteY112" fmla="*/ 8579 h 10000"/>
              <a:gd name="connsiteX113" fmla="*/ 6190 w 10000"/>
              <a:gd name="connsiteY113" fmla="*/ 8628 h 10000"/>
              <a:gd name="connsiteX114" fmla="*/ 6002 w 10000"/>
              <a:gd name="connsiteY114" fmla="*/ 8628 h 10000"/>
              <a:gd name="connsiteX115" fmla="*/ 6002 w 10000"/>
              <a:gd name="connsiteY115" fmla="*/ 8579 h 10000"/>
              <a:gd name="connsiteX116" fmla="*/ 3001 w 10000"/>
              <a:gd name="connsiteY116" fmla="*/ 6373 h 10000"/>
              <a:gd name="connsiteX117" fmla="*/ 3001 w 10000"/>
              <a:gd name="connsiteY117" fmla="*/ 6373 h 10000"/>
              <a:gd name="connsiteX118" fmla="*/ 4002 w 10000"/>
              <a:gd name="connsiteY118" fmla="*/ 6373 h 10000"/>
              <a:gd name="connsiteX119" fmla="*/ 4002 w 10000"/>
              <a:gd name="connsiteY119" fmla="*/ 6617 h 10000"/>
              <a:gd name="connsiteX120" fmla="*/ 3001 w 10000"/>
              <a:gd name="connsiteY120" fmla="*/ 6617 h 10000"/>
              <a:gd name="connsiteX121" fmla="*/ 3001 w 10000"/>
              <a:gd name="connsiteY121" fmla="*/ 6373 h 10000"/>
              <a:gd name="connsiteX122" fmla="*/ 3335 w 10000"/>
              <a:gd name="connsiteY122" fmla="*/ 9216 h 10000"/>
              <a:gd name="connsiteX123" fmla="*/ 3335 w 10000"/>
              <a:gd name="connsiteY123" fmla="*/ 9216 h 10000"/>
              <a:gd name="connsiteX124" fmla="*/ 4002 w 10000"/>
              <a:gd name="connsiteY124" fmla="*/ 9216 h 10000"/>
              <a:gd name="connsiteX125" fmla="*/ 4002 w 10000"/>
              <a:gd name="connsiteY125" fmla="*/ 9462 h 10000"/>
              <a:gd name="connsiteX126" fmla="*/ 3335 w 10000"/>
              <a:gd name="connsiteY126" fmla="*/ 9462 h 10000"/>
              <a:gd name="connsiteX127" fmla="*/ 3335 w 10000"/>
              <a:gd name="connsiteY127" fmla="*/ 9216 h 10000"/>
              <a:gd name="connsiteX128" fmla="*/ 3335 w 10000"/>
              <a:gd name="connsiteY128" fmla="*/ 6961 h 10000"/>
              <a:gd name="connsiteX129" fmla="*/ 3335 w 10000"/>
              <a:gd name="connsiteY129" fmla="*/ 6961 h 10000"/>
              <a:gd name="connsiteX130" fmla="*/ 4002 w 10000"/>
              <a:gd name="connsiteY130" fmla="*/ 6961 h 10000"/>
              <a:gd name="connsiteX131" fmla="*/ 4002 w 10000"/>
              <a:gd name="connsiteY131" fmla="*/ 7157 h 10000"/>
              <a:gd name="connsiteX132" fmla="*/ 3335 w 10000"/>
              <a:gd name="connsiteY132" fmla="*/ 7157 h 10000"/>
              <a:gd name="connsiteX133" fmla="*/ 3335 w 10000"/>
              <a:gd name="connsiteY133" fmla="*/ 6961 h 10000"/>
              <a:gd name="connsiteX134" fmla="*/ 3335 w 10000"/>
              <a:gd name="connsiteY134" fmla="*/ 7502 h 10000"/>
              <a:gd name="connsiteX135" fmla="*/ 3335 w 10000"/>
              <a:gd name="connsiteY135" fmla="*/ 7502 h 10000"/>
              <a:gd name="connsiteX136" fmla="*/ 4002 w 10000"/>
              <a:gd name="connsiteY136" fmla="*/ 7502 h 10000"/>
              <a:gd name="connsiteX137" fmla="*/ 4002 w 10000"/>
              <a:gd name="connsiteY137" fmla="*/ 7746 h 10000"/>
              <a:gd name="connsiteX138" fmla="*/ 3335 w 10000"/>
              <a:gd name="connsiteY138" fmla="*/ 7746 h 10000"/>
              <a:gd name="connsiteX139" fmla="*/ 3335 w 10000"/>
              <a:gd name="connsiteY139" fmla="*/ 7502 h 10000"/>
              <a:gd name="connsiteX140" fmla="*/ 3001 w 10000"/>
              <a:gd name="connsiteY140" fmla="*/ 8090 h 10000"/>
              <a:gd name="connsiteX141" fmla="*/ 3001 w 10000"/>
              <a:gd name="connsiteY141" fmla="*/ 8090 h 10000"/>
              <a:gd name="connsiteX142" fmla="*/ 4002 w 10000"/>
              <a:gd name="connsiteY142" fmla="*/ 8090 h 10000"/>
              <a:gd name="connsiteX143" fmla="*/ 4002 w 10000"/>
              <a:gd name="connsiteY143" fmla="*/ 8286 h 10000"/>
              <a:gd name="connsiteX144" fmla="*/ 3001 w 10000"/>
              <a:gd name="connsiteY144" fmla="*/ 8286 h 10000"/>
              <a:gd name="connsiteX145" fmla="*/ 3001 w 10000"/>
              <a:gd name="connsiteY145" fmla="*/ 8090 h 10000"/>
              <a:gd name="connsiteX146" fmla="*/ 3335 w 10000"/>
              <a:gd name="connsiteY146" fmla="*/ 8628 h 10000"/>
              <a:gd name="connsiteX147" fmla="*/ 3335 w 10000"/>
              <a:gd name="connsiteY147" fmla="*/ 8628 h 10000"/>
              <a:gd name="connsiteX148" fmla="*/ 4002 w 10000"/>
              <a:gd name="connsiteY148" fmla="*/ 8628 h 10000"/>
              <a:gd name="connsiteX149" fmla="*/ 4002 w 10000"/>
              <a:gd name="connsiteY149" fmla="*/ 8874 h 10000"/>
              <a:gd name="connsiteX150" fmla="*/ 3335 w 10000"/>
              <a:gd name="connsiteY150" fmla="*/ 8874 h 10000"/>
              <a:gd name="connsiteX151" fmla="*/ 3335 w 10000"/>
              <a:gd name="connsiteY151" fmla="*/ 8628 h 10000"/>
              <a:gd name="connsiteX0" fmla="*/ 9335 w 10000"/>
              <a:gd name="connsiteY0" fmla="*/ 2992 h 10000"/>
              <a:gd name="connsiteX1" fmla="*/ 10000 w 10000"/>
              <a:gd name="connsiteY1" fmla="*/ 2550 h 10000"/>
              <a:gd name="connsiteX2" fmla="*/ 9811 w 10000"/>
              <a:gd name="connsiteY2" fmla="*/ 2550 h 10000"/>
              <a:gd name="connsiteX3" fmla="*/ 7714 w 10000"/>
              <a:gd name="connsiteY3" fmla="*/ 980 h 10000"/>
              <a:gd name="connsiteX4" fmla="*/ 7002 w 10000"/>
              <a:gd name="connsiteY4" fmla="*/ 1128 h 10000"/>
              <a:gd name="connsiteX5" fmla="*/ 4954 w 10000"/>
              <a:gd name="connsiteY5" fmla="*/ 0 h 10000"/>
              <a:gd name="connsiteX6" fmla="*/ 2527 w 10000"/>
              <a:gd name="connsiteY6" fmla="*/ 1961 h 10000"/>
              <a:gd name="connsiteX7" fmla="*/ 2479 w 10000"/>
              <a:gd name="connsiteY7" fmla="*/ 1961 h 10000"/>
              <a:gd name="connsiteX8" fmla="*/ 2 w 10000"/>
              <a:gd name="connsiteY8" fmla="*/ 4462 h 10000"/>
              <a:gd name="connsiteX9" fmla="*/ 2527 w 10000"/>
              <a:gd name="connsiteY9" fmla="*/ 7058 h 10000"/>
              <a:gd name="connsiteX10" fmla="*/ 2573 w 10000"/>
              <a:gd name="connsiteY10" fmla="*/ 7058 h 10000"/>
              <a:gd name="connsiteX11" fmla="*/ 2573 w 10000"/>
              <a:gd name="connsiteY11" fmla="*/ 10000 h 10000"/>
              <a:gd name="connsiteX12" fmla="*/ 8476 w 10000"/>
              <a:gd name="connsiteY12" fmla="*/ 10000 h 10000"/>
              <a:gd name="connsiteX13" fmla="*/ 8476 w 10000"/>
              <a:gd name="connsiteY13" fmla="*/ 5392 h 10000"/>
              <a:gd name="connsiteX14" fmla="*/ 8381 w 10000"/>
              <a:gd name="connsiteY14" fmla="*/ 5245 h 10000"/>
              <a:gd name="connsiteX15" fmla="*/ 5526 w 10000"/>
              <a:gd name="connsiteY15" fmla="*/ 5245 h 10000"/>
              <a:gd name="connsiteX16" fmla="*/ 5526 w 10000"/>
              <a:gd name="connsiteY16" fmla="*/ 4462 h 10000"/>
              <a:gd name="connsiteX17" fmla="*/ 9382 w 10000"/>
              <a:gd name="connsiteY17" fmla="*/ 4462 h 10000"/>
              <a:gd name="connsiteX18" fmla="*/ 9382 w 10000"/>
              <a:gd name="connsiteY18" fmla="*/ 8187 h 10000"/>
              <a:gd name="connsiteX19" fmla="*/ 8717 w 10000"/>
              <a:gd name="connsiteY19" fmla="*/ 8187 h 10000"/>
              <a:gd name="connsiteX20" fmla="*/ 8717 w 10000"/>
              <a:gd name="connsiteY20" fmla="*/ 8432 h 10000"/>
              <a:gd name="connsiteX21" fmla="*/ 9572 w 10000"/>
              <a:gd name="connsiteY21" fmla="*/ 8432 h 10000"/>
              <a:gd name="connsiteX22" fmla="*/ 9572 w 10000"/>
              <a:gd name="connsiteY22" fmla="*/ 3777 h 10000"/>
              <a:gd name="connsiteX23" fmla="*/ 9479 w 10000"/>
              <a:gd name="connsiteY23" fmla="*/ 3678 h 10000"/>
              <a:gd name="connsiteX24" fmla="*/ 3765 w 10000"/>
              <a:gd name="connsiteY24" fmla="*/ 3678 h 10000"/>
              <a:gd name="connsiteX25" fmla="*/ 3668 w 10000"/>
              <a:gd name="connsiteY25" fmla="*/ 3777 h 10000"/>
              <a:gd name="connsiteX26" fmla="*/ 3668 w 10000"/>
              <a:gd name="connsiteY26" fmla="*/ 5245 h 10000"/>
              <a:gd name="connsiteX27" fmla="*/ 2669 w 10000"/>
              <a:gd name="connsiteY27" fmla="*/ 5245 h 10000"/>
              <a:gd name="connsiteX28" fmla="*/ 2573 w 10000"/>
              <a:gd name="connsiteY28" fmla="*/ 5392 h 10000"/>
              <a:gd name="connsiteX29" fmla="*/ 2573 w 10000"/>
              <a:gd name="connsiteY29" fmla="*/ 6470 h 10000"/>
              <a:gd name="connsiteX30" fmla="*/ 2527 w 10000"/>
              <a:gd name="connsiteY30" fmla="*/ 6470 h 10000"/>
              <a:gd name="connsiteX31" fmla="*/ 574 w 10000"/>
              <a:gd name="connsiteY31" fmla="*/ 4561 h 10000"/>
              <a:gd name="connsiteX32" fmla="*/ 2479 w 10000"/>
              <a:gd name="connsiteY32" fmla="*/ 2550 h 10000"/>
              <a:gd name="connsiteX33" fmla="*/ 2479 w 10000"/>
              <a:gd name="connsiteY33" fmla="*/ 2550 h 10000"/>
              <a:gd name="connsiteX34" fmla="*/ 2527 w 10000"/>
              <a:gd name="connsiteY34" fmla="*/ 2550 h 10000"/>
              <a:gd name="connsiteX35" fmla="*/ 2765 w 10000"/>
              <a:gd name="connsiteY35" fmla="*/ 2550 h 10000"/>
              <a:gd name="connsiteX36" fmla="*/ 3051 w 10000"/>
              <a:gd name="connsiteY36" fmla="*/ 2353 h 10000"/>
              <a:gd name="connsiteX37" fmla="*/ 3098 w 10000"/>
              <a:gd name="connsiteY37" fmla="*/ 2108 h 10000"/>
              <a:gd name="connsiteX38" fmla="*/ 4954 w 10000"/>
              <a:gd name="connsiteY38" fmla="*/ 588 h 10000"/>
              <a:gd name="connsiteX39" fmla="*/ 6523 w 10000"/>
              <a:gd name="connsiteY39" fmla="*/ 1423 h 10000"/>
              <a:gd name="connsiteX40" fmla="*/ 6668 w 10000"/>
              <a:gd name="connsiteY40" fmla="*/ 1667 h 10000"/>
              <a:gd name="connsiteX41" fmla="*/ 6953 w 10000"/>
              <a:gd name="connsiteY41" fmla="*/ 1765 h 10000"/>
              <a:gd name="connsiteX42" fmla="*/ 7141 w 10000"/>
              <a:gd name="connsiteY42" fmla="*/ 1667 h 10000"/>
              <a:gd name="connsiteX43" fmla="*/ 7477 w 10000"/>
              <a:gd name="connsiteY43" fmla="*/ 1569 h 10000"/>
              <a:gd name="connsiteX44" fmla="*/ 9335 w 10000"/>
              <a:gd name="connsiteY44" fmla="*/ 2992 h 10000"/>
              <a:gd name="connsiteX45" fmla="*/ 8285 w 10000"/>
              <a:gd name="connsiteY45" fmla="*/ 6029 h 10000"/>
              <a:gd name="connsiteX46" fmla="*/ 8285 w 10000"/>
              <a:gd name="connsiteY46" fmla="*/ 6029 h 10000"/>
              <a:gd name="connsiteX47" fmla="*/ 8285 w 10000"/>
              <a:gd name="connsiteY47" fmla="*/ 9756 h 10000"/>
              <a:gd name="connsiteX48" fmla="*/ 4431 w 10000"/>
              <a:gd name="connsiteY48" fmla="*/ 9756 h 10000"/>
              <a:gd name="connsiteX49" fmla="*/ 4431 w 10000"/>
              <a:gd name="connsiteY49" fmla="*/ 6029 h 10000"/>
              <a:gd name="connsiteX50" fmla="*/ 8285 w 10000"/>
              <a:gd name="connsiteY50" fmla="*/ 6029 h 10000"/>
              <a:gd name="connsiteX51" fmla="*/ 3907 w 10000"/>
              <a:gd name="connsiteY51" fmla="*/ 3923 h 10000"/>
              <a:gd name="connsiteX52" fmla="*/ 3907 w 10000"/>
              <a:gd name="connsiteY52" fmla="*/ 3923 h 10000"/>
              <a:gd name="connsiteX53" fmla="*/ 4239 w 10000"/>
              <a:gd name="connsiteY53" fmla="*/ 3923 h 10000"/>
              <a:gd name="connsiteX54" fmla="*/ 4239 w 10000"/>
              <a:gd name="connsiteY54" fmla="*/ 4266 h 10000"/>
              <a:gd name="connsiteX55" fmla="*/ 3907 w 10000"/>
              <a:gd name="connsiteY55" fmla="*/ 4266 h 10000"/>
              <a:gd name="connsiteX56" fmla="*/ 3907 w 10000"/>
              <a:gd name="connsiteY56" fmla="*/ 3923 h 10000"/>
              <a:gd name="connsiteX57" fmla="*/ 3907 w 10000"/>
              <a:gd name="connsiteY57" fmla="*/ 4462 h 10000"/>
              <a:gd name="connsiteX58" fmla="*/ 3907 w 10000"/>
              <a:gd name="connsiteY58" fmla="*/ 4462 h 10000"/>
              <a:gd name="connsiteX59" fmla="*/ 5336 w 10000"/>
              <a:gd name="connsiteY59" fmla="*/ 4462 h 10000"/>
              <a:gd name="connsiteX60" fmla="*/ 5336 w 10000"/>
              <a:gd name="connsiteY60" fmla="*/ 5245 h 10000"/>
              <a:gd name="connsiteX61" fmla="*/ 3907 w 10000"/>
              <a:gd name="connsiteY61" fmla="*/ 5245 h 10000"/>
              <a:gd name="connsiteX62" fmla="*/ 3907 w 10000"/>
              <a:gd name="connsiteY62" fmla="*/ 4462 h 10000"/>
              <a:gd name="connsiteX63" fmla="*/ 2813 w 10000"/>
              <a:gd name="connsiteY63" fmla="*/ 5490 h 10000"/>
              <a:gd name="connsiteX64" fmla="*/ 2813 w 10000"/>
              <a:gd name="connsiteY64" fmla="*/ 5490 h 10000"/>
              <a:gd name="connsiteX65" fmla="*/ 3145 w 10000"/>
              <a:gd name="connsiteY65" fmla="*/ 5490 h 10000"/>
              <a:gd name="connsiteX66" fmla="*/ 3145 w 10000"/>
              <a:gd name="connsiteY66" fmla="*/ 5833 h 10000"/>
              <a:gd name="connsiteX67" fmla="*/ 2813 w 10000"/>
              <a:gd name="connsiteY67" fmla="*/ 5833 h 10000"/>
              <a:gd name="connsiteX68" fmla="*/ 2813 w 10000"/>
              <a:gd name="connsiteY68" fmla="*/ 5490 h 10000"/>
              <a:gd name="connsiteX69" fmla="*/ 2813 w 10000"/>
              <a:gd name="connsiteY69" fmla="*/ 6029 h 10000"/>
              <a:gd name="connsiteX70" fmla="*/ 2813 w 10000"/>
              <a:gd name="connsiteY70" fmla="*/ 6029 h 10000"/>
              <a:gd name="connsiteX71" fmla="*/ 4239 w 10000"/>
              <a:gd name="connsiteY71" fmla="*/ 6029 h 10000"/>
              <a:gd name="connsiteX72" fmla="*/ 4239 w 10000"/>
              <a:gd name="connsiteY72" fmla="*/ 9756 h 10000"/>
              <a:gd name="connsiteX73" fmla="*/ 2813 w 10000"/>
              <a:gd name="connsiteY73" fmla="*/ 9756 h 10000"/>
              <a:gd name="connsiteX74" fmla="*/ 2813 w 10000"/>
              <a:gd name="connsiteY74" fmla="*/ 6029 h 10000"/>
              <a:gd name="connsiteX75" fmla="*/ 4764 w 10000"/>
              <a:gd name="connsiteY75" fmla="*/ 8040 h 10000"/>
              <a:gd name="connsiteX76" fmla="*/ 4764 w 10000"/>
              <a:gd name="connsiteY76" fmla="*/ 8040 h 10000"/>
              <a:gd name="connsiteX77" fmla="*/ 4764 w 10000"/>
              <a:gd name="connsiteY77" fmla="*/ 7795 h 10000"/>
              <a:gd name="connsiteX78" fmla="*/ 4811 w 10000"/>
              <a:gd name="connsiteY78" fmla="*/ 7746 h 10000"/>
              <a:gd name="connsiteX79" fmla="*/ 5669 w 10000"/>
              <a:gd name="connsiteY79" fmla="*/ 7206 h 10000"/>
              <a:gd name="connsiteX80" fmla="*/ 5717 w 10000"/>
              <a:gd name="connsiteY80" fmla="*/ 7254 h 10000"/>
              <a:gd name="connsiteX81" fmla="*/ 5717 w 10000"/>
              <a:gd name="connsiteY81" fmla="*/ 7502 h 10000"/>
              <a:gd name="connsiteX82" fmla="*/ 5669 w 10000"/>
              <a:gd name="connsiteY82" fmla="*/ 7550 h 10000"/>
              <a:gd name="connsiteX83" fmla="*/ 5050 w 10000"/>
              <a:gd name="connsiteY83" fmla="*/ 7942 h 10000"/>
              <a:gd name="connsiteX84" fmla="*/ 5669 w 10000"/>
              <a:gd name="connsiteY84" fmla="*/ 8286 h 10000"/>
              <a:gd name="connsiteX85" fmla="*/ 5717 w 10000"/>
              <a:gd name="connsiteY85" fmla="*/ 8335 h 10000"/>
              <a:gd name="connsiteX86" fmla="*/ 5717 w 10000"/>
              <a:gd name="connsiteY86" fmla="*/ 8579 h 10000"/>
              <a:gd name="connsiteX87" fmla="*/ 5669 w 10000"/>
              <a:gd name="connsiteY87" fmla="*/ 8579 h 10000"/>
              <a:gd name="connsiteX88" fmla="*/ 4811 w 10000"/>
              <a:gd name="connsiteY88" fmla="*/ 8090 h 10000"/>
              <a:gd name="connsiteX89" fmla="*/ 4764 w 10000"/>
              <a:gd name="connsiteY89" fmla="*/ 8040 h 10000"/>
              <a:gd name="connsiteX90" fmla="*/ 7002 w 10000"/>
              <a:gd name="connsiteY90" fmla="*/ 8579 h 10000"/>
              <a:gd name="connsiteX91" fmla="*/ 7002 w 10000"/>
              <a:gd name="connsiteY91" fmla="*/ 8579 h 10000"/>
              <a:gd name="connsiteX92" fmla="*/ 7002 w 10000"/>
              <a:gd name="connsiteY92" fmla="*/ 8335 h 10000"/>
              <a:gd name="connsiteX93" fmla="*/ 7047 w 10000"/>
              <a:gd name="connsiteY93" fmla="*/ 8286 h 10000"/>
              <a:gd name="connsiteX94" fmla="*/ 7667 w 10000"/>
              <a:gd name="connsiteY94" fmla="*/ 7894 h 10000"/>
              <a:gd name="connsiteX95" fmla="*/ 7047 w 10000"/>
              <a:gd name="connsiteY95" fmla="*/ 7550 h 10000"/>
              <a:gd name="connsiteX96" fmla="*/ 7002 w 10000"/>
              <a:gd name="connsiteY96" fmla="*/ 7450 h 10000"/>
              <a:gd name="connsiteX97" fmla="*/ 7002 w 10000"/>
              <a:gd name="connsiteY97" fmla="*/ 7254 h 10000"/>
              <a:gd name="connsiteX98" fmla="*/ 7047 w 10000"/>
              <a:gd name="connsiteY98" fmla="*/ 7206 h 10000"/>
              <a:gd name="connsiteX99" fmla="*/ 7906 w 10000"/>
              <a:gd name="connsiteY99" fmla="*/ 7746 h 10000"/>
              <a:gd name="connsiteX100" fmla="*/ 7954 w 10000"/>
              <a:gd name="connsiteY100" fmla="*/ 7795 h 10000"/>
              <a:gd name="connsiteX101" fmla="*/ 7954 w 10000"/>
              <a:gd name="connsiteY101" fmla="*/ 8040 h 10000"/>
              <a:gd name="connsiteX102" fmla="*/ 7906 w 10000"/>
              <a:gd name="connsiteY102" fmla="*/ 8090 h 10000"/>
              <a:gd name="connsiteX103" fmla="*/ 7047 w 10000"/>
              <a:gd name="connsiteY103" fmla="*/ 8579 h 10000"/>
              <a:gd name="connsiteX104" fmla="*/ 7002 w 10000"/>
              <a:gd name="connsiteY104" fmla="*/ 8579 h 10000"/>
              <a:gd name="connsiteX105" fmla="*/ 6002 w 10000"/>
              <a:gd name="connsiteY105" fmla="*/ 8579 h 10000"/>
              <a:gd name="connsiteX106" fmla="*/ 6002 w 10000"/>
              <a:gd name="connsiteY106" fmla="*/ 8579 h 10000"/>
              <a:gd name="connsiteX107" fmla="*/ 6476 w 10000"/>
              <a:gd name="connsiteY107" fmla="*/ 7254 h 10000"/>
              <a:gd name="connsiteX108" fmla="*/ 6523 w 10000"/>
              <a:gd name="connsiteY108" fmla="*/ 7206 h 10000"/>
              <a:gd name="connsiteX109" fmla="*/ 6715 w 10000"/>
              <a:gd name="connsiteY109" fmla="*/ 7206 h 10000"/>
              <a:gd name="connsiteX110" fmla="*/ 6715 w 10000"/>
              <a:gd name="connsiteY110" fmla="*/ 7254 h 10000"/>
              <a:gd name="connsiteX111" fmla="*/ 6239 w 10000"/>
              <a:gd name="connsiteY111" fmla="*/ 8579 h 10000"/>
              <a:gd name="connsiteX112" fmla="*/ 6190 w 10000"/>
              <a:gd name="connsiteY112" fmla="*/ 8628 h 10000"/>
              <a:gd name="connsiteX113" fmla="*/ 6002 w 10000"/>
              <a:gd name="connsiteY113" fmla="*/ 8628 h 10000"/>
              <a:gd name="connsiteX114" fmla="*/ 6002 w 10000"/>
              <a:gd name="connsiteY114" fmla="*/ 8579 h 10000"/>
              <a:gd name="connsiteX115" fmla="*/ 3001 w 10000"/>
              <a:gd name="connsiteY115" fmla="*/ 6373 h 10000"/>
              <a:gd name="connsiteX116" fmla="*/ 3001 w 10000"/>
              <a:gd name="connsiteY116" fmla="*/ 6373 h 10000"/>
              <a:gd name="connsiteX117" fmla="*/ 4002 w 10000"/>
              <a:gd name="connsiteY117" fmla="*/ 6373 h 10000"/>
              <a:gd name="connsiteX118" fmla="*/ 4002 w 10000"/>
              <a:gd name="connsiteY118" fmla="*/ 6617 h 10000"/>
              <a:gd name="connsiteX119" fmla="*/ 3001 w 10000"/>
              <a:gd name="connsiteY119" fmla="*/ 6617 h 10000"/>
              <a:gd name="connsiteX120" fmla="*/ 3001 w 10000"/>
              <a:gd name="connsiteY120" fmla="*/ 6373 h 10000"/>
              <a:gd name="connsiteX121" fmla="*/ 3335 w 10000"/>
              <a:gd name="connsiteY121" fmla="*/ 9216 h 10000"/>
              <a:gd name="connsiteX122" fmla="*/ 3335 w 10000"/>
              <a:gd name="connsiteY122" fmla="*/ 9216 h 10000"/>
              <a:gd name="connsiteX123" fmla="*/ 4002 w 10000"/>
              <a:gd name="connsiteY123" fmla="*/ 9216 h 10000"/>
              <a:gd name="connsiteX124" fmla="*/ 4002 w 10000"/>
              <a:gd name="connsiteY124" fmla="*/ 9462 h 10000"/>
              <a:gd name="connsiteX125" fmla="*/ 3335 w 10000"/>
              <a:gd name="connsiteY125" fmla="*/ 9462 h 10000"/>
              <a:gd name="connsiteX126" fmla="*/ 3335 w 10000"/>
              <a:gd name="connsiteY126" fmla="*/ 9216 h 10000"/>
              <a:gd name="connsiteX127" fmla="*/ 3335 w 10000"/>
              <a:gd name="connsiteY127" fmla="*/ 6961 h 10000"/>
              <a:gd name="connsiteX128" fmla="*/ 3335 w 10000"/>
              <a:gd name="connsiteY128" fmla="*/ 6961 h 10000"/>
              <a:gd name="connsiteX129" fmla="*/ 4002 w 10000"/>
              <a:gd name="connsiteY129" fmla="*/ 6961 h 10000"/>
              <a:gd name="connsiteX130" fmla="*/ 4002 w 10000"/>
              <a:gd name="connsiteY130" fmla="*/ 7157 h 10000"/>
              <a:gd name="connsiteX131" fmla="*/ 3335 w 10000"/>
              <a:gd name="connsiteY131" fmla="*/ 7157 h 10000"/>
              <a:gd name="connsiteX132" fmla="*/ 3335 w 10000"/>
              <a:gd name="connsiteY132" fmla="*/ 6961 h 10000"/>
              <a:gd name="connsiteX133" fmla="*/ 3335 w 10000"/>
              <a:gd name="connsiteY133" fmla="*/ 7502 h 10000"/>
              <a:gd name="connsiteX134" fmla="*/ 3335 w 10000"/>
              <a:gd name="connsiteY134" fmla="*/ 7502 h 10000"/>
              <a:gd name="connsiteX135" fmla="*/ 4002 w 10000"/>
              <a:gd name="connsiteY135" fmla="*/ 7502 h 10000"/>
              <a:gd name="connsiteX136" fmla="*/ 4002 w 10000"/>
              <a:gd name="connsiteY136" fmla="*/ 7746 h 10000"/>
              <a:gd name="connsiteX137" fmla="*/ 3335 w 10000"/>
              <a:gd name="connsiteY137" fmla="*/ 7746 h 10000"/>
              <a:gd name="connsiteX138" fmla="*/ 3335 w 10000"/>
              <a:gd name="connsiteY138" fmla="*/ 7502 h 10000"/>
              <a:gd name="connsiteX139" fmla="*/ 3001 w 10000"/>
              <a:gd name="connsiteY139" fmla="*/ 8090 h 10000"/>
              <a:gd name="connsiteX140" fmla="*/ 3001 w 10000"/>
              <a:gd name="connsiteY140" fmla="*/ 8090 h 10000"/>
              <a:gd name="connsiteX141" fmla="*/ 4002 w 10000"/>
              <a:gd name="connsiteY141" fmla="*/ 8090 h 10000"/>
              <a:gd name="connsiteX142" fmla="*/ 4002 w 10000"/>
              <a:gd name="connsiteY142" fmla="*/ 8286 h 10000"/>
              <a:gd name="connsiteX143" fmla="*/ 3001 w 10000"/>
              <a:gd name="connsiteY143" fmla="*/ 8286 h 10000"/>
              <a:gd name="connsiteX144" fmla="*/ 3001 w 10000"/>
              <a:gd name="connsiteY144" fmla="*/ 8090 h 10000"/>
              <a:gd name="connsiteX145" fmla="*/ 3335 w 10000"/>
              <a:gd name="connsiteY145" fmla="*/ 8628 h 10000"/>
              <a:gd name="connsiteX146" fmla="*/ 3335 w 10000"/>
              <a:gd name="connsiteY146" fmla="*/ 8628 h 10000"/>
              <a:gd name="connsiteX147" fmla="*/ 4002 w 10000"/>
              <a:gd name="connsiteY147" fmla="*/ 8628 h 10000"/>
              <a:gd name="connsiteX148" fmla="*/ 4002 w 10000"/>
              <a:gd name="connsiteY148" fmla="*/ 8874 h 10000"/>
              <a:gd name="connsiteX149" fmla="*/ 3335 w 10000"/>
              <a:gd name="connsiteY149" fmla="*/ 8874 h 10000"/>
              <a:gd name="connsiteX150" fmla="*/ 3335 w 10000"/>
              <a:gd name="connsiteY150" fmla="*/ 8628 h 10000"/>
              <a:gd name="connsiteX0" fmla="*/ 7477 w 10000"/>
              <a:gd name="connsiteY0" fmla="*/ 1569 h 10000"/>
              <a:gd name="connsiteX1" fmla="*/ 10000 w 10000"/>
              <a:gd name="connsiteY1" fmla="*/ 2550 h 10000"/>
              <a:gd name="connsiteX2" fmla="*/ 9811 w 10000"/>
              <a:gd name="connsiteY2" fmla="*/ 2550 h 10000"/>
              <a:gd name="connsiteX3" fmla="*/ 7714 w 10000"/>
              <a:gd name="connsiteY3" fmla="*/ 980 h 10000"/>
              <a:gd name="connsiteX4" fmla="*/ 7002 w 10000"/>
              <a:gd name="connsiteY4" fmla="*/ 1128 h 10000"/>
              <a:gd name="connsiteX5" fmla="*/ 4954 w 10000"/>
              <a:gd name="connsiteY5" fmla="*/ 0 h 10000"/>
              <a:gd name="connsiteX6" fmla="*/ 2527 w 10000"/>
              <a:gd name="connsiteY6" fmla="*/ 1961 h 10000"/>
              <a:gd name="connsiteX7" fmla="*/ 2479 w 10000"/>
              <a:gd name="connsiteY7" fmla="*/ 1961 h 10000"/>
              <a:gd name="connsiteX8" fmla="*/ 2 w 10000"/>
              <a:gd name="connsiteY8" fmla="*/ 4462 h 10000"/>
              <a:gd name="connsiteX9" fmla="*/ 2527 w 10000"/>
              <a:gd name="connsiteY9" fmla="*/ 7058 h 10000"/>
              <a:gd name="connsiteX10" fmla="*/ 2573 w 10000"/>
              <a:gd name="connsiteY10" fmla="*/ 7058 h 10000"/>
              <a:gd name="connsiteX11" fmla="*/ 2573 w 10000"/>
              <a:gd name="connsiteY11" fmla="*/ 10000 h 10000"/>
              <a:gd name="connsiteX12" fmla="*/ 8476 w 10000"/>
              <a:gd name="connsiteY12" fmla="*/ 10000 h 10000"/>
              <a:gd name="connsiteX13" fmla="*/ 8476 w 10000"/>
              <a:gd name="connsiteY13" fmla="*/ 5392 h 10000"/>
              <a:gd name="connsiteX14" fmla="*/ 8381 w 10000"/>
              <a:gd name="connsiteY14" fmla="*/ 5245 h 10000"/>
              <a:gd name="connsiteX15" fmla="*/ 5526 w 10000"/>
              <a:gd name="connsiteY15" fmla="*/ 5245 h 10000"/>
              <a:gd name="connsiteX16" fmla="*/ 5526 w 10000"/>
              <a:gd name="connsiteY16" fmla="*/ 4462 h 10000"/>
              <a:gd name="connsiteX17" fmla="*/ 9382 w 10000"/>
              <a:gd name="connsiteY17" fmla="*/ 4462 h 10000"/>
              <a:gd name="connsiteX18" fmla="*/ 9382 w 10000"/>
              <a:gd name="connsiteY18" fmla="*/ 8187 h 10000"/>
              <a:gd name="connsiteX19" fmla="*/ 8717 w 10000"/>
              <a:gd name="connsiteY19" fmla="*/ 8187 h 10000"/>
              <a:gd name="connsiteX20" fmla="*/ 8717 w 10000"/>
              <a:gd name="connsiteY20" fmla="*/ 8432 h 10000"/>
              <a:gd name="connsiteX21" fmla="*/ 9572 w 10000"/>
              <a:gd name="connsiteY21" fmla="*/ 8432 h 10000"/>
              <a:gd name="connsiteX22" fmla="*/ 9572 w 10000"/>
              <a:gd name="connsiteY22" fmla="*/ 3777 h 10000"/>
              <a:gd name="connsiteX23" fmla="*/ 9479 w 10000"/>
              <a:gd name="connsiteY23" fmla="*/ 3678 h 10000"/>
              <a:gd name="connsiteX24" fmla="*/ 3765 w 10000"/>
              <a:gd name="connsiteY24" fmla="*/ 3678 h 10000"/>
              <a:gd name="connsiteX25" fmla="*/ 3668 w 10000"/>
              <a:gd name="connsiteY25" fmla="*/ 3777 h 10000"/>
              <a:gd name="connsiteX26" fmla="*/ 3668 w 10000"/>
              <a:gd name="connsiteY26" fmla="*/ 5245 h 10000"/>
              <a:gd name="connsiteX27" fmla="*/ 2669 w 10000"/>
              <a:gd name="connsiteY27" fmla="*/ 5245 h 10000"/>
              <a:gd name="connsiteX28" fmla="*/ 2573 w 10000"/>
              <a:gd name="connsiteY28" fmla="*/ 5392 h 10000"/>
              <a:gd name="connsiteX29" fmla="*/ 2573 w 10000"/>
              <a:gd name="connsiteY29" fmla="*/ 6470 h 10000"/>
              <a:gd name="connsiteX30" fmla="*/ 2527 w 10000"/>
              <a:gd name="connsiteY30" fmla="*/ 6470 h 10000"/>
              <a:gd name="connsiteX31" fmla="*/ 574 w 10000"/>
              <a:gd name="connsiteY31" fmla="*/ 4561 h 10000"/>
              <a:gd name="connsiteX32" fmla="*/ 2479 w 10000"/>
              <a:gd name="connsiteY32" fmla="*/ 2550 h 10000"/>
              <a:gd name="connsiteX33" fmla="*/ 2479 w 10000"/>
              <a:gd name="connsiteY33" fmla="*/ 2550 h 10000"/>
              <a:gd name="connsiteX34" fmla="*/ 2527 w 10000"/>
              <a:gd name="connsiteY34" fmla="*/ 2550 h 10000"/>
              <a:gd name="connsiteX35" fmla="*/ 2765 w 10000"/>
              <a:gd name="connsiteY35" fmla="*/ 2550 h 10000"/>
              <a:gd name="connsiteX36" fmla="*/ 3051 w 10000"/>
              <a:gd name="connsiteY36" fmla="*/ 2353 h 10000"/>
              <a:gd name="connsiteX37" fmla="*/ 3098 w 10000"/>
              <a:gd name="connsiteY37" fmla="*/ 2108 h 10000"/>
              <a:gd name="connsiteX38" fmla="*/ 4954 w 10000"/>
              <a:gd name="connsiteY38" fmla="*/ 588 h 10000"/>
              <a:gd name="connsiteX39" fmla="*/ 6523 w 10000"/>
              <a:gd name="connsiteY39" fmla="*/ 1423 h 10000"/>
              <a:gd name="connsiteX40" fmla="*/ 6668 w 10000"/>
              <a:gd name="connsiteY40" fmla="*/ 1667 h 10000"/>
              <a:gd name="connsiteX41" fmla="*/ 6953 w 10000"/>
              <a:gd name="connsiteY41" fmla="*/ 1765 h 10000"/>
              <a:gd name="connsiteX42" fmla="*/ 7141 w 10000"/>
              <a:gd name="connsiteY42" fmla="*/ 1667 h 10000"/>
              <a:gd name="connsiteX43" fmla="*/ 7477 w 10000"/>
              <a:gd name="connsiteY43" fmla="*/ 1569 h 10000"/>
              <a:gd name="connsiteX44" fmla="*/ 8285 w 10000"/>
              <a:gd name="connsiteY44" fmla="*/ 6029 h 10000"/>
              <a:gd name="connsiteX45" fmla="*/ 8285 w 10000"/>
              <a:gd name="connsiteY45" fmla="*/ 6029 h 10000"/>
              <a:gd name="connsiteX46" fmla="*/ 8285 w 10000"/>
              <a:gd name="connsiteY46" fmla="*/ 9756 h 10000"/>
              <a:gd name="connsiteX47" fmla="*/ 4431 w 10000"/>
              <a:gd name="connsiteY47" fmla="*/ 9756 h 10000"/>
              <a:gd name="connsiteX48" fmla="*/ 4431 w 10000"/>
              <a:gd name="connsiteY48" fmla="*/ 6029 h 10000"/>
              <a:gd name="connsiteX49" fmla="*/ 8285 w 10000"/>
              <a:gd name="connsiteY49" fmla="*/ 6029 h 10000"/>
              <a:gd name="connsiteX50" fmla="*/ 3907 w 10000"/>
              <a:gd name="connsiteY50" fmla="*/ 3923 h 10000"/>
              <a:gd name="connsiteX51" fmla="*/ 3907 w 10000"/>
              <a:gd name="connsiteY51" fmla="*/ 3923 h 10000"/>
              <a:gd name="connsiteX52" fmla="*/ 4239 w 10000"/>
              <a:gd name="connsiteY52" fmla="*/ 3923 h 10000"/>
              <a:gd name="connsiteX53" fmla="*/ 4239 w 10000"/>
              <a:gd name="connsiteY53" fmla="*/ 4266 h 10000"/>
              <a:gd name="connsiteX54" fmla="*/ 3907 w 10000"/>
              <a:gd name="connsiteY54" fmla="*/ 4266 h 10000"/>
              <a:gd name="connsiteX55" fmla="*/ 3907 w 10000"/>
              <a:gd name="connsiteY55" fmla="*/ 3923 h 10000"/>
              <a:gd name="connsiteX56" fmla="*/ 3907 w 10000"/>
              <a:gd name="connsiteY56" fmla="*/ 4462 h 10000"/>
              <a:gd name="connsiteX57" fmla="*/ 3907 w 10000"/>
              <a:gd name="connsiteY57" fmla="*/ 4462 h 10000"/>
              <a:gd name="connsiteX58" fmla="*/ 5336 w 10000"/>
              <a:gd name="connsiteY58" fmla="*/ 4462 h 10000"/>
              <a:gd name="connsiteX59" fmla="*/ 5336 w 10000"/>
              <a:gd name="connsiteY59" fmla="*/ 5245 h 10000"/>
              <a:gd name="connsiteX60" fmla="*/ 3907 w 10000"/>
              <a:gd name="connsiteY60" fmla="*/ 5245 h 10000"/>
              <a:gd name="connsiteX61" fmla="*/ 3907 w 10000"/>
              <a:gd name="connsiteY61" fmla="*/ 4462 h 10000"/>
              <a:gd name="connsiteX62" fmla="*/ 2813 w 10000"/>
              <a:gd name="connsiteY62" fmla="*/ 5490 h 10000"/>
              <a:gd name="connsiteX63" fmla="*/ 2813 w 10000"/>
              <a:gd name="connsiteY63" fmla="*/ 5490 h 10000"/>
              <a:gd name="connsiteX64" fmla="*/ 3145 w 10000"/>
              <a:gd name="connsiteY64" fmla="*/ 5490 h 10000"/>
              <a:gd name="connsiteX65" fmla="*/ 3145 w 10000"/>
              <a:gd name="connsiteY65" fmla="*/ 5833 h 10000"/>
              <a:gd name="connsiteX66" fmla="*/ 2813 w 10000"/>
              <a:gd name="connsiteY66" fmla="*/ 5833 h 10000"/>
              <a:gd name="connsiteX67" fmla="*/ 2813 w 10000"/>
              <a:gd name="connsiteY67" fmla="*/ 5490 h 10000"/>
              <a:gd name="connsiteX68" fmla="*/ 2813 w 10000"/>
              <a:gd name="connsiteY68" fmla="*/ 6029 h 10000"/>
              <a:gd name="connsiteX69" fmla="*/ 2813 w 10000"/>
              <a:gd name="connsiteY69" fmla="*/ 6029 h 10000"/>
              <a:gd name="connsiteX70" fmla="*/ 4239 w 10000"/>
              <a:gd name="connsiteY70" fmla="*/ 6029 h 10000"/>
              <a:gd name="connsiteX71" fmla="*/ 4239 w 10000"/>
              <a:gd name="connsiteY71" fmla="*/ 9756 h 10000"/>
              <a:gd name="connsiteX72" fmla="*/ 2813 w 10000"/>
              <a:gd name="connsiteY72" fmla="*/ 9756 h 10000"/>
              <a:gd name="connsiteX73" fmla="*/ 2813 w 10000"/>
              <a:gd name="connsiteY73" fmla="*/ 6029 h 10000"/>
              <a:gd name="connsiteX74" fmla="*/ 4764 w 10000"/>
              <a:gd name="connsiteY74" fmla="*/ 8040 h 10000"/>
              <a:gd name="connsiteX75" fmla="*/ 4764 w 10000"/>
              <a:gd name="connsiteY75" fmla="*/ 8040 h 10000"/>
              <a:gd name="connsiteX76" fmla="*/ 4764 w 10000"/>
              <a:gd name="connsiteY76" fmla="*/ 7795 h 10000"/>
              <a:gd name="connsiteX77" fmla="*/ 4811 w 10000"/>
              <a:gd name="connsiteY77" fmla="*/ 7746 h 10000"/>
              <a:gd name="connsiteX78" fmla="*/ 5669 w 10000"/>
              <a:gd name="connsiteY78" fmla="*/ 7206 h 10000"/>
              <a:gd name="connsiteX79" fmla="*/ 5717 w 10000"/>
              <a:gd name="connsiteY79" fmla="*/ 7254 h 10000"/>
              <a:gd name="connsiteX80" fmla="*/ 5717 w 10000"/>
              <a:gd name="connsiteY80" fmla="*/ 7502 h 10000"/>
              <a:gd name="connsiteX81" fmla="*/ 5669 w 10000"/>
              <a:gd name="connsiteY81" fmla="*/ 7550 h 10000"/>
              <a:gd name="connsiteX82" fmla="*/ 5050 w 10000"/>
              <a:gd name="connsiteY82" fmla="*/ 7942 h 10000"/>
              <a:gd name="connsiteX83" fmla="*/ 5669 w 10000"/>
              <a:gd name="connsiteY83" fmla="*/ 8286 h 10000"/>
              <a:gd name="connsiteX84" fmla="*/ 5717 w 10000"/>
              <a:gd name="connsiteY84" fmla="*/ 8335 h 10000"/>
              <a:gd name="connsiteX85" fmla="*/ 5717 w 10000"/>
              <a:gd name="connsiteY85" fmla="*/ 8579 h 10000"/>
              <a:gd name="connsiteX86" fmla="*/ 5669 w 10000"/>
              <a:gd name="connsiteY86" fmla="*/ 8579 h 10000"/>
              <a:gd name="connsiteX87" fmla="*/ 4811 w 10000"/>
              <a:gd name="connsiteY87" fmla="*/ 8090 h 10000"/>
              <a:gd name="connsiteX88" fmla="*/ 4764 w 10000"/>
              <a:gd name="connsiteY88" fmla="*/ 8040 h 10000"/>
              <a:gd name="connsiteX89" fmla="*/ 7002 w 10000"/>
              <a:gd name="connsiteY89" fmla="*/ 8579 h 10000"/>
              <a:gd name="connsiteX90" fmla="*/ 7002 w 10000"/>
              <a:gd name="connsiteY90" fmla="*/ 8579 h 10000"/>
              <a:gd name="connsiteX91" fmla="*/ 7002 w 10000"/>
              <a:gd name="connsiteY91" fmla="*/ 8335 h 10000"/>
              <a:gd name="connsiteX92" fmla="*/ 7047 w 10000"/>
              <a:gd name="connsiteY92" fmla="*/ 8286 h 10000"/>
              <a:gd name="connsiteX93" fmla="*/ 7667 w 10000"/>
              <a:gd name="connsiteY93" fmla="*/ 7894 h 10000"/>
              <a:gd name="connsiteX94" fmla="*/ 7047 w 10000"/>
              <a:gd name="connsiteY94" fmla="*/ 7550 h 10000"/>
              <a:gd name="connsiteX95" fmla="*/ 7002 w 10000"/>
              <a:gd name="connsiteY95" fmla="*/ 7450 h 10000"/>
              <a:gd name="connsiteX96" fmla="*/ 7002 w 10000"/>
              <a:gd name="connsiteY96" fmla="*/ 7254 h 10000"/>
              <a:gd name="connsiteX97" fmla="*/ 7047 w 10000"/>
              <a:gd name="connsiteY97" fmla="*/ 7206 h 10000"/>
              <a:gd name="connsiteX98" fmla="*/ 7906 w 10000"/>
              <a:gd name="connsiteY98" fmla="*/ 7746 h 10000"/>
              <a:gd name="connsiteX99" fmla="*/ 7954 w 10000"/>
              <a:gd name="connsiteY99" fmla="*/ 7795 h 10000"/>
              <a:gd name="connsiteX100" fmla="*/ 7954 w 10000"/>
              <a:gd name="connsiteY100" fmla="*/ 8040 h 10000"/>
              <a:gd name="connsiteX101" fmla="*/ 7906 w 10000"/>
              <a:gd name="connsiteY101" fmla="*/ 8090 h 10000"/>
              <a:gd name="connsiteX102" fmla="*/ 7047 w 10000"/>
              <a:gd name="connsiteY102" fmla="*/ 8579 h 10000"/>
              <a:gd name="connsiteX103" fmla="*/ 7002 w 10000"/>
              <a:gd name="connsiteY103" fmla="*/ 8579 h 10000"/>
              <a:gd name="connsiteX104" fmla="*/ 6002 w 10000"/>
              <a:gd name="connsiteY104" fmla="*/ 8579 h 10000"/>
              <a:gd name="connsiteX105" fmla="*/ 6002 w 10000"/>
              <a:gd name="connsiteY105" fmla="*/ 8579 h 10000"/>
              <a:gd name="connsiteX106" fmla="*/ 6476 w 10000"/>
              <a:gd name="connsiteY106" fmla="*/ 7254 h 10000"/>
              <a:gd name="connsiteX107" fmla="*/ 6523 w 10000"/>
              <a:gd name="connsiteY107" fmla="*/ 7206 h 10000"/>
              <a:gd name="connsiteX108" fmla="*/ 6715 w 10000"/>
              <a:gd name="connsiteY108" fmla="*/ 7206 h 10000"/>
              <a:gd name="connsiteX109" fmla="*/ 6715 w 10000"/>
              <a:gd name="connsiteY109" fmla="*/ 7254 h 10000"/>
              <a:gd name="connsiteX110" fmla="*/ 6239 w 10000"/>
              <a:gd name="connsiteY110" fmla="*/ 8579 h 10000"/>
              <a:gd name="connsiteX111" fmla="*/ 6190 w 10000"/>
              <a:gd name="connsiteY111" fmla="*/ 8628 h 10000"/>
              <a:gd name="connsiteX112" fmla="*/ 6002 w 10000"/>
              <a:gd name="connsiteY112" fmla="*/ 8628 h 10000"/>
              <a:gd name="connsiteX113" fmla="*/ 6002 w 10000"/>
              <a:gd name="connsiteY113" fmla="*/ 8579 h 10000"/>
              <a:gd name="connsiteX114" fmla="*/ 3001 w 10000"/>
              <a:gd name="connsiteY114" fmla="*/ 6373 h 10000"/>
              <a:gd name="connsiteX115" fmla="*/ 3001 w 10000"/>
              <a:gd name="connsiteY115" fmla="*/ 6373 h 10000"/>
              <a:gd name="connsiteX116" fmla="*/ 4002 w 10000"/>
              <a:gd name="connsiteY116" fmla="*/ 6373 h 10000"/>
              <a:gd name="connsiteX117" fmla="*/ 4002 w 10000"/>
              <a:gd name="connsiteY117" fmla="*/ 6617 h 10000"/>
              <a:gd name="connsiteX118" fmla="*/ 3001 w 10000"/>
              <a:gd name="connsiteY118" fmla="*/ 6617 h 10000"/>
              <a:gd name="connsiteX119" fmla="*/ 3001 w 10000"/>
              <a:gd name="connsiteY119" fmla="*/ 6373 h 10000"/>
              <a:gd name="connsiteX120" fmla="*/ 3335 w 10000"/>
              <a:gd name="connsiteY120" fmla="*/ 9216 h 10000"/>
              <a:gd name="connsiteX121" fmla="*/ 3335 w 10000"/>
              <a:gd name="connsiteY121" fmla="*/ 9216 h 10000"/>
              <a:gd name="connsiteX122" fmla="*/ 4002 w 10000"/>
              <a:gd name="connsiteY122" fmla="*/ 9216 h 10000"/>
              <a:gd name="connsiteX123" fmla="*/ 4002 w 10000"/>
              <a:gd name="connsiteY123" fmla="*/ 9462 h 10000"/>
              <a:gd name="connsiteX124" fmla="*/ 3335 w 10000"/>
              <a:gd name="connsiteY124" fmla="*/ 9462 h 10000"/>
              <a:gd name="connsiteX125" fmla="*/ 3335 w 10000"/>
              <a:gd name="connsiteY125" fmla="*/ 9216 h 10000"/>
              <a:gd name="connsiteX126" fmla="*/ 3335 w 10000"/>
              <a:gd name="connsiteY126" fmla="*/ 6961 h 10000"/>
              <a:gd name="connsiteX127" fmla="*/ 3335 w 10000"/>
              <a:gd name="connsiteY127" fmla="*/ 6961 h 10000"/>
              <a:gd name="connsiteX128" fmla="*/ 4002 w 10000"/>
              <a:gd name="connsiteY128" fmla="*/ 6961 h 10000"/>
              <a:gd name="connsiteX129" fmla="*/ 4002 w 10000"/>
              <a:gd name="connsiteY129" fmla="*/ 7157 h 10000"/>
              <a:gd name="connsiteX130" fmla="*/ 3335 w 10000"/>
              <a:gd name="connsiteY130" fmla="*/ 7157 h 10000"/>
              <a:gd name="connsiteX131" fmla="*/ 3335 w 10000"/>
              <a:gd name="connsiteY131" fmla="*/ 6961 h 10000"/>
              <a:gd name="connsiteX132" fmla="*/ 3335 w 10000"/>
              <a:gd name="connsiteY132" fmla="*/ 7502 h 10000"/>
              <a:gd name="connsiteX133" fmla="*/ 3335 w 10000"/>
              <a:gd name="connsiteY133" fmla="*/ 7502 h 10000"/>
              <a:gd name="connsiteX134" fmla="*/ 4002 w 10000"/>
              <a:gd name="connsiteY134" fmla="*/ 7502 h 10000"/>
              <a:gd name="connsiteX135" fmla="*/ 4002 w 10000"/>
              <a:gd name="connsiteY135" fmla="*/ 7746 h 10000"/>
              <a:gd name="connsiteX136" fmla="*/ 3335 w 10000"/>
              <a:gd name="connsiteY136" fmla="*/ 7746 h 10000"/>
              <a:gd name="connsiteX137" fmla="*/ 3335 w 10000"/>
              <a:gd name="connsiteY137" fmla="*/ 7502 h 10000"/>
              <a:gd name="connsiteX138" fmla="*/ 3001 w 10000"/>
              <a:gd name="connsiteY138" fmla="*/ 8090 h 10000"/>
              <a:gd name="connsiteX139" fmla="*/ 3001 w 10000"/>
              <a:gd name="connsiteY139" fmla="*/ 8090 h 10000"/>
              <a:gd name="connsiteX140" fmla="*/ 4002 w 10000"/>
              <a:gd name="connsiteY140" fmla="*/ 8090 h 10000"/>
              <a:gd name="connsiteX141" fmla="*/ 4002 w 10000"/>
              <a:gd name="connsiteY141" fmla="*/ 8286 h 10000"/>
              <a:gd name="connsiteX142" fmla="*/ 3001 w 10000"/>
              <a:gd name="connsiteY142" fmla="*/ 8286 h 10000"/>
              <a:gd name="connsiteX143" fmla="*/ 3001 w 10000"/>
              <a:gd name="connsiteY143" fmla="*/ 8090 h 10000"/>
              <a:gd name="connsiteX144" fmla="*/ 3335 w 10000"/>
              <a:gd name="connsiteY144" fmla="*/ 8628 h 10000"/>
              <a:gd name="connsiteX145" fmla="*/ 3335 w 10000"/>
              <a:gd name="connsiteY145" fmla="*/ 8628 h 10000"/>
              <a:gd name="connsiteX146" fmla="*/ 4002 w 10000"/>
              <a:gd name="connsiteY146" fmla="*/ 8628 h 10000"/>
              <a:gd name="connsiteX147" fmla="*/ 4002 w 10000"/>
              <a:gd name="connsiteY147" fmla="*/ 8874 h 10000"/>
              <a:gd name="connsiteX148" fmla="*/ 3335 w 10000"/>
              <a:gd name="connsiteY148" fmla="*/ 8874 h 10000"/>
              <a:gd name="connsiteX149" fmla="*/ 3335 w 10000"/>
              <a:gd name="connsiteY149" fmla="*/ 8628 h 10000"/>
              <a:gd name="connsiteX0" fmla="*/ 7477 w 10000"/>
              <a:gd name="connsiteY0" fmla="*/ 1569 h 10000"/>
              <a:gd name="connsiteX1" fmla="*/ 10000 w 10000"/>
              <a:gd name="connsiteY1" fmla="*/ 2550 h 10000"/>
              <a:gd name="connsiteX2" fmla="*/ 7714 w 10000"/>
              <a:gd name="connsiteY2" fmla="*/ 980 h 10000"/>
              <a:gd name="connsiteX3" fmla="*/ 7002 w 10000"/>
              <a:gd name="connsiteY3" fmla="*/ 1128 h 10000"/>
              <a:gd name="connsiteX4" fmla="*/ 4954 w 10000"/>
              <a:gd name="connsiteY4" fmla="*/ 0 h 10000"/>
              <a:gd name="connsiteX5" fmla="*/ 2527 w 10000"/>
              <a:gd name="connsiteY5" fmla="*/ 1961 h 10000"/>
              <a:gd name="connsiteX6" fmla="*/ 2479 w 10000"/>
              <a:gd name="connsiteY6" fmla="*/ 1961 h 10000"/>
              <a:gd name="connsiteX7" fmla="*/ 2 w 10000"/>
              <a:gd name="connsiteY7" fmla="*/ 4462 h 10000"/>
              <a:gd name="connsiteX8" fmla="*/ 2527 w 10000"/>
              <a:gd name="connsiteY8" fmla="*/ 7058 h 10000"/>
              <a:gd name="connsiteX9" fmla="*/ 2573 w 10000"/>
              <a:gd name="connsiteY9" fmla="*/ 7058 h 10000"/>
              <a:gd name="connsiteX10" fmla="*/ 2573 w 10000"/>
              <a:gd name="connsiteY10" fmla="*/ 10000 h 10000"/>
              <a:gd name="connsiteX11" fmla="*/ 8476 w 10000"/>
              <a:gd name="connsiteY11" fmla="*/ 10000 h 10000"/>
              <a:gd name="connsiteX12" fmla="*/ 8476 w 10000"/>
              <a:gd name="connsiteY12" fmla="*/ 5392 h 10000"/>
              <a:gd name="connsiteX13" fmla="*/ 8381 w 10000"/>
              <a:gd name="connsiteY13" fmla="*/ 5245 h 10000"/>
              <a:gd name="connsiteX14" fmla="*/ 5526 w 10000"/>
              <a:gd name="connsiteY14" fmla="*/ 5245 h 10000"/>
              <a:gd name="connsiteX15" fmla="*/ 5526 w 10000"/>
              <a:gd name="connsiteY15" fmla="*/ 4462 h 10000"/>
              <a:gd name="connsiteX16" fmla="*/ 9382 w 10000"/>
              <a:gd name="connsiteY16" fmla="*/ 4462 h 10000"/>
              <a:gd name="connsiteX17" fmla="*/ 9382 w 10000"/>
              <a:gd name="connsiteY17" fmla="*/ 8187 h 10000"/>
              <a:gd name="connsiteX18" fmla="*/ 8717 w 10000"/>
              <a:gd name="connsiteY18" fmla="*/ 8187 h 10000"/>
              <a:gd name="connsiteX19" fmla="*/ 8717 w 10000"/>
              <a:gd name="connsiteY19" fmla="*/ 8432 h 10000"/>
              <a:gd name="connsiteX20" fmla="*/ 9572 w 10000"/>
              <a:gd name="connsiteY20" fmla="*/ 8432 h 10000"/>
              <a:gd name="connsiteX21" fmla="*/ 9572 w 10000"/>
              <a:gd name="connsiteY21" fmla="*/ 3777 h 10000"/>
              <a:gd name="connsiteX22" fmla="*/ 9479 w 10000"/>
              <a:gd name="connsiteY22" fmla="*/ 3678 h 10000"/>
              <a:gd name="connsiteX23" fmla="*/ 3765 w 10000"/>
              <a:gd name="connsiteY23" fmla="*/ 3678 h 10000"/>
              <a:gd name="connsiteX24" fmla="*/ 3668 w 10000"/>
              <a:gd name="connsiteY24" fmla="*/ 3777 h 10000"/>
              <a:gd name="connsiteX25" fmla="*/ 3668 w 10000"/>
              <a:gd name="connsiteY25" fmla="*/ 5245 h 10000"/>
              <a:gd name="connsiteX26" fmla="*/ 2669 w 10000"/>
              <a:gd name="connsiteY26" fmla="*/ 5245 h 10000"/>
              <a:gd name="connsiteX27" fmla="*/ 2573 w 10000"/>
              <a:gd name="connsiteY27" fmla="*/ 5392 h 10000"/>
              <a:gd name="connsiteX28" fmla="*/ 2573 w 10000"/>
              <a:gd name="connsiteY28" fmla="*/ 6470 h 10000"/>
              <a:gd name="connsiteX29" fmla="*/ 2527 w 10000"/>
              <a:gd name="connsiteY29" fmla="*/ 6470 h 10000"/>
              <a:gd name="connsiteX30" fmla="*/ 574 w 10000"/>
              <a:gd name="connsiteY30" fmla="*/ 4561 h 10000"/>
              <a:gd name="connsiteX31" fmla="*/ 2479 w 10000"/>
              <a:gd name="connsiteY31" fmla="*/ 2550 h 10000"/>
              <a:gd name="connsiteX32" fmla="*/ 2479 w 10000"/>
              <a:gd name="connsiteY32" fmla="*/ 2550 h 10000"/>
              <a:gd name="connsiteX33" fmla="*/ 2527 w 10000"/>
              <a:gd name="connsiteY33" fmla="*/ 2550 h 10000"/>
              <a:gd name="connsiteX34" fmla="*/ 2765 w 10000"/>
              <a:gd name="connsiteY34" fmla="*/ 2550 h 10000"/>
              <a:gd name="connsiteX35" fmla="*/ 3051 w 10000"/>
              <a:gd name="connsiteY35" fmla="*/ 2353 h 10000"/>
              <a:gd name="connsiteX36" fmla="*/ 3098 w 10000"/>
              <a:gd name="connsiteY36" fmla="*/ 2108 h 10000"/>
              <a:gd name="connsiteX37" fmla="*/ 4954 w 10000"/>
              <a:gd name="connsiteY37" fmla="*/ 588 h 10000"/>
              <a:gd name="connsiteX38" fmla="*/ 6523 w 10000"/>
              <a:gd name="connsiteY38" fmla="*/ 1423 h 10000"/>
              <a:gd name="connsiteX39" fmla="*/ 6668 w 10000"/>
              <a:gd name="connsiteY39" fmla="*/ 1667 h 10000"/>
              <a:gd name="connsiteX40" fmla="*/ 6953 w 10000"/>
              <a:gd name="connsiteY40" fmla="*/ 1765 h 10000"/>
              <a:gd name="connsiteX41" fmla="*/ 7141 w 10000"/>
              <a:gd name="connsiteY41" fmla="*/ 1667 h 10000"/>
              <a:gd name="connsiteX42" fmla="*/ 7477 w 10000"/>
              <a:gd name="connsiteY42" fmla="*/ 1569 h 10000"/>
              <a:gd name="connsiteX43" fmla="*/ 8285 w 10000"/>
              <a:gd name="connsiteY43" fmla="*/ 6029 h 10000"/>
              <a:gd name="connsiteX44" fmla="*/ 8285 w 10000"/>
              <a:gd name="connsiteY44" fmla="*/ 6029 h 10000"/>
              <a:gd name="connsiteX45" fmla="*/ 8285 w 10000"/>
              <a:gd name="connsiteY45" fmla="*/ 9756 h 10000"/>
              <a:gd name="connsiteX46" fmla="*/ 4431 w 10000"/>
              <a:gd name="connsiteY46" fmla="*/ 9756 h 10000"/>
              <a:gd name="connsiteX47" fmla="*/ 4431 w 10000"/>
              <a:gd name="connsiteY47" fmla="*/ 6029 h 10000"/>
              <a:gd name="connsiteX48" fmla="*/ 8285 w 10000"/>
              <a:gd name="connsiteY48" fmla="*/ 6029 h 10000"/>
              <a:gd name="connsiteX49" fmla="*/ 3907 w 10000"/>
              <a:gd name="connsiteY49" fmla="*/ 3923 h 10000"/>
              <a:gd name="connsiteX50" fmla="*/ 3907 w 10000"/>
              <a:gd name="connsiteY50" fmla="*/ 3923 h 10000"/>
              <a:gd name="connsiteX51" fmla="*/ 4239 w 10000"/>
              <a:gd name="connsiteY51" fmla="*/ 3923 h 10000"/>
              <a:gd name="connsiteX52" fmla="*/ 4239 w 10000"/>
              <a:gd name="connsiteY52" fmla="*/ 4266 h 10000"/>
              <a:gd name="connsiteX53" fmla="*/ 3907 w 10000"/>
              <a:gd name="connsiteY53" fmla="*/ 4266 h 10000"/>
              <a:gd name="connsiteX54" fmla="*/ 3907 w 10000"/>
              <a:gd name="connsiteY54" fmla="*/ 3923 h 10000"/>
              <a:gd name="connsiteX55" fmla="*/ 3907 w 10000"/>
              <a:gd name="connsiteY55" fmla="*/ 4462 h 10000"/>
              <a:gd name="connsiteX56" fmla="*/ 3907 w 10000"/>
              <a:gd name="connsiteY56" fmla="*/ 4462 h 10000"/>
              <a:gd name="connsiteX57" fmla="*/ 5336 w 10000"/>
              <a:gd name="connsiteY57" fmla="*/ 4462 h 10000"/>
              <a:gd name="connsiteX58" fmla="*/ 5336 w 10000"/>
              <a:gd name="connsiteY58" fmla="*/ 5245 h 10000"/>
              <a:gd name="connsiteX59" fmla="*/ 3907 w 10000"/>
              <a:gd name="connsiteY59" fmla="*/ 5245 h 10000"/>
              <a:gd name="connsiteX60" fmla="*/ 3907 w 10000"/>
              <a:gd name="connsiteY60" fmla="*/ 4462 h 10000"/>
              <a:gd name="connsiteX61" fmla="*/ 2813 w 10000"/>
              <a:gd name="connsiteY61" fmla="*/ 5490 h 10000"/>
              <a:gd name="connsiteX62" fmla="*/ 2813 w 10000"/>
              <a:gd name="connsiteY62" fmla="*/ 5490 h 10000"/>
              <a:gd name="connsiteX63" fmla="*/ 3145 w 10000"/>
              <a:gd name="connsiteY63" fmla="*/ 5490 h 10000"/>
              <a:gd name="connsiteX64" fmla="*/ 3145 w 10000"/>
              <a:gd name="connsiteY64" fmla="*/ 5833 h 10000"/>
              <a:gd name="connsiteX65" fmla="*/ 2813 w 10000"/>
              <a:gd name="connsiteY65" fmla="*/ 5833 h 10000"/>
              <a:gd name="connsiteX66" fmla="*/ 2813 w 10000"/>
              <a:gd name="connsiteY66" fmla="*/ 5490 h 10000"/>
              <a:gd name="connsiteX67" fmla="*/ 2813 w 10000"/>
              <a:gd name="connsiteY67" fmla="*/ 6029 h 10000"/>
              <a:gd name="connsiteX68" fmla="*/ 2813 w 10000"/>
              <a:gd name="connsiteY68" fmla="*/ 6029 h 10000"/>
              <a:gd name="connsiteX69" fmla="*/ 4239 w 10000"/>
              <a:gd name="connsiteY69" fmla="*/ 6029 h 10000"/>
              <a:gd name="connsiteX70" fmla="*/ 4239 w 10000"/>
              <a:gd name="connsiteY70" fmla="*/ 9756 h 10000"/>
              <a:gd name="connsiteX71" fmla="*/ 2813 w 10000"/>
              <a:gd name="connsiteY71" fmla="*/ 9756 h 10000"/>
              <a:gd name="connsiteX72" fmla="*/ 2813 w 10000"/>
              <a:gd name="connsiteY72" fmla="*/ 6029 h 10000"/>
              <a:gd name="connsiteX73" fmla="*/ 4764 w 10000"/>
              <a:gd name="connsiteY73" fmla="*/ 8040 h 10000"/>
              <a:gd name="connsiteX74" fmla="*/ 4764 w 10000"/>
              <a:gd name="connsiteY74" fmla="*/ 8040 h 10000"/>
              <a:gd name="connsiteX75" fmla="*/ 4764 w 10000"/>
              <a:gd name="connsiteY75" fmla="*/ 7795 h 10000"/>
              <a:gd name="connsiteX76" fmla="*/ 4811 w 10000"/>
              <a:gd name="connsiteY76" fmla="*/ 7746 h 10000"/>
              <a:gd name="connsiteX77" fmla="*/ 5669 w 10000"/>
              <a:gd name="connsiteY77" fmla="*/ 7206 h 10000"/>
              <a:gd name="connsiteX78" fmla="*/ 5717 w 10000"/>
              <a:gd name="connsiteY78" fmla="*/ 7254 h 10000"/>
              <a:gd name="connsiteX79" fmla="*/ 5717 w 10000"/>
              <a:gd name="connsiteY79" fmla="*/ 7502 h 10000"/>
              <a:gd name="connsiteX80" fmla="*/ 5669 w 10000"/>
              <a:gd name="connsiteY80" fmla="*/ 7550 h 10000"/>
              <a:gd name="connsiteX81" fmla="*/ 5050 w 10000"/>
              <a:gd name="connsiteY81" fmla="*/ 7942 h 10000"/>
              <a:gd name="connsiteX82" fmla="*/ 5669 w 10000"/>
              <a:gd name="connsiteY82" fmla="*/ 8286 h 10000"/>
              <a:gd name="connsiteX83" fmla="*/ 5717 w 10000"/>
              <a:gd name="connsiteY83" fmla="*/ 8335 h 10000"/>
              <a:gd name="connsiteX84" fmla="*/ 5717 w 10000"/>
              <a:gd name="connsiteY84" fmla="*/ 8579 h 10000"/>
              <a:gd name="connsiteX85" fmla="*/ 5669 w 10000"/>
              <a:gd name="connsiteY85" fmla="*/ 8579 h 10000"/>
              <a:gd name="connsiteX86" fmla="*/ 4811 w 10000"/>
              <a:gd name="connsiteY86" fmla="*/ 8090 h 10000"/>
              <a:gd name="connsiteX87" fmla="*/ 4764 w 10000"/>
              <a:gd name="connsiteY87" fmla="*/ 8040 h 10000"/>
              <a:gd name="connsiteX88" fmla="*/ 7002 w 10000"/>
              <a:gd name="connsiteY88" fmla="*/ 8579 h 10000"/>
              <a:gd name="connsiteX89" fmla="*/ 7002 w 10000"/>
              <a:gd name="connsiteY89" fmla="*/ 8579 h 10000"/>
              <a:gd name="connsiteX90" fmla="*/ 7002 w 10000"/>
              <a:gd name="connsiteY90" fmla="*/ 8335 h 10000"/>
              <a:gd name="connsiteX91" fmla="*/ 7047 w 10000"/>
              <a:gd name="connsiteY91" fmla="*/ 8286 h 10000"/>
              <a:gd name="connsiteX92" fmla="*/ 7667 w 10000"/>
              <a:gd name="connsiteY92" fmla="*/ 7894 h 10000"/>
              <a:gd name="connsiteX93" fmla="*/ 7047 w 10000"/>
              <a:gd name="connsiteY93" fmla="*/ 7550 h 10000"/>
              <a:gd name="connsiteX94" fmla="*/ 7002 w 10000"/>
              <a:gd name="connsiteY94" fmla="*/ 7450 h 10000"/>
              <a:gd name="connsiteX95" fmla="*/ 7002 w 10000"/>
              <a:gd name="connsiteY95" fmla="*/ 7254 h 10000"/>
              <a:gd name="connsiteX96" fmla="*/ 7047 w 10000"/>
              <a:gd name="connsiteY96" fmla="*/ 7206 h 10000"/>
              <a:gd name="connsiteX97" fmla="*/ 7906 w 10000"/>
              <a:gd name="connsiteY97" fmla="*/ 7746 h 10000"/>
              <a:gd name="connsiteX98" fmla="*/ 7954 w 10000"/>
              <a:gd name="connsiteY98" fmla="*/ 7795 h 10000"/>
              <a:gd name="connsiteX99" fmla="*/ 7954 w 10000"/>
              <a:gd name="connsiteY99" fmla="*/ 8040 h 10000"/>
              <a:gd name="connsiteX100" fmla="*/ 7906 w 10000"/>
              <a:gd name="connsiteY100" fmla="*/ 8090 h 10000"/>
              <a:gd name="connsiteX101" fmla="*/ 7047 w 10000"/>
              <a:gd name="connsiteY101" fmla="*/ 8579 h 10000"/>
              <a:gd name="connsiteX102" fmla="*/ 7002 w 10000"/>
              <a:gd name="connsiteY102" fmla="*/ 8579 h 10000"/>
              <a:gd name="connsiteX103" fmla="*/ 6002 w 10000"/>
              <a:gd name="connsiteY103" fmla="*/ 8579 h 10000"/>
              <a:gd name="connsiteX104" fmla="*/ 6002 w 10000"/>
              <a:gd name="connsiteY104" fmla="*/ 8579 h 10000"/>
              <a:gd name="connsiteX105" fmla="*/ 6476 w 10000"/>
              <a:gd name="connsiteY105" fmla="*/ 7254 h 10000"/>
              <a:gd name="connsiteX106" fmla="*/ 6523 w 10000"/>
              <a:gd name="connsiteY106" fmla="*/ 7206 h 10000"/>
              <a:gd name="connsiteX107" fmla="*/ 6715 w 10000"/>
              <a:gd name="connsiteY107" fmla="*/ 7206 h 10000"/>
              <a:gd name="connsiteX108" fmla="*/ 6715 w 10000"/>
              <a:gd name="connsiteY108" fmla="*/ 7254 h 10000"/>
              <a:gd name="connsiteX109" fmla="*/ 6239 w 10000"/>
              <a:gd name="connsiteY109" fmla="*/ 8579 h 10000"/>
              <a:gd name="connsiteX110" fmla="*/ 6190 w 10000"/>
              <a:gd name="connsiteY110" fmla="*/ 8628 h 10000"/>
              <a:gd name="connsiteX111" fmla="*/ 6002 w 10000"/>
              <a:gd name="connsiteY111" fmla="*/ 8628 h 10000"/>
              <a:gd name="connsiteX112" fmla="*/ 6002 w 10000"/>
              <a:gd name="connsiteY112" fmla="*/ 8579 h 10000"/>
              <a:gd name="connsiteX113" fmla="*/ 3001 w 10000"/>
              <a:gd name="connsiteY113" fmla="*/ 6373 h 10000"/>
              <a:gd name="connsiteX114" fmla="*/ 3001 w 10000"/>
              <a:gd name="connsiteY114" fmla="*/ 6373 h 10000"/>
              <a:gd name="connsiteX115" fmla="*/ 4002 w 10000"/>
              <a:gd name="connsiteY115" fmla="*/ 6373 h 10000"/>
              <a:gd name="connsiteX116" fmla="*/ 4002 w 10000"/>
              <a:gd name="connsiteY116" fmla="*/ 6617 h 10000"/>
              <a:gd name="connsiteX117" fmla="*/ 3001 w 10000"/>
              <a:gd name="connsiteY117" fmla="*/ 6617 h 10000"/>
              <a:gd name="connsiteX118" fmla="*/ 3001 w 10000"/>
              <a:gd name="connsiteY118" fmla="*/ 6373 h 10000"/>
              <a:gd name="connsiteX119" fmla="*/ 3335 w 10000"/>
              <a:gd name="connsiteY119" fmla="*/ 9216 h 10000"/>
              <a:gd name="connsiteX120" fmla="*/ 3335 w 10000"/>
              <a:gd name="connsiteY120" fmla="*/ 9216 h 10000"/>
              <a:gd name="connsiteX121" fmla="*/ 4002 w 10000"/>
              <a:gd name="connsiteY121" fmla="*/ 9216 h 10000"/>
              <a:gd name="connsiteX122" fmla="*/ 4002 w 10000"/>
              <a:gd name="connsiteY122" fmla="*/ 9462 h 10000"/>
              <a:gd name="connsiteX123" fmla="*/ 3335 w 10000"/>
              <a:gd name="connsiteY123" fmla="*/ 9462 h 10000"/>
              <a:gd name="connsiteX124" fmla="*/ 3335 w 10000"/>
              <a:gd name="connsiteY124" fmla="*/ 9216 h 10000"/>
              <a:gd name="connsiteX125" fmla="*/ 3335 w 10000"/>
              <a:gd name="connsiteY125" fmla="*/ 6961 h 10000"/>
              <a:gd name="connsiteX126" fmla="*/ 3335 w 10000"/>
              <a:gd name="connsiteY126" fmla="*/ 6961 h 10000"/>
              <a:gd name="connsiteX127" fmla="*/ 4002 w 10000"/>
              <a:gd name="connsiteY127" fmla="*/ 6961 h 10000"/>
              <a:gd name="connsiteX128" fmla="*/ 4002 w 10000"/>
              <a:gd name="connsiteY128" fmla="*/ 7157 h 10000"/>
              <a:gd name="connsiteX129" fmla="*/ 3335 w 10000"/>
              <a:gd name="connsiteY129" fmla="*/ 7157 h 10000"/>
              <a:gd name="connsiteX130" fmla="*/ 3335 w 10000"/>
              <a:gd name="connsiteY130" fmla="*/ 6961 h 10000"/>
              <a:gd name="connsiteX131" fmla="*/ 3335 w 10000"/>
              <a:gd name="connsiteY131" fmla="*/ 7502 h 10000"/>
              <a:gd name="connsiteX132" fmla="*/ 3335 w 10000"/>
              <a:gd name="connsiteY132" fmla="*/ 7502 h 10000"/>
              <a:gd name="connsiteX133" fmla="*/ 4002 w 10000"/>
              <a:gd name="connsiteY133" fmla="*/ 7502 h 10000"/>
              <a:gd name="connsiteX134" fmla="*/ 4002 w 10000"/>
              <a:gd name="connsiteY134" fmla="*/ 7746 h 10000"/>
              <a:gd name="connsiteX135" fmla="*/ 3335 w 10000"/>
              <a:gd name="connsiteY135" fmla="*/ 7746 h 10000"/>
              <a:gd name="connsiteX136" fmla="*/ 3335 w 10000"/>
              <a:gd name="connsiteY136" fmla="*/ 7502 h 10000"/>
              <a:gd name="connsiteX137" fmla="*/ 3001 w 10000"/>
              <a:gd name="connsiteY137" fmla="*/ 8090 h 10000"/>
              <a:gd name="connsiteX138" fmla="*/ 3001 w 10000"/>
              <a:gd name="connsiteY138" fmla="*/ 8090 h 10000"/>
              <a:gd name="connsiteX139" fmla="*/ 4002 w 10000"/>
              <a:gd name="connsiteY139" fmla="*/ 8090 h 10000"/>
              <a:gd name="connsiteX140" fmla="*/ 4002 w 10000"/>
              <a:gd name="connsiteY140" fmla="*/ 8286 h 10000"/>
              <a:gd name="connsiteX141" fmla="*/ 3001 w 10000"/>
              <a:gd name="connsiteY141" fmla="*/ 8286 h 10000"/>
              <a:gd name="connsiteX142" fmla="*/ 3001 w 10000"/>
              <a:gd name="connsiteY142" fmla="*/ 8090 h 10000"/>
              <a:gd name="connsiteX143" fmla="*/ 3335 w 10000"/>
              <a:gd name="connsiteY143" fmla="*/ 8628 h 10000"/>
              <a:gd name="connsiteX144" fmla="*/ 3335 w 10000"/>
              <a:gd name="connsiteY144" fmla="*/ 8628 h 10000"/>
              <a:gd name="connsiteX145" fmla="*/ 4002 w 10000"/>
              <a:gd name="connsiteY145" fmla="*/ 8628 h 10000"/>
              <a:gd name="connsiteX146" fmla="*/ 4002 w 10000"/>
              <a:gd name="connsiteY146" fmla="*/ 8874 h 10000"/>
              <a:gd name="connsiteX147" fmla="*/ 3335 w 10000"/>
              <a:gd name="connsiteY147" fmla="*/ 8874 h 10000"/>
              <a:gd name="connsiteX148" fmla="*/ 3335 w 10000"/>
              <a:gd name="connsiteY148" fmla="*/ 8628 h 10000"/>
              <a:gd name="connsiteX0" fmla="*/ 7477 w 9572"/>
              <a:gd name="connsiteY0" fmla="*/ 1569 h 10000"/>
              <a:gd name="connsiteX1" fmla="*/ 7714 w 9572"/>
              <a:gd name="connsiteY1" fmla="*/ 980 h 10000"/>
              <a:gd name="connsiteX2" fmla="*/ 7002 w 9572"/>
              <a:gd name="connsiteY2" fmla="*/ 1128 h 10000"/>
              <a:gd name="connsiteX3" fmla="*/ 4954 w 9572"/>
              <a:gd name="connsiteY3" fmla="*/ 0 h 10000"/>
              <a:gd name="connsiteX4" fmla="*/ 2527 w 9572"/>
              <a:gd name="connsiteY4" fmla="*/ 1961 h 10000"/>
              <a:gd name="connsiteX5" fmla="*/ 2479 w 9572"/>
              <a:gd name="connsiteY5" fmla="*/ 1961 h 10000"/>
              <a:gd name="connsiteX6" fmla="*/ 2 w 9572"/>
              <a:gd name="connsiteY6" fmla="*/ 4462 h 10000"/>
              <a:gd name="connsiteX7" fmla="*/ 2527 w 9572"/>
              <a:gd name="connsiteY7" fmla="*/ 7058 h 10000"/>
              <a:gd name="connsiteX8" fmla="*/ 2573 w 9572"/>
              <a:gd name="connsiteY8" fmla="*/ 7058 h 10000"/>
              <a:gd name="connsiteX9" fmla="*/ 2573 w 9572"/>
              <a:gd name="connsiteY9" fmla="*/ 10000 h 10000"/>
              <a:gd name="connsiteX10" fmla="*/ 8476 w 9572"/>
              <a:gd name="connsiteY10" fmla="*/ 10000 h 10000"/>
              <a:gd name="connsiteX11" fmla="*/ 8476 w 9572"/>
              <a:gd name="connsiteY11" fmla="*/ 5392 h 10000"/>
              <a:gd name="connsiteX12" fmla="*/ 8381 w 9572"/>
              <a:gd name="connsiteY12" fmla="*/ 5245 h 10000"/>
              <a:gd name="connsiteX13" fmla="*/ 5526 w 9572"/>
              <a:gd name="connsiteY13" fmla="*/ 5245 h 10000"/>
              <a:gd name="connsiteX14" fmla="*/ 5526 w 9572"/>
              <a:gd name="connsiteY14" fmla="*/ 4462 h 10000"/>
              <a:gd name="connsiteX15" fmla="*/ 9382 w 9572"/>
              <a:gd name="connsiteY15" fmla="*/ 4462 h 10000"/>
              <a:gd name="connsiteX16" fmla="*/ 9382 w 9572"/>
              <a:gd name="connsiteY16" fmla="*/ 8187 h 10000"/>
              <a:gd name="connsiteX17" fmla="*/ 8717 w 9572"/>
              <a:gd name="connsiteY17" fmla="*/ 8187 h 10000"/>
              <a:gd name="connsiteX18" fmla="*/ 8717 w 9572"/>
              <a:gd name="connsiteY18" fmla="*/ 8432 h 10000"/>
              <a:gd name="connsiteX19" fmla="*/ 9572 w 9572"/>
              <a:gd name="connsiteY19" fmla="*/ 8432 h 10000"/>
              <a:gd name="connsiteX20" fmla="*/ 9572 w 9572"/>
              <a:gd name="connsiteY20" fmla="*/ 3777 h 10000"/>
              <a:gd name="connsiteX21" fmla="*/ 9479 w 9572"/>
              <a:gd name="connsiteY21" fmla="*/ 3678 h 10000"/>
              <a:gd name="connsiteX22" fmla="*/ 3765 w 9572"/>
              <a:gd name="connsiteY22" fmla="*/ 3678 h 10000"/>
              <a:gd name="connsiteX23" fmla="*/ 3668 w 9572"/>
              <a:gd name="connsiteY23" fmla="*/ 3777 h 10000"/>
              <a:gd name="connsiteX24" fmla="*/ 3668 w 9572"/>
              <a:gd name="connsiteY24" fmla="*/ 5245 h 10000"/>
              <a:gd name="connsiteX25" fmla="*/ 2669 w 9572"/>
              <a:gd name="connsiteY25" fmla="*/ 5245 h 10000"/>
              <a:gd name="connsiteX26" fmla="*/ 2573 w 9572"/>
              <a:gd name="connsiteY26" fmla="*/ 5392 h 10000"/>
              <a:gd name="connsiteX27" fmla="*/ 2573 w 9572"/>
              <a:gd name="connsiteY27" fmla="*/ 6470 h 10000"/>
              <a:gd name="connsiteX28" fmla="*/ 2527 w 9572"/>
              <a:gd name="connsiteY28" fmla="*/ 6470 h 10000"/>
              <a:gd name="connsiteX29" fmla="*/ 574 w 9572"/>
              <a:gd name="connsiteY29" fmla="*/ 4561 h 10000"/>
              <a:gd name="connsiteX30" fmla="*/ 2479 w 9572"/>
              <a:gd name="connsiteY30" fmla="*/ 2550 h 10000"/>
              <a:gd name="connsiteX31" fmla="*/ 2479 w 9572"/>
              <a:gd name="connsiteY31" fmla="*/ 2550 h 10000"/>
              <a:gd name="connsiteX32" fmla="*/ 2527 w 9572"/>
              <a:gd name="connsiteY32" fmla="*/ 2550 h 10000"/>
              <a:gd name="connsiteX33" fmla="*/ 2765 w 9572"/>
              <a:gd name="connsiteY33" fmla="*/ 2550 h 10000"/>
              <a:gd name="connsiteX34" fmla="*/ 3051 w 9572"/>
              <a:gd name="connsiteY34" fmla="*/ 2353 h 10000"/>
              <a:gd name="connsiteX35" fmla="*/ 3098 w 9572"/>
              <a:gd name="connsiteY35" fmla="*/ 2108 h 10000"/>
              <a:gd name="connsiteX36" fmla="*/ 4954 w 9572"/>
              <a:gd name="connsiteY36" fmla="*/ 588 h 10000"/>
              <a:gd name="connsiteX37" fmla="*/ 6523 w 9572"/>
              <a:gd name="connsiteY37" fmla="*/ 1423 h 10000"/>
              <a:gd name="connsiteX38" fmla="*/ 6668 w 9572"/>
              <a:gd name="connsiteY38" fmla="*/ 1667 h 10000"/>
              <a:gd name="connsiteX39" fmla="*/ 6953 w 9572"/>
              <a:gd name="connsiteY39" fmla="*/ 1765 h 10000"/>
              <a:gd name="connsiteX40" fmla="*/ 7141 w 9572"/>
              <a:gd name="connsiteY40" fmla="*/ 1667 h 10000"/>
              <a:gd name="connsiteX41" fmla="*/ 7477 w 9572"/>
              <a:gd name="connsiteY41" fmla="*/ 1569 h 10000"/>
              <a:gd name="connsiteX42" fmla="*/ 8285 w 9572"/>
              <a:gd name="connsiteY42" fmla="*/ 6029 h 10000"/>
              <a:gd name="connsiteX43" fmla="*/ 8285 w 9572"/>
              <a:gd name="connsiteY43" fmla="*/ 6029 h 10000"/>
              <a:gd name="connsiteX44" fmla="*/ 8285 w 9572"/>
              <a:gd name="connsiteY44" fmla="*/ 9756 h 10000"/>
              <a:gd name="connsiteX45" fmla="*/ 4431 w 9572"/>
              <a:gd name="connsiteY45" fmla="*/ 9756 h 10000"/>
              <a:gd name="connsiteX46" fmla="*/ 4431 w 9572"/>
              <a:gd name="connsiteY46" fmla="*/ 6029 h 10000"/>
              <a:gd name="connsiteX47" fmla="*/ 8285 w 9572"/>
              <a:gd name="connsiteY47" fmla="*/ 6029 h 10000"/>
              <a:gd name="connsiteX48" fmla="*/ 3907 w 9572"/>
              <a:gd name="connsiteY48" fmla="*/ 3923 h 10000"/>
              <a:gd name="connsiteX49" fmla="*/ 3907 w 9572"/>
              <a:gd name="connsiteY49" fmla="*/ 3923 h 10000"/>
              <a:gd name="connsiteX50" fmla="*/ 4239 w 9572"/>
              <a:gd name="connsiteY50" fmla="*/ 3923 h 10000"/>
              <a:gd name="connsiteX51" fmla="*/ 4239 w 9572"/>
              <a:gd name="connsiteY51" fmla="*/ 4266 h 10000"/>
              <a:gd name="connsiteX52" fmla="*/ 3907 w 9572"/>
              <a:gd name="connsiteY52" fmla="*/ 4266 h 10000"/>
              <a:gd name="connsiteX53" fmla="*/ 3907 w 9572"/>
              <a:gd name="connsiteY53" fmla="*/ 3923 h 10000"/>
              <a:gd name="connsiteX54" fmla="*/ 3907 w 9572"/>
              <a:gd name="connsiteY54" fmla="*/ 4462 h 10000"/>
              <a:gd name="connsiteX55" fmla="*/ 3907 w 9572"/>
              <a:gd name="connsiteY55" fmla="*/ 4462 h 10000"/>
              <a:gd name="connsiteX56" fmla="*/ 5336 w 9572"/>
              <a:gd name="connsiteY56" fmla="*/ 4462 h 10000"/>
              <a:gd name="connsiteX57" fmla="*/ 5336 w 9572"/>
              <a:gd name="connsiteY57" fmla="*/ 5245 h 10000"/>
              <a:gd name="connsiteX58" fmla="*/ 3907 w 9572"/>
              <a:gd name="connsiteY58" fmla="*/ 5245 h 10000"/>
              <a:gd name="connsiteX59" fmla="*/ 3907 w 9572"/>
              <a:gd name="connsiteY59" fmla="*/ 4462 h 10000"/>
              <a:gd name="connsiteX60" fmla="*/ 2813 w 9572"/>
              <a:gd name="connsiteY60" fmla="*/ 5490 h 10000"/>
              <a:gd name="connsiteX61" fmla="*/ 2813 w 9572"/>
              <a:gd name="connsiteY61" fmla="*/ 5490 h 10000"/>
              <a:gd name="connsiteX62" fmla="*/ 3145 w 9572"/>
              <a:gd name="connsiteY62" fmla="*/ 5490 h 10000"/>
              <a:gd name="connsiteX63" fmla="*/ 3145 w 9572"/>
              <a:gd name="connsiteY63" fmla="*/ 5833 h 10000"/>
              <a:gd name="connsiteX64" fmla="*/ 2813 w 9572"/>
              <a:gd name="connsiteY64" fmla="*/ 5833 h 10000"/>
              <a:gd name="connsiteX65" fmla="*/ 2813 w 9572"/>
              <a:gd name="connsiteY65" fmla="*/ 5490 h 10000"/>
              <a:gd name="connsiteX66" fmla="*/ 2813 w 9572"/>
              <a:gd name="connsiteY66" fmla="*/ 6029 h 10000"/>
              <a:gd name="connsiteX67" fmla="*/ 2813 w 9572"/>
              <a:gd name="connsiteY67" fmla="*/ 6029 h 10000"/>
              <a:gd name="connsiteX68" fmla="*/ 4239 w 9572"/>
              <a:gd name="connsiteY68" fmla="*/ 6029 h 10000"/>
              <a:gd name="connsiteX69" fmla="*/ 4239 w 9572"/>
              <a:gd name="connsiteY69" fmla="*/ 9756 h 10000"/>
              <a:gd name="connsiteX70" fmla="*/ 2813 w 9572"/>
              <a:gd name="connsiteY70" fmla="*/ 9756 h 10000"/>
              <a:gd name="connsiteX71" fmla="*/ 2813 w 9572"/>
              <a:gd name="connsiteY71" fmla="*/ 6029 h 10000"/>
              <a:gd name="connsiteX72" fmla="*/ 4764 w 9572"/>
              <a:gd name="connsiteY72" fmla="*/ 8040 h 10000"/>
              <a:gd name="connsiteX73" fmla="*/ 4764 w 9572"/>
              <a:gd name="connsiteY73" fmla="*/ 8040 h 10000"/>
              <a:gd name="connsiteX74" fmla="*/ 4764 w 9572"/>
              <a:gd name="connsiteY74" fmla="*/ 7795 h 10000"/>
              <a:gd name="connsiteX75" fmla="*/ 4811 w 9572"/>
              <a:gd name="connsiteY75" fmla="*/ 7746 h 10000"/>
              <a:gd name="connsiteX76" fmla="*/ 5669 w 9572"/>
              <a:gd name="connsiteY76" fmla="*/ 7206 h 10000"/>
              <a:gd name="connsiteX77" fmla="*/ 5717 w 9572"/>
              <a:gd name="connsiteY77" fmla="*/ 7254 h 10000"/>
              <a:gd name="connsiteX78" fmla="*/ 5717 w 9572"/>
              <a:gd name="connsiteY78" fmla="*/ 7502 h 10000"/>
              <a:gd name="connsiteX79" fmla="*/ 5669 w 9572"/>
              <a:gd name="connsiteY79" fmla="*/ 7550 h 10000"/>
              <a:gd name="connsiteX80" fmla="*/ 5050 w 9572"/>
              <a:gd name="connsiteY80" fmla="*/ 7942 h 10000"/>
              <a:gd name="connsiteX81" fmla="*/ 5669 w 9572"/>
              <a:gd name="connsiteY81" fmla="*/ 8286 h 10000"/>
              <a:gd name="connsiteX82" fmla="*/ 5717 w 9572"/>
              <a:gd name="connsiteY82" fmla="*/ 8335 h 10000"/>
              <a:gd name="connsiteX83" fmla="*/ 5717 w 9572"/>
              <a:gd name="connsiteY83" fmla="*/ 8579 h 10000"/>
              <a:gd name="connsiteX84" fmla="*/ 5669 w 9572"/>
              <a:gd name="connsiteY84" fmla="*/ 8579 h 10000"/>
              <a:gd name="connsiteX85" fmla="*/ 4811 w 9572"/>
              <a:gd name="connsiteY85" fmla="*/ 8090 h 10000"/>
              <a:gd name="connsiteX86" fmla="*/ 4764 w 9572"/>
              <a:gd name="connsiteY86" fmla="*/ 8040 h 10000"/>
              <a:gd name="connsiteX87" fmla="*/ 7002 w 9572"/>
              <a:gd name="connsiteY87" fmla="*/ 8579 h 10000"/>
              <a:gd name="connsiteX88" fmla="*/ 7002 w 9572"/>
              <a:gd name="connsiteY88" fmla="*/ 8579 h 10000"/>
              <a:gd name="connsiteX89" fmla="*/ 7002 w 9572"/>
              <a:gd name="connsiteY89" fmla="*/ 8335 h 10000"/>
              <a:gd name="connsiteX90" fmla="*/ 7047 w 9572"/>
              <a:gd name="connsiteY90" fmla="*/ 8286 h 10000"/>
              <a:gd name="connsiteX91" fmla="*/ 7667 w 9572"/>
              <a:gd name="connsiteY91" fmla="*/ 7894 h 10000"/>
              <a:gd name="connsiteX92" fmla="*/ 7047 w 9572"/>
              <a:gd name="connsiteY92" fmla="*/ 7550 h 10000"/>
              <a:gd name="connsiteX93" fmla="*/ 7002 w 9572"/>
              <a:gd name="connsiteY93" fmla="*/ 7450 h 10000"/>
              <a:gd name="connsiteX94" fmla="*/ 7002 w 9572"/>
              <a:gd name="connsiteY94" fmla="*/ 7254 h 10000"/>
              <a:gd name="connsiteX95" fmla="*/ 7047 w 9572"/>
              <a:gd name="connsiteY95" fmla="*/ 7206 h 10000"/>
              <a:gd name="connsiteX96" fmla="*/ 7906 w 9572"/>
              <a:gd name="connsiteY96" fmla="*/ 7746 h 10000"/>
              <a:gd name="connsiteX97" fmla="*/ 7954 w 9572"/>
              <a:gd name="connsiteY97" fmla="*/ 7795 h 10000"/>
              <a:gd name="connsiteX98" fmla="*/ 7954 w 9572"/>
              <a:gd name="connsiteY98" fmla="*/ 8040 h 10000"/>
              <a:gd name="connsiteX99" fmla="*/ 7906 w 9572"/>
              <a:gd name="connsiteY99" fmla="*/ 8090 h 10000"/>
              <a:gd name="connsiteX100" fmla="*/ 7047 w 9572"/>
              <a:gd name="connsiteY100" fmla="*/ 8579 h 10000"/>
              <a:gd name="connsiteX101" fmla="*/ 7002 w 9572"/>
              <a:gd name="connsiteY101" fmla="*/ 8579 h 10000"/>
              <a:gd name="connsiteX102" fmla="*/ 6002 w 9572"/>
              <a:gd name="connsiteY102" fmla="*/ 8579 h 10000"/>
              <a:gd name="connsiteX103" fmla="*/ 6002 w 9572"/>
              <a:gd name="connsiteY103" fmla="*/ 8579 h 10000"/>
              <a:gd name="connsiteX104" fmla="*/ 6476 w 9572"/>
              <a:gd name="connsiteY104" fmla="*/ 7254 h 10000"/>
              <a:gd name="connsiteX105" fmla="*/ 6523 w 9572"/>
              <a:gd name="connsiteY105" fmla="*/ 7206 h 10000"/>
              <a:gd name="connsiteX106" fmla="*/ 6715 w 9572"/>
              <a:gd name="connsiteY106" fmla="*/ 7206 h 10000"/>
              <a:gd name="connsiteX107" fmla="*/ 6715 w 9572"/>
              <a:gd name="connsiteY107" fmla="*/ 7254 h 10000"/>
              <a:gd name="connsiteX108" fmla="*/ 6239 w 9572"/>
              <a:gd name="connsiteY108" fmla="*/ 8579 h 10000"/>
              <a:gd name="connsiteX109" fmla="*/ 6190 w 9572"/>
              <a:gd name="connsiteY109" fmla="*/ 8628 h 10000"/>
              <a:gd name="connsiteX110" fmla="*/ 6002 w 9572"/>
              <a:gd name="connsiteY110" fmla="*/ 8628 h 10000"/>
              <a:gd name="connsiteX111" fmla="*/ 6002 w 9572"/>
              <a:gd name="connsiteY111" fmla="*/ 8579 h 10000"/>
              <a:gd name="connsiteX112" fmla="*/ 3001 w 9572"/>
              <a:gd name="connsiteY112" fmla="*/ 6373 h 10000"/>
              <a:gd name="connsiteX113" fmla="*/ 3001 w 9572"/>
              <a:gd name="connsiteY113" fmla="*/ 6373 h 10000"/>
              <a:gd name="connsiteX114" fmla="*/ 4002 w 9572"/>
              <a:gd name="connsiteY114" fmla="*/ 6373 h 10000"/>
              <a:gd name="connsiteX115" fmla="*/ 4002 w 9572"/>
              <a:gd name="connsiteY115" fmla="*/ 6617 h 10000"/>
              <a:gd name="connsiteX116" fmla="*/ 3001 w 9572"/>
              <a:gd name="connsiteY116" fmla="*/ 6617 h 10000"/>
              <a:gd name="connsiteX117" fmla="*/ 3001 w 9572"/>
              <a:gd name="connsiteY117" fmla="*/ 6373 h 10000"/>
              <a:gd name="connsiteX118" fmla="*/ 3335 w 9572"/>
              <a:gd name="connsiteY118" fmla="*/ 9216 h 10000"/>
              <a:gd name="connsiteX119" fmla="*/ 3335 w 9572"/>
              <a:gd name="connsiteY119" fmla="*/ 9216 h 10000"/>
              <a:gd name="connsiteX120" fmla="*/ 4002 w 9572"/>
              <a:gd name="connsiteY120" fmla="*/ 9216 h 10000"/>
              <a:gd name="connsiteX121" fmla="*/ 4002 w 9572"/>
              <a:gd name="connsiteY121" fmla="*/ 9462 h 10000"/>
              <a:gd name="connsiteX122" fmla="*/ 3335 w 9572"/>
              <a:gd name="connsiteY122" fmla="*/ 9462 h 10000"/>
              <a:gd name="connsiteX123" fmla="*/ 3335 w 9572"/>
              <a:gd name="connsiteY123" fmla="*/ 9216 h 10000"/>
              <a:gd name="connsiteX124" fmla="*/ 3335 w 9572"/>
              <a:gd name="connsiteY124" fmla="*/ 6961 h 10000"/>
              <a:gd name="connsiteX125" fmla="*/ 3335 w 9572"/>
              <a:gd name="connsiteY125" fmla="*/ 6961 h 10000"/>
              <a:gd name="connsiteX126" fmla="*/ 4002 w 9572"/>
              <a:gd name="connsiteY126" fmla="*/ 6961 h 10000"/>
              <a:gd name="connsiteX127" fmla="*/ 4002 w 9572"/>
              <a:gd name="connsiteY127" fmla="*/ 7157 h 10000"/>
              <a:gd name="connsiteX128" fmla="*/ 3335 w 9572"/>
              <a:gd name="connsiteY128" fmla="*/ 7157 h 10000"/>
              <a:gd name="connsiteX129" fmla="*/ 3335 w 9572"/>
              <a:gd name="connsiteY129" fmla="*/ 6961 h 10000"/>
              <a:gd name="connsiteX130" fmla="*/ 3335 w 9572"/>
              <a:gd name="connsiteY130" fmla="*/ 7502 h 10000"/>
              <a:gd name="connsiteX131" fmla="*/ 3335 w 9572"/>
              <a:gd name="connsiteY131" fmla="*/ 7502 h 10000"/>
              <a:gd name="connsiteX132" fmla="*/ 4002 w 9572"/>
              <a:gd name="connsiteY132" fmla="*/ 7502 h 10000"/>
              <a:gd name="connsiteX133" fmla="*/ 4002 w 9572"/>
              <a:gd name="connsiteY133" fmla="*/ 7746 h 10000"/>
              <a:gd name="connsiteX134" fmla="*/ 3335 w 9572"/>
              <a:gd name="connsiteY134" fmla="*/ 7746 h 10000"/>
              <a:gd name="connsiteX135" fmla="*/ 3335 w 9572"/>
              <a:gd name="connsiteY135" fmla="*/ 7502 h 10000"/>
              <a:gd name="connsiteX136" fmla="*/ 3001 w 9572"/>
              <a:gd name="connsiteY136" fmla="*/ 8090 h 10000"/>
              <a:gd name="connsiteX137" fmla="*/ 3001 w 9572"/>
              <a:gd name="connsiteY137" fmla="*/ 8090 h 10000"/>
              <a:gd name="connsiteX138" fmla="*/ 4002 w 9572"/>
              <a:gd name="connsiteY138" fmla="*/ 8090 h 10000"/>
              <a:gd name="connsiteX139" fmla="*/ 4002 w 9572"/>
              <a:gd name="connsiteY139" fmla="*/ 8286 h 10000"/>
              <a:gd name="connsiteX140" fmla="*/ 3001 w 9572"/>
              <a:gd name="connsiteY140" fmla="*/ 8286 h 10000"/>
              <a:gd name="connsiteX141" fmla="*/ 3001 w 9572"/>
              <a:gd name="connsiteY141" fmla="*/ 8090 h 10000"/>
              <a:gd name="connsiteX142" fmla="*/ 3335 w 9572"/>
              <a:gd name="connsiteY142" fmla="*/ 8628 h 10000"/>
              <a:gd name="connsiteX143" fmla="*/ 3335 w 9572"/>
              <a:gd name="connsiteY143" fmla="*/ 8628 h 10000"/>
              <a:gd name="connsiteX144" fmla="*/ 4002 w 9572"/>
              <a:gd name="connsiteY144" fmla="*/ 8628 h 10000"/>
              <a:gd name="connsiteX145" fmla="*/ 4002 w 9572"/>
              <a:gd name="connsiteY145" fmla="*/ 8874 h 10000"/>
              <a:gd name="connsiteX146" fmla="*/ 3335 w 9572"/>
              <a:gd name="connsiteY146" fmla="*/ 8874 h 10000"/>
              <a:gd name="connsiteX147" fmla="*/ 3335 w 9572"/>
              <a:gd name="connsiteY147" fmla="*/ 8628 h 10000"/>
              <a:gd name="connsiteX0" fmla="*/ 7460 w 10000"/>
              <a:gd name="connsiteY0" fmla="*/ 1667 h 10000"/>
              <a:gd name="connsiteX1" fmla="*/ 8059 w 10000"/>
              <a:gd name="connsiteY1" fmla="*/ 980 h 10000"/>
              <a:gd name="connsiteX2" fmla="*/ 7315 w 10000"/>
              <a:gd name="connsiteY2" fmla="*/ 1128 h 10000"/>
              <a:gd name="connsiteX3" fmla="*/ 5176 w 10000"/>
              <a:gd name="connsiteY3" fmla="*/ 0 h 10000"/>
              <a:gd name="connsiteX4" fmla="*/ 2640 w 10000"/>
              <a:gd name="connsiteY4" fmla="*/ 1961 h 10000"/>
              <a:gd name="connsiteX5" fmla="*/ 2590 w 10000"/>
              <a:gd name="connsiteY5" fmla="*/ 1961 h 10000"/>
              <a:gd name="connsiteX6" fmla="*/ 2 w 10000"/>
              <a:gd name="connsiteY6" fmla="*/ 4462 h 10000"/>
              <a:gd name="connsiteX7" fmla="*/ 2640 w 10000"/>
              <a:gd name="connsiteY7" fmla="*/ 7058 h 10000"/>
              <a:gd name="connsiteX8" fmla="*/ 2688 w 10000"/>
              <a:gd name="connsiteY8" fmla="*/ 7058 h 10000"/>
              <a:gd name="connsiteX9" fmla="*/ 2688 w 10000"/>
              <a:gd name="connsiteY9" fmla="*/ 10000 h 10000"/>
              <a:gd name="connsiteX10" fmla="*/ 8855 w 10000"/>
              <a:gd name="connsiteY10" fmla="*/ 10000 h 10000"/>
              <a:gd name="connsiteX11" fmla="*/ 8855 w 10000"/>
              <a:gd name="connsiteY11" fmla="*/ 5392 h 10000"/>
              <a:gd name="connsiteX12" fmla="*/ 8756 w 10000"/>
              <a:gd name="connsiteY12" fmla="*/ 5245 h 10000"/>
              <a:gd name="connsiteX13" fmla="*/ 5773 w 10000"/>
              <a:gd name="connsiteY13" fmla="*/ 5245 h 10000"/>
              <a:gd name="connsiteX14" fmla="*/ 5773 w 10000"/>
              <a:gd name="connsiteY14" fmla="*/ 4462 h 10000"/>
              <a:gd name="connsiteX15" fmla="*/ 9802 w 10000"/>
              <a:gd name="connsiteY15" fmla="*/ 4462 h 10000"/>
              <a:gd name="connsiteX16" fmla="*/ 9802 w 10000"/>
              <a:gd name="connsiteY16" fmla="*/ 8187 h 10000"/>
              <a:gd name="connsiteX17" fmla="*/ 9107 w 10000"/>
              <a:gd name="connsiteY17" fmla="*/ 8187 h 10000"/>
              <a:gd name="connsiteX18" fmla="*/ 9107 w 10000"/>
              <a:gd name="connsiteY18" fmla="*/ 8432 h 10000"/>
              <a:gd name="connsiteX19" fmla="*/ 10000 w 10000"/>
              <a:gd name="connsiteY19" fmla="*/ 8432 h 10000"/>
              <a:gd name="connsiteX20" fmla="*/ 10000 w 10000"/>
              <a:gd name="connsiteY20" fmla="*/ 3777 h 10000"/>
              <a:gd name="connsiteX21" fmla="*/ 9903 w 10000"/>
              <a:gd name="connsiteY21" fmla="*/ 3678 h 10000"/>
              <a:gd name="connsiteX22" fmla="*/ 3933 w 10000"/>
              <a:gd name="connsiteY22" fmla="*/ 3678 h 10000"/>
              <a:gd name="connsiteX23" fmla="*/ 3832 w 10000"/>
              <a:gd name="connsiteY23" fmla="*/ 3777 h 10000"/>
              <a:gd name="connsiteX24" fmla="*/ 3832 w 10000"/>
              <a:gd name="connsiteY24" fmla="*/ 5245 h 10000"/>
              <a:gd name="connsiteX25" fmla="*/ 2788 w 10000"/>
              <a:gd name="connsiteY25" fmla="*/ 5245 h 10000"/>
              <a:gd name="connsiteX26" fmla="*/ 2688 w 10000"/>
              <a:gd name="connsiteY26" fmla="*/ 5392 h 10000"/>
              <a:gd name="connsiteX27" fmla="*/ 2688 w 10000"/>
              <a:gd name="connsiteY27" fmla="*/ 6470 h 10000"/>
              <a:gd name="connsiteX28" fmla="*/ 2640 w 10000"/>
              <a:gd name="connsiteY28" fmla="*/ 6470 h 10000"/>
              <a:gd name="connsiteX29" fmla="*/ 600 w 10000"/>
              <a:gd name="connsiteY29" fmla="*/ 4561 h 10000"/>
              <a:gd name="connsiteX30" fmla="*/ 2590 w 10000"/>
              <a:gd name="connsiteY30" fmla="*/ 2550 h 10000"/>
              <a:gd name="connsiteX31" fmla="*/ 2590 w 10000"/>
              <a:gd name="connsiteY31" fmla="*/ 2550 h 10000"/>
              <a:gd name="connsiteX32" fmla="*/ 2640 w 10000"/>
              <a:gd name="connsiteY32" fmla="*/ 2550 h 10000"/>
              <a:gd name="connsiteX33" fmla="*/ 2889 w 10000"/>
              <a:gd name="connsiteY33" fmla="*/ 2550 h 10000"/>
              <a:gd name="connsiteX34" fmla="*/ 3187 w 10000"/>
              <a:gd name="connsiteY34" fmla="*/ 2353 h 10000"/>
              <a:gd name="connsiteX35" fmla="*/ 3237 w 10000"/>
              <a:gd name="connsiteY35" fmla="*/ 2108 h 10000"/>
              <a:gd name="connsiteX36" fmla="*/ 5176 w 10000"/>
              <a:gd name="connsiteY36" fmla="*/ 588 h 10000"/>
              <a:gd name="connsiteX37" fmla="*/ 6815 w 10000"/>
              <a:gd name="connsiteY37" fmla="*/ 1423 h 10000"/>
              <a:gd name="connsiteX38" fmla="*/ 6966 w 10000"/>
              <a:gd name="connsiteY38" fmla="*/ 1667 h 10000"/>
              <a:gd name="connsiteX39" fmla="*/ 7264 w 10000"/>
              <a:gd name="connsiteY39" fmla="*/ 1765 h 10000"/>
              <a:gd name="connsiteX40" fmla="*/ 7460 w 10000"/>
              <a:gd name="connsiteY40" fmla="*/ 1667 h 10000"/>
              <a:gd name="connsiteX41" fmla="*/ 8655 w 10000"/>
              <a:gd name="connsiteY41" fmla="*/ 6029 h 10000"/>
              <a:gd name="connsiteX42" fmla="*/ 8655 w 10000"/>
              <a:gd name="connsiteY42" fmla="*/ 6029 h 10000"/>
              <a:gd name="connsiteX43" fmla="*/ 8655 w 10000"/>
              <a:gd name="connsiteY43" fmla="*/ 9756 h 10000"/>
              <a:gd name="connsiteX44" fmla="*/ 4629 w 10000"/>
              <a:gd name="connsiteY44" fmla="*/ 9756 h 10000"/>
              <a:gd name="connsiteX45" fmla="*/ 4629 w 10000"/>
              <a:gd name="connsiteY45" fmla="*/ 6029 h 10000"/>
              <a:gd name="connsiteX46" fmla="*/ 8655 w 10000"/>
              <a:gd name="connsiteY46" fmla="*/ 6029 h 10000"/>
              <a:gd name="connsiteX47" fmla="*/ 4082 w 10000"/>
              <a:gd name="connsiteY47" fmla="*/ 3923 h 10000"/>
              <a:gd name="connsiteX48" fmla="*/ 4082 w 10000"/>
              <a:gd name="connsiteY48" fmla="*/ 3923 h 10000"/>
              <a:gd name="connsiteX49" fmla="*/ 4429 w 10000"/>
              <a:gd name="connsiteY49" fmla="*/ 3923 h 10000"/>
              <a:gd name="connsiteX50" fmla="*/ 4429 w 10000"/>
              <a:gd name="connsiteY50" fmla="*/ 4266 h 10000"/>
              <a:gd name="connsiteX51" fmla="*/ 4082 w 10000"/>
              <a:gd name="connsiteY51" fmla="*/ 4266 h 10000"/>
              <a:gd name="connsiteX52" fmla="*/ 4082 w 10000"/>
              <a:gd name="connsiteY52" fmla="*/ 3923 h 10000"/>
              <a:gd name="connsiteX53" fmla="*/ 4082 w 10000"/>
              <a:gd name="connsiteY53" fmla="*/ 4462 h 10000"/>
              <a:gd name="connsiteX54" fmla="*/ 4082 w 10000"/>
              <a:gd name="connsiteY54" fmla="*/ 4462 h 10000"/>
              <a:gd name="connsiteX55" fmla="*/ 5575 w 10000"/>
              <a:gd name="connsiteY55" fmla="*/ 4462 h 10000"/>
              <a:gd name="connsiteX56" fmla="*/ 5575 w 10000"/>
              <a:gd name="connsiteY56" fmla="*/ 5245 h 10000"/>
              <a:gd name="connsiteX57" fmla="*/ 4082 w 10000"/>
              <a:gd name="connsiteY57" fmla="*/ 5245 h 10000"/>
              <a:gd name="connsiteX58" fmla="*/ 4082 w 10000"/>
              <a:gd name="connsiteY58" fmla="*/ 4462 h 10000"/>
              <a:gd name="connsiteX59" fmla="*/ 2939 w 10000"/>
              <a:gd name="connsiteY59" fmla="*/ 5490 h 10000"/>
              <a:gd name="connsiteX60" fmla="*/ 2939 w 10000"/>
              <a:gd name="connsiteY60" fmla="*/ 5490 h 10000"/>
              <a:gd name="connsiteX61" fmla="*/ 3286 w 10000"/>
              <a:gd name="connsiteY61" fmla="*/ 5490 h 10000"/>
              <a:gd name="connsiteX62" fmla="*/ 3286 w 10000"/>
              <a:gd name="connsiteY62" fmla="*/ 5833 h 10000"/>
              <a:gd name="connsiteX63" fmla="*/ 2939 w 10000"/>
              <a:gd name="connsiteY63" fmla="*/ 5833 h 10000"/>
              <a:gd name="connsiteX64" fmla="*/ 2939 w 10000"/>
              <a:gd name="connsiteY64" fmla="*/ 5490 h 10000"/>
              <a:gd name="connsiteX65" fmla="*/ 2939 w 10000"/>
              <a:gd name="connsiteY65" fmla="*/ 6029 h 10000"/>
              <a:gd name="connsiteX66" fmla="*/ 2939 w 10000"/>
              <a:gd name="connsiteY66" fmla="*/ 6029 h 10000"/>
              <a:gd name="connsiteX67" fmla="*/ 4429 w 10000"/>
              <a:gd name="connsiteY67" fmla="*/ 6029 h 10000"/>
              <a:gd name="connsiteX68" fmla="*/ 4429 w 10000"/>
              <a:gd name="connsiteY68" fmla="*/ 9756 h 10000"/>
              <a:gd name="connsiteX69" fmla="*/ 2939 w 10000"/>
              <a:gd name="connsiteY69" fmla="*/ 9756 h 10000"/>
              <a:gd name="connsiteX70" fmla="*/ 2939 w 10000"/>
              <a:gd name="connsiteY70" fmla="*/ 6029 h 10000"/>
              <a:gd name="connsiteX71" fmla="*/ 4977 w 10000"/>
              <a:gd name="connsiteY71" fmla="*/ 8040 h 10000"/>
              <a:gd name="connsiteX72" fmla="*/ 4977 w 10000"/>
              <a:gd name="connsiteY72" fmla="*/ 8040 h 10000"/>
              <a:gd name="connsiteX73" fmla="*/ 4977 w 10000"/>
              <a:gd name="connsiteY73" fmla="*/ 7795 h 10000"/>
              <a:gd name="connsiteX74" fmla="*/ 5026 w 10000"/>
              <a:gd name="connsiteY74" fmla="*/ 7746 h 10000"/>
              <a:gd name="connsiteX75" fmla="*/ 5922 w 10000"/>
              <a:gd name="connsiteY75" fmla="*/ 7206 h 10000"/>
              <a:gd name="connsiteX76" fmla="*/ 5973 w 10000"/>
              <a:gd name="connsiteY76" fmla="*/ 7254 h 10000"/>
              <a:gd name="connsiteX77" fmla="*/ 5973 w 10000"/>
              <a:gd name="connsiteY77" fmla="*/ 7502 h 10000"/>
              <a:gd name="connsiteX78" fmla="*/ 5922 w 10000"/>
              <a:gd name="connsiteY78" fmla="*/ 7550 h 10000"/>
              <a:gd name="connsiteX79" fmla="*/ 5276 w 10000"/>
              <a:gd name="connsiteY79" fmla="*/ 7942 h 10000"/>
              <a:gd name="connsiteX80" fmla="*/ 5922 w 10000"/>
              <a:gd name="connsiteY80" fmla="*/ 8286 h 10000"/>
              <a:gd name="connsiteX81" fmla="*/ 5973 w 10000"/>
              <a:gd name="connsiteY81" fmla="*/ 8335 h 10000"/>
              <a:gd name="connsiteX82" fmla="*/ 5973 w 10000"/>
              <a:gd name="connsiteY82" fmla="*/ 8579 h 10000"/>
              <a:gd name="connsiteX83" fmla="*/ 5922 w 10000"/>
              <a:gd name="connsiteY83" fmla="*/ 8579 h 10000"/>
              <a:gd name="connsiteX84" fmla="*/ 5026 w 10000"/>
              <a:gd name="connsiteY84" fmla="*/ 8090 h 10000"/>
              <a:gd name="connsiteX85" fmla="*/ 4977 w 10000"/>
              <a:gd name="connsiteY85" fmla="*/ 8040 h 10000"/>
              <a:gd name="connsiteX86" fmla="*/ 7315 w 10000"/>
              <a:gd name="connsiteY86" fmla="*/ 8579 h 10000"/>
              <a:gd name="connsiteX87" fmla="*/ 7315 w 10000"/>
              <a:gd name="connsiteY87" fmla="*/ 8579 h 10000"/>
              <a:gd name="connsiteX88" fmla="*/ 7315 w 10000"/>
              <a:gd name="connsiteY88" fmla="*/ 8335 h 10000"/>
              <a:gd name="connsiteX89" fmla="*/ 7362 w 10000"/>
              <a:gd name="connsiteY89" fmla="*/ 8286 h 10000"/>
              <a:gd name="connsiteX90" fmla="*/ 8010 w 10000"/>
              <a:gd name="connsiteY90" fmla="*/ 7894 h 10000"/>
              <a:gd name="connsiteX91" fmla="*/ 7362 w 10000"/>
              <a:gd name="connsiteY91" fmla="*/ 7550 h 10000"/>
              <a:gd name="connsiteX92" fmla="*/ 7315 w 10000"/>
              <a:gd name="connsiteY92" fmla="*/ 7450 h 10000"/>
              <a:gd name="connsiteX93" fmla="*/ 7315 w 10000"/>
              <a:gd name="connsiteY93" fmla="*/ 7254 h 10000"/>
              <a:gd name="connsiteX94" fmla="*/ 7362 w 10000"/>
              <a:gd name="connsiteY94" fmla="*/ 7206 h 10000"/>
              <a:gd name="connsiteX95" fmla="*/ 8260 w 10000"/>
              <a:gd name="connsiteY95" fmla="*/ 7746 h 10000"/>
              <a:gd name="connsiteX96" fmla="*/ 8310 w 10000"/>
              <a:gd name="connsiteY96" fmla="*/ 7795 h 10000"/>
              <a:gd name="connsiteX97" fmla="*/ 8310 w 10000"/>
              <a:gd name="connsiteY97" fmla="*/ 8040 h 10000"/>
              <a:gd name="connsiteX98" fmla="*/ 8260 w 10000"/>
              <a:gd name="connsiteY98" fmla="*/ 8090 h 10000"/>
              <a:gd name="connsiteX99" fmla="*/ 7362 w 10000"/>
              <a:gd name="connsiteY99" fmla="*/ 8579 h 10000"/>
              <a:gd name="connsiteX100" fmla="*/ 7315 w 10000"/>
              <a:gd name="connsiteY100" fmla="*/ 8579 h 10000"/>
              <a:gd name="connsiteX101" fmla="*/ 6270 w 10000"/>
              <a:gd name="connsiteY101" fmla="*/ 8579 h 10000"/>
              <a:gd name="connsiteX102" fmla="*/ 6270 w 10000"/>
              <a:gd name="connsiteY102" fmla="*/ 8579 h 10000"/>
              <a:gd name="connsiteX103" fmla="*/ 6766 w 10000"/>
              <a:gd name="connsiteY103" fmla="*/ 7254 h 10000"/>
              <a:gd name="connsiteX104" fmla="*/ 6815 w 10000"/>
              <a:gd name="connsiteY104" fmla="*/ 7206 h 10000"/>
              <a:gd name="connsiteX105" fmla="*/ 7015 w 10000"/>
              <a:gd name="connsiteY105" fmla="*/ 7206 h 10000"/>
              <a:gd name="connsiteX106" fmla="*/ 7015 w 10000"/>
              <a:gd name="connsiteY106" fmla="*/ 7254 h 10000"/>
              <a:gd name="connsiteX107" fmla="*/ 6518 w 10000"/>
              <a:gd name="connsiteY107" fmla="*/ 8579 h 10000"/>
              <a:gd name="connsiteX108" fmla="*/ 6467 w 10000"/>
              <a:gd name="connsiteY108" fmla="*/ 8628 h 10000"/>
              <a:gd name="connsiteX109" fmla="*/ 6270 w 10000"/>
              <a:gd name="connsiteY109" fmla="*/ 8628 h 10000"/>
              <a:gd name="connsiteX110" fmla="*/ 6270 w 10000"/>
              <a:gd name="connsiteY110" fmla="*/ 8579 h 10000"/>
              <a:gd name="connsiteX111" fmla="*/ 3135 w 10000"/>
              <a:gd name="connsiteY111" fmla="*/ 6373 h 10000"/>
              <a:gd name="connsiteX112" fmla="*/ 3135 w 10000"/>
              <a:gd name="connsiteY112" fmla="*/ 6373 h 10000"/>
              <a:gd name="connsiteX113" fmla="*/ 4181 w 10000"/>
              <a:gd name="connsiteY113" fmla="*/ 6373 h 10000"/>
              <a:gd name="connsiteX114" fmla="*/ 4181 w 10000"/>
              <a:gd name="connsiteY114" fmla="*/ 6617 h 10000"/>
              <a:gd name="connsiteX115" fmla="*/ 3135 w 10000"/>
              <a:gd name="connsiteY115" fmla="*/ 6617 h 10000"/>
              <a:gd name="connsiteX116" fmla="*/ 3135 w 10000"/>
              <a:gd name="connsiteY116" fmla="*/ 6373 h 10000"/>
              <a:gd name="connsiteX117" fmla="*/ 3484 w 10000"/>
              <a:gd name="connsiteY117" fmla="*/ 9216 h 10000"/>
              <a:gd name="connsiteX118" fmla="*/ 3484 w 10000"/>
              <a:gd name="connsiteY118" fmla="*/ 9216 h 10000"/>
              <a:gd name="connsiteX119" fmla="*/ 4181 w 10000"/>
              <a:gd name="connsiteY119" fmla="*/ 9216 h 10000"/>
              <a:gd name="connsiteX120" fmla="*/ 4181 w 10000"/>
              <a:gd name="connsiteY120" fmla="*/ 9462 h 10000"/>
              <a:gd name="connsiteX121" fmla="*/ 3484 w 10000"/>
              <a:gd name="connsiteY121" fmla="*/ 9462 h 10000"/>
              <a:gd name="connsiteX122" fmla="*/ 3484 w 10000"/>
              <a:gd name="connsiteY122" fmla="*/ 9216 h 10000"/>
              <a:gd name="connsiteX123" fmla="*/ 3484 w 10000"/>
              <a:gd name="connsiteY123" fmla="*/ 6961 h 10000"/>
              <a:gd name="connsiteX124" fmla="*/ 3484 w 10000"/>
              <a:gd name="connsiteY124" fmla="*/ 6961 h 10000"/>
              <a:gd name="connsiteX125" fmla="*/ 4181 w 10000"/>
              <a:gd name="connsiteY125" fmla="*/ 6961 h 10000"/>
              <a:gd name="connsiteX126" fmla="*/ 4181 w 10000"/>
              <a:gd name="connsiteY126" fmla="*/ 7157 h 10000"/>
              <a:gd name="connsiteX127" fmla="*/ 3484 w 10000"/>
              <a:gd name="connsiteY127" fmla="*/ 7157 h 10000"/>
              <a:gd name="connsiteX128" fmla="*/ 3484 w 10000"/>
              <a:gd name="connsiteY128" fmla="*/ 6961 h 10000"/>
              <a:gd name="connsiteX129" fmla="*/ 3484 w 10000"/>
              <a:gd name="connsiteY129" fmla="*/ 7502 h 10000"/>
              <a:gd name="connsiteX130" fmla="*/ 3484 w 10000"/>
              <a:gd name="connsiteY130" fmla="*/ 7502 h 10000"/>
              <a:gd name="connsiteX131" fmla="*/ 4181 w 10000"/>
              <a:gd name="connsiteY131" fmla="*/ 7502 h 10000"/>
              <a:gd name="connsiteX132" fmla="*/ 4181 w 10000"/>
              <a:gd name="connsiteY132" fmla="*/ 7746 h 10000"/>
              <a:gd name="connsiteX133" fmla="*/ 3484 w 10000"/>
              <a:gd name="connsiteY133" fmla="*/ 7746 h 10000"/>
              <a:gd name="connsiteX134" fmla="*/ 3484 w 10000"/>
              <a:gd name="connsiteY134" fmla="*/ 7502 h 10000"/>
              <a:gd name="connsiteX135" fmla="*/ 3135 w 10000"/>
              <a:gd name="connsiteY135" fmla="*/ 8090 h 10000"/>
              <a:gd name="connsiteX136" fmla="*/ 3135 w 10000"/>
              <a:gd name="connsiteY136" fmla="*/ 8090 h 10000"/>
              <a:gd name="connsiteX137" fmla="*/ 4181 w 10000"/>
              <a:gd name="connsiteY137" fmla="*/ 8090 h 10000"/>
              <a:gd name="connsiteX138" fmla="*/ 4181 w 10000"/>
              <a:gd name="connsiteY138" fmla="*/ 8286 h 10000"/>
              <a:gd name="connsiteX139" fmla="*/ 3135 w 10000"/>
              <a:gd name="connsiteY139" fmla="*/ 8286 h 10000"/>
              <a:gd name="connsiteX140" fmla="*/ 3135 w 10000"/>
              <a:gd name="connsiteY140" fmla="*/ 8090 h 10000"/>
              <a:gd name="connsiteX141" fmla="*/ 3484 w 10000"/>
              <a:gd name="connsiteY141" fmla="*/ 8628 h 10000"/>
              <a:gd name="connsiteX142" fmla="*/ 3484 w 10000"/>
              <a:gd name="connsiteY142" fmla="*/ 8628 h 10000"/>
              <a:gd name="connsiteX143" fmla="*/ 4181 w 10000"/>
              <a:gd name="connsiteY143" fmla="*/ 8628 h 10000"/>
              <a:gd name="connsiteX144" fmla="*/ 4181 w 10000"/>
              <a:gd name="connsiteY144" fmla="*/ 8874 h 10000"/>
              <a:gd name="connsiteX145" fmla="*/ 3484 w 10000"/>
              <a:gd name="connsiteY145" fmla="*/ 8874 h 10000"/>
              <a:gd name="connsiteX146" fmla="*/ 3484 w 10000"/>
              <a:gd name="connsiteY146" fmla="*/ 8628 h 10000"/>
              <a:gd name="connsiteX0" fmla="*/ 7264 w 10000"/>
              <a:gd name="connsiteY0" fmla="*/ 1765 h 10000"/>
              <a:gd name="connsiteX1" fmla="*/ 8059 w 10000"/>
              <a:gd name="connsiteY1" fmla="*/ 980 h 10000"/>
              <a:gd name="connsiteX2" fmla="*/ 7315 w 10000"/>
              <a:gd name="connsiteY2" fmla="*/ 1128 h 10000"/>
              <a:gd name="connsiteX3" fmla="*/ 5176 w 10000"/>
              <a:gd name="connsiteY3" fmla="*/ 0 h 10000"/>
              <a:gd name="connsiteX4" fmla="*/ 2640 w 10000"/>
              <a:gd name="connsiteY4" fmla="*/ 1961 h 10000"/>
              <a:gd name="connsiteX5" fmla="*/ 2590 w 10000"/>
              <a:gd name="connsiteY5" fmla="*/ 1961 h 10000"/>
              <a:gd name="connsiteX6" fmla="*/ 2 w 10000"/>
              <a:gd name="connsiteY6" fmla="*/ 4462 h 10000"/>
              <a:gd name="connsiteX7" fmla="*/ 2640 w 10000"/>
              <a:gd name="connsiteY7" fmla="*/ 7058 h 10000"/>
              <a:gd name="connsiteX8" fmla="*/ 2688 w 10000"/>
              <a:gd name="connsiteY8" fmla="*/ 7058 h 10000"/>
              <a:gd name="connsiteX9" fmla="*/ 2688 w 10000"/>
              <a:gd name="connsiteY9" fmla="*/ 10000 h 10000"/>
              <a:gd name="connsiteX10" fmla="*/ 8855 w 10000"/>
              <a:gd name="connsiteY10" fmla="*/ 10000 h 10000"/>
              <a:gd name="connsiteX11" fmla="*/ 8855 w 10000"/>
              <a:gd name="connsiteY11" fmla="*/ 5392 h 10000"/>
              <a:gd name="connsiteX12" fmla="*/ 8756 w 10000"/>
              <a:gd name="connsiteY12" fmla="*/ 5245 h 10000"/>
              <a:gd name="connsiteX13" fmla="*/ 5773 w 10000"/>
              <a:gd name="connsiteY13" fmla="*/ 5245 h 10000"/>
              <a:gd name="connsiteX14" fmla="*/ 5773 w 10000"/>
              <a:gd name="connsiteY14" fmla="*/ 4462 h 10000"/>
              <a:gd name="connsiteX15" fmla="*/ 9802 w 10000"/>
              <a:gd name="connsiteY15" fmla="*/ 4462 h 10000"/>
              <a:gd name="connsiteX16" fmla="*/ 9802 w 10000"/>
              <a:gd name="connsiteY16" fmla="*/ 8187 h 10000"/>
              <a:gd name="connsiteX17" fmla="*/ 9107 w 10000"/>
              <a:gd name="connsiteY17" fmla="*/ 8187 h 10000"/>
              <a:gd name="connsiteX18" fmla="*/ 9107 w 10000"/>
              <a:gd name="connsiteY18" fmla="*/ 8432 h 10000"/>
              <a:gd name="connsiteX19" fmla="*/ 10000 w 10000"/>
              <a:gd name="connsiteY19" fmla="*/ 8432 h 10000"/>
              <a:gd name="connsiteX20" fmla="*/ 10000 w 10000"/>
              <a:gd name="connsiteY20" fmla="*/ 3777 h 10000"/>
              <a:gd name="connsiteX21" fmla="*/ 9903 w 10000"/>
              <a:gd name="connsiteY21" fmla="*/ 3678 h 10000"/>
              <a:gd name="connsiteX22" fmla="*/ 3933 w 10000"/>
              <a:gd name="connsiteY22" fmla="*/ 3678 h 10000"/>
              <a:gd name="connsiteX23" fmla="*/ 3832 w 10000"/>
              <a:gd name="connsiteY23" fmla="*/ 3777 h 10000"/>
              <a:gd name="connsiteX24" fmla="*/ 3832 w 10000"/>
              <a:gd name="connsiteY24" fmla="*/ 5245 h 10000"/>
              <a:gd name="connsiteX25" fmla="*/ 2788 w 10000"/>
              <a:gd name="connsiteY25" fmla="*/ 5245 h 10000"/>
              <a:gd name="connsiteX26" fmla="*/ 2688 w 10000"/>
              <a:gd name="connsiteY26" fmla="*/ 5392 h 10000"/>
              <a:gd name="connsiteX27" fmla="*/ 2688 w 10000"/>
              <a:gd name="connsiteY27" fmla="*/ 6470 h 10000"/>
              <a:gd name="connsiteX28" fmla="*/ 2640 w 10000"/>
              <a:gd name="connsiteY28" fmla="*/ 6470 h 10000"/>
              <a:gd name="connsiteX29" fmla="*/ 600 w 10000"/>
              <a:gd name="connsiteY29" fmla="*/ 4561 h 10000"/>
              <a:gd name="connsiteX30" fmla="*/ 2590 w 10000"/>
              <a:gd name="connsiteY30" fmla="*/ 2550 h 10000"/>
              <a:gd name="connsiteX31" fmla="*/ 2590 w 10000"/>
              <a:gd name="connsiteY31" fmla="*/ 2550 h 10000"/>
              <a:gd name="connsiteX32" fmla="*/ 2640 w 10000"/>
              <a:gd name="connsiteY32" fmla="*/ 2550 h 10000"/>
              <a:gd name="connsiteX33" fmla="*/ 2889 w 10000"/>
              <a:gd name="connsiteY33" fmla="*/ 2550 h 10000"/>
              <a:gd name="connsiteX34" fmla="*/ 3187 w 10000"/>
              <a:gd name="connsiteY34" fmla="*/ 2353 h 10000"/>
              <a:gd name="connsiteX35" fmla="*/ 3237 w 10000"/>
              <a:gd name="connsiteY35" fmla="*/ 2108 h 10000"/>
              <a:gd name="connsiteX36" fmla="*/ 5176 w 10000"/>
              <a:gd name="connsiteY36" fmla="*/ 588 h 10000"/>
              <a:gd name="connsiteX37" fmla="*/ 6815 w 10000"/>
              <a:gd name="connsiteY37" fmla="*/ 1423 h 10000"/>
              <a:gd name="connsiteX38" fmla="*/ 6966 w 10000"/>
              <a:gd name="connsiteY38" fmla="*/ 1667 h 10000"/>
              <a:gd name="connsiteX39" fmla="*/ 7264 w 10000"/>
              <a:gd name="connsiteY39" fmla="*/ 1765 h 10000"/>
              <a:gd name="connsiteX40" fmla="*/ 8655 w 10000"/>
              <a:gd name="connsiteY40" fmla="*/ 6029 h 10000"/>
              <a:gd name="connsiteX41" fmla="*/ 8655 w 10000"/>
              <a:gd name="connsiteY41" fmla="*/ 6029 h 10000"/>
              <a:gd name="connsiteX42" fmla="*/ 8655 w 10000"/>
              <a:gd name="connsiteY42" fmla="*/ 9756 h 10000"/>
              <a:gd name="connsiteX43" fmla="*/ 4629 w 10000"/>
              <a:gd name="connsiteY43" fmla="*/ 9756 h 10000"/>
              <a:gd name="connsiteX44" fmla="*/ 4629 w 10000"/>
              <a:gd name="connsiteY44" fmla="*/ 6029 h 10000"/>
              <a:gd name="connsiteX45" fmla="*/ 8655 w 10000"/>
              <a:gd name="connsiteY45" fmla="*/ 6029 h 10000"/>
              <a:gd name="connsiteX46" fmla="*/ 4082 w 10000"/>
              <a:gd name="connsiteY46" fmla="*/ 3923 h 10000"/>
              <a:gd name="connsiteX47" fmla="*/ 4082 w 10000"/>
              <a:gd name="connsiteY47" fmla="*/ 3923 h 10000"/>
              <a:gd name="connsiteX48" fmla="*/ 4429 w 10000"/>
              <a:gd name="connsiteY48" fmla="*/ 3923 h 10000"/>
              <a:gd name="connsiteX49" fmla="*/ 4429 w 10000"/>
              <a:gd name="connsiteY49" fmla="*/ 4266 h 10000"/>
              <a:gd name="connsiteX50" fmla="*/ 4082 w 10000"/>
              <a:gd name="connsiteY50" fmla="*/ 4266 h 10000"/>
              <a:gd name="connsiteX51" fmla="*/ 4082 w 10000"/>
              <a:gd name="connsiteY51" fmla="*/ 3923 h 10000"/>
              <a:gd name="connsiteX52" fmla="*/ 4082 w 10000"/>
              <a:gd name="connsiteY52" fmla="*/ 4462 h 10000"/>
              <a:gd name="connsiteX53" fmla="*/ 4082 w 10000"/>
              <a:gd name="connsiteY53" fmla="*/ 4462 h 10000"/>
              <a:gd name="connsiteX54" fmla="*/ 5575 w 10000"/>
              <a:gd name="connsiteY54" fmla="*/ 4462 h 10000"/>
              <a:gd name="connsiteX55" fmla="*/ 5575 w 10000"/>
              <a:gd name="connsiteY55" fmla="*/ 5245 h 10000"/>
              <a:gd name="connsiteX56" fmla="*/ 4082 w 10000"/>
              <a:gd name="connsiteY56" fmla="*/ 5245 h 10000"/>
              <a:gd name="connsiteX57" fmla="*/ 4082 w 10000"/>
              <a:gd name="connsiteY57" fmla="*/ 4462 h 10000"/>
              <a:gd name="connsiteX58" fmla="*/ 2939 w 10000"/>
              <a:gd name="connsiteY58" fmla="*/ 5490 h 10000"/>
              <a:gd name="connsiteX59" fmla="*/ 2939 w 10000"/>
              <a:gd name="connsiteY59" fmla="*/ 5490 h 10000"/>
              <a:gd name="connsiteX60" fmla="*/ 3286 w 10000"/>
              <a:gd name="connsiteY60" fmla="*/ 5490 h 10000"/>
              <a:gd name="connsiteX61" fmla="*/ 3286 w 10000"/>
              <a:gd name="connsiteY61" fmla="*/ 5833 h 10000"/>
              <a:gd name="connsiteX62" fmla="*/ 2939 w 10000"/>
              <a:gd name="connsiteY62" fmla="*/ 5833 h 10000"/>
              <a:gd name="connsiteX63" fmla="*/ 2939 w 10000"/>
              <a:gd name="connsiteY63" fmla="*/ 5490 h 10000"/>
              <a:gd name="connsiteX64" fmla="*/ 2939 w 10000"/>
              <a:gd name="connsiteY64" fmla="*/ 6029 h 10000"/>
              <a:gd name="connsiteX65" fmla="*/ 2939 w 10000"/>
              <a:gd name="connsiteY65" fmla="*/ 6029 h 10000"/>
              <a:gd name="connsiteX66" fmla="*/ 4429 w 10000"/>
              <a:gd name="connsiteY66" fmla="*/ 6029 h 10000"/>
              <a:gd name="connsiteX67" fmla="*/ 4429 w 10000"/>
              <a:gd name="connsiteY67" fmla="*/ 9756 h 10000"/>
              <a:gd name="connsiteX68" fmla="*/ 2939 w 10000"/>
              <a:gd name="connsiteY68" fmla="*/ 9756 h 10000"/>
              <a:gd name="connsiteX69" fmla="*/ 2939 w 10000"/>
              <a:gd name="connsiteY69" fmla="*/ 6029 h 10000"/>
              <a:gd name="connsiteX70" fmla="*/ 4977 w 10000"/>
              <a:gd name="connsiteY70" fmla="*/ 8040 h 10000"/>
              <a:gd name="connsiteX71" fmla="*/ 4977 w 10000"/>
              <a:gd name="connsiteY71" fmla="*/ 8040 h 10000"/>
              <a:gd name="connsiteX72" fmla="*/ 4977 w 10000"/>
              <a:gd name="connsiteY72" fmla="*/ 7795 h 10000"/>
              <a:gd name="connsiteX73" fmla="*/ 5026 w 10000"/>
              <a:gd name="connsiteY73" fmla="*/ 7746 h 10000"/>
              <a:gd name="connsiteX74" fmla="*/ 5922 w 10000"/>
              <a:gd name="connsiteY74" fmla="*/ 7206 h 10000"/>
              <a:gd name="connsiteX75" fmla="*/ 5973 w 10000"/>
              <a:gd name="connsiteY75" fmla="*/ 7254 h 10000"/>
              <a:gd name="connsiteX76" fmla="*/ 5973 w 10000"/>
              <a:gd name="connsiteY76" fmla="*/ 7502 h 10000"/>
              <a:gd name="connsiteX77" fmla="*/ 5922 w 10000"/>
              <a:gd name="connsiteY77" fmla="*/ 7550 h 10000"/>
              <a:gd name="connsiteX78" fmla="*/ 5276 w 10000"/>
              <a:gd name="connsiteY78" fmla="*/ 7942 h 10000"/>
              <a:gd name="connsiteX79" fmla="*/ 5922 w 10000"/>
              <a:gd name="connsiteY79" fmla="*/ 8286 h 10000"/>
              <a:gd name="connsiteX80" fmla="*/ 5973 w 10000"/>
              <a:gd name="connsiteY80" fmla="*/ 8335 h 10000"/>
              <a:gd name="connsiteX81" fmla="*/ 5973 w 10000"/>
              <a:gd name="connsiteY81" fmla="*/ 8579 h 10000"/>
              <a:gd name="connsiteX82" fmla="*/ 5922 w 10000"/>
              <a:gd name="connsiteY82" fmla="*/ 8579 h 10000"/>
              <a:gd name="connsiteX83" fmla="*/ 5026 w 10000"/>
              <a:gd name="connsiteY83" fmla="*/ 8090 h 10000"/>
              <a:gd name="connsiteX84" fmla="*/ 4977 w 10000"/>
              <a:gd name="connsiteY84" fmla="*/ 8040 h 10000"/>
              <a:gd name="connsiteX85" fmla="*/ 7315 w 10000"/>
              <a:gd name="connsiteY85" fmla="*/ 8579 h 10000"/>
              <a:gd name="connsiteX86" fmla="*/ 7315 w 10000"/>
              <a:gd name="connsiteY86" fmla="*/ 8579 h 10000"/>
              <a:gd name="connsiteX87" fmla="*/ 7315 w 10000"/>
              <a:gd name="connsiteY87" fmla="*/ 8335 h 10000"/>
              <a:gd name="connsiteX88" fmla="*/ 7362 w 10000"/>
              <a:gd name="connsiteY88" fmla="*/ 8286 h 10000"/>
              <a:gd name="connsiteX89" fmla="*/ 8010 w 10000"/>
              <a:gd name="connsiteY89" fmla="*/ 7894 h 10000"/>
              <a:gd name="connsiteX90" fmla="*/ 7362 w 10000"/>
              <a:gd name="connsiteY90" fmla="*/ 7550 h 10000"/>
              <a:gd name="connsiteX91" fmla="*/ 7315 w 10000"/>
              <a:gd name="connsiteY91" fmla="*/ 7450 h 10000"/>
              <a:gd name="connsiteX92" fmla="*/ 7315 w 10000"/>
              <a:gd name="connsiteY92" fmla="*/ 7254 h 10000"/>
              <a:gd name="connsiteX93" fmla="*/ 7362 w 10000"/>
              <a:gd name="connsiteY93" fmla="*/ 7206 h 10000"/>
              <a:gd name="connsiteX94" fmla="*/ 8260 w 10000"/>
              <a:gd name="connsiteY94" fmla="*/ 7746 h 10000"/>
              <a:gd name="connsiteX95" fmla="*/ 8310 w 10000"/>
              <a:gd name="connsiteY95" fmla="*/ 7795 h 10000"/>
              <a:gd name="connsiteX96" fmla="*/ 8310 w 10000"/>
              <a:gd name="connsiteY96" fmla="*/ 8040 h 10000"/>
              <a:gd name="connsiteX97" fmla="*/ 8260 w 10000"/>
              <a:gd name="connsiteY97" fmla="*/ 8090 h 10000"/>
              <a:gd name="connsiteX98" fmla="*/ 7362 w 10000"/>
              <a:gd name="connsiteY98" fmla="*/ 8579 h 10000"/>
              <a:gd name="connsiteX99" fmla="*/ 7315 w 10000"/>
              <a:gd name="connsiteY99" fmla="*/ 8579 h 10000"/>
              <a:gd name="connsiteX100" fmla="*/ 6270 w 10000"/>
              <a:gd name="connsiteY100" fmla="*/ 8579 h 10000"/>
              <a:gd name="connsiteX101" fmla="*/ 6270 w 10000"/>
              <a:gd name="connsiteY101" fmla="*/ 8579 h 10000"/>
              <a:gd name="connsiteX102" fmla="*/ 6766 w 10000"/>
              <a:gd name="connsiteY102" fmla="*/ 7254 h 10000"/>
              <a:gd name="connsiteX103" fmla="*/ 6815 w 10000"/>
              <a:gd name="connsiteY103" fmla="*/ 7206 h 10000"/>
              <a:gd name="connsiteX104" fmla="*/ 7015 w 10000"/>
              <a:gd name="connsiteY104" fmla="*/ 7206 h 10000"/>
              <a:gd name="connsiteX105" fmla="*/ 7015 w 10000"/>
              <a:gd name="connsiteY105" fmla="*/ 7254 h 10000"/>
              <a:gd name="connsiteX106" fmla="*/ 6518 w 10000"/>
              <a:gd name="connsiteY106" fmla="*/ 8579 h 10000"/>
              <a:gd name="connsiteX107" fmla="*/ 6467 w 10000"/>
              <a:gd name="connsiteY107" fmla="*/ 8628 h 10000"/>
              <a:gd name="connsiteX108" fmla="*/ 6270 w 10000"/>
              <a:gd name="connsiteY108" fmla="*/ 8628 h 10000"/>
              <a:gd name="connsiteX109" fmla="*/ 6270 w 10000"/>
              <a:gd name="connsiteY109" fmla="*/ 8579 h 10000"/>
              <a:gd name="connsiteX110" fmla="*/ 3135 w 10000"/>
              <a:gd name="connsiteY110" fmla="*/ 6373 h 10000"/>
              <a:gd name="connsiteX111" fmla="*/ 3135 w 10000"/>
              <a:gd name="connsiteY111" fmla="*/ 6373 h 10000"/>
              <a:gd name="connsiteX112" fmla="*/ 4181 w 10000"/>
              <a:gd name="connsiteY112" fmla="*/ 6373 h 10000"/>
              <a:gd name="connsiteX113" fmla="*/ 4181 w 10000"/>
              <a:gd name="connsiteY113" fmla="*/ 6617 h 10000"/>
              <a:gd name="connsiteX114" fmla="*/ 3135 w 10000"/>
              <a:gd name="connsiteY114" fmla="*/ 6617 h 10000"/>
              <a:gd name="connsiteX115" fmla="*/ 3135 w 10000"/>
              <a:gd name="connsiteY115" fmla="*/ 6373 h 10000"/>
              <a:gd name="connsiteX116" fmla="*/ 3484 w 10000"/>
              <a:gd name="connsiteY116" fmla="*/ 9216 h 10000"/>
              <a:gd name="connsiteX117" fmla="*/ 3484 w 10000"/>
              <a:gd name="connsiteY117" fmla="*/ 9216 h 10000"/>
              <a:gd name="connsiteX118" fmla="*/ 4181 w 10000"/>
              <a:gd name="connsiteY118" fmla="*/ 9216 h 10000"/>
              <a:gd name="connsiteX119" fmla="*/ 4181 w 10000"/>
              <a:gd name="connsiteY119" fmla="*/ 9462 h 10000"/>
              <a:gd name="connsiteX120" fmla="*/ 3484 w 10000"/>
              <a:gd name="connsiteY120" fmla="*/ 9462 h 10000"/>
              <a:gd name="connsiteX121" fmla="*/ 3484 w 10000"/>
              <a:gd name="connsiteY121" fmla="*/ 9216 h 10000"/>
              <a:gd name="connsiteX122" fmla="*/ 3484 w 10000"/>
              <a:gd name="connsiteY122" fmla="*/ 6961 h 10000"/>
              <a:gd name="connsiteX123" fmla="*/ 3484 w 10000"/>
              <a:gd name="connsiteY123" fmla="*/ 6961 h 10000"/>
              <a:gd name="connsiteX124" fmla="*/ 4181 w 10000"/>
              <a:gd name="connsiteY124" fmla="*/ 6961 h 10000"/>
              <a:gd name="connsiteX125" fmla="*/ 4181 w 10000"/>
              <a:gd name="connsiteY125" fmla="*/ 7157 h 10000"/>
              <a:gd name="connsiteX126" fmla="*/ 3484 w 10000"/>
              <a:gd name="connsiteY126" fmla="*/ 7157 h 10000"/>
              <a:gd name="connsiteX127" fmla="*/ 3484 w 10000"/>
              <a:gd name="connsiteY127" fmla="*/ 6961 h 10000"/>
              <a:gd name="connsiteX128" fmla="*/ 3484 w 10000"/>
              <a:gd name="connsiteY128" fmla="*/ 7502 h 10000"/>
              <a:gd name="connsiteX129" fmla="*/ 3484 w 10000"/>
              <a:gd name="connsiteY129" fmla="*/ 7502 h 10000"/>
              <a:gd name="connsiteX130" fmla="*/ 4181 w 10000"/>
              <a:gd name="connsiteY130" fmla="*/ 7502 h 10000"/>
              <a:gd name="connsiteX131" fmla="*/ 4181 w 10000"/>
              <a:gd name="connsiteY131" fmla="*/ 7746 h 10000"/>
              <a:gd name="connsiteX132" fmla="*/ 3484 w 10000"/>
              <a:gd name="connsiteY132" fmla="*/ 7746 h 10000"/>
              <a:gd name="connsiteX133" fmla="*/ 3484 w 10000"/>
              <a:gd name="connsiteY133" fmla="*/ 7502 h 10000"/>
              <a:gd name="connsiteX134" fmla="*/ 3135 w 10000"/>
              <a:gd name="connsiteY134" fmla="*/ 8090 h 10000"/>
              <a:gd name="connsiteX135" fmla="*/ 3135 w 10000"/>
              <a:gd name="connsiteY135" fmla="*/ 8090 h 10000"/>
              <a:gd name="connsiteX136" fmla="*/ 4181 w 10000"/>
              <a:gd name="connsiteY136" fmla="*/ 8090 h 10000"/>
              <a:gd name="connsiteX137" fmla="*/ 4181 w 10000"/>
              <a:gd name="connsiteY137" fmla="*/ 8286 h 10000"/>
              <a:gd name="connsiteX138" fmla="*/ 3135 w 10000"/>
              <a:gd name="connsiteY138" fmla="*/ 8286 h 10000"/>
              <a:gd name="connsiteX139" fmla="*/ 3135 w 10000"/>
              <a:gd name="connsiteY139" fmla="*/ 8090 h 10000"/>
              <a:gd name="connsiteX140" fmla="*/ 3484 w 10000"/>
              <a:gd name="connsiteY140" fmla="*/ 8628 h 10000"/>
              <a:gd name="connsiteX141" fmla="*/ 3484 w 10000"/>
              <a:gd name="connsiteY141" fmla="*/ 8628 h 10000"/>
              <a:gd name="connsiteX142" fmla="*/ 4181 w 10000"/>
              <a:gd name="connsiteY142" fmla="*/ 8628 h 10000"/>
              <a:gd name="connsiteX143" fmla="*/ 4181 w 10000"/>
              <a:gd name="connsiteY143" fmla="*/ 8874 h 10000"/>
              <a:gd name="connsiteX144" fmla="*/ 3484 w 10000"/>
              <a:gd name="connsiteY144" fmla="*/ 8874 h 10000"/>
              <a:gd name="connsiteX145" fmla="*/ 3484 w 10000"/>
              <a:gd name="connsiteY145" fmla="*/ 8628 h 10000"/>
              <a:gd name="connsiteX0" fmla="*/ 6966 w 10000"/>
              <a:gd name="connsiteY0" fmla="*/ 1667 h 10000"/>
              <a:gd name="connsiteX1" fmla="*/ 8059 w 10000"/>
              <a:gd name="connsiteY1" fmla="*/ 980 h 10000"/>
              <a:gd name="connsiteX2" fmla="*/ 7315 w 10000"/>
              <a:gd name="connsiteY2" fmla="*/ 1128 h 10000"/>
              <a:gd name="connsiteX3" fmla="*/ 5176 w 10000"/>
              <a:gd name="connsiteY3" fmla="*/ 0 h 10000"/>
              <a:gd name="connsiteX4" fmla="*/ 2640 w 10000"/>
              <a:gd name="connsiteY4" fmla="*/ 1961 h 10000"/>
              <a:gd name="connsiteX5" fmla="*/ 2590 w 10000"/>
              <a:gd name="connsiteY5" fmla="*/ 1961 h 10000"/>
              <a:gd name="connsiteX6" fmla="*/ 2 w 10000"/>
              <a:gd name="connsiteY6" fmla="*/ 4462 h 10000"/>
              <a:gd name="connsiteX7" fmla="*/ 2640 w 10000"/>
              <a:gd name="connsiteY7" fmla="*/ 7058 h 10000"/>
              <a:gd name="connsiteX8" fmla="*/ 2688 w 10000"/>
              <a:gd name="connsiteY8" fmla="*/ 7058 h 10000"/>
              <a:gd name="connsiteX9" fmla="*/ 2688 w 10000"/>
              <a:gd name="connsiteY9" fmla="*/ 10000 h 10000"/>
              <a:gd name="connsiteX10" fmla="*/ 8855 w 10000"/>
              <a:gd name="connsiteY10" fmla="*/ 10000 h 10000"/>
              <a:gd name="connsiteX11" fmla="*/ 8855 w 10000"/>
              <a:gd name="connsiteY11" fmla="*/ 5392 h 10000"/>
              <a:gd name="connsiteX12" fmla="*/ 8756 w 10000"/>
              <a:gd name="connsiteY12" fmla="*/ 5245 h 10000"/>
              <a:gd name="connsiteX13" fmla="*/ 5773 w 10000"/>
              <a:gd name="connsiteY13" fmla="*/ 5245 h 10000"/>
              <a:gd name="connsiteX14" fmla="*/ 5773 w 10000"/>
              <a:gd name="connsiteY14" fmla="*/ 4462 h 10000"/>
              <a:gd name="connsiteX15" fmla="*/ 9802 w 10000"/>
              <a:gd name="connsiteY15" fmla="*/ 4462 h 10000"/>
              <a:gd name="connsiteX16" fmla="*/ 9802 w 10000"/>
              <a:gd name="connsiteY16" fmla="*/ 8187 h 10000"/>
              <a:gd name="connsiteX17" fmla="*/ 9107 w 10000"/>
              <a:gd name="connsiteY17" fmla="*/ 8187 h 10000"/>
              <a:gd name="connsiteX18" fmla="*/ 9107 w 10000"/>
              <a:gd name="connsiteY18" fmla="*/ 8432 h 10000"/>
              <a:gd name="connsiteX19" fmla="*/ 10000 w 10000"/>
              <a:gd name="connsiteY19" fmla="*/ 8432 h 10000"/>
              <a:gd name="connsiteX20" fmla="*/ 10000 w 10000"/>
              <a:gd name="connsiteY20" fmla="*/ 3777 h 10000"/>
              <a:gd name="connsiteX21" fmla="*/ 9903 w 10000"/>
              <a:gd name="connsiteY21" fmla="*/ 3678 h 10000"/>
              <a:gd name="connsiteX22" fmla="*/ 3933 w 10000"/>
              <a:gd name="connsiteY22" fmla="*/ 3678 h 10000"/>
              <a:gd name="connsiteX23" fmla="*/ 3832 w 10000"/>
              <a:gd name="connsiteY23" fmla="*/ 3777 h 10000"/>
              <a:gd name="connsiteX24" fmla="*/ 3832 w 10000"/>
              <a:gd name="connsiteY24" fmla="*/ 5245 h 10000"/>
              <a:gd name="connsiteX25" fmla="*/ 2788 w 10000"/>
              <a:gd name="connsiteY25" fmla="*/ 5245 h 10000"/>
              <a:gd name="connsiteX26" fmla="*/ 2688 w 10000"/>
              <a:gd name="connsiteY26" fmla="*/ 5392 h 10000"/>
              <a:gd name="connsiteX27" fmla="*/ 2688 w 10000"/>
              <a:gd name="connsiteY27" fmla="*/ 6470 h 10000"/>
              <a:gd name="connsiteX28" fmla="*/ 2640 w 10000"/>
              <a:gd name="connsiteY28" fmla="*/ 6470 h 10000"/>
              <a:gd name="connsiteX29" fmla="*/ 600 w 10000"/>
              <a:gd name="connsiteY29" fmla="*/ 4561 h 10000"/>
              <a:gd name="connsiteX30" fmla="*/ 2590 w 10000"/>
              <a:gd name="connsiteY30" fmla="*/ 2550 h 10000"/>
              <a:gd name="connsiteX31" fmla="*/ 2590 w 10000"/>
              <a:gd name="connsiteY31" fmla="*/ 2550 h 10000"/>
              <a:gd name="connsiteX32" fmla="*/ 2640 w 10000"/>
              <a:gd name="connsiteY32" fmla="*/ 2550 h 10000"/>
              <a:gd name="connsiteX33" fmla="*/ 2889 w 10000"/>
              <a:gd name="connsiteY33" fmla="*/ 2550 h 10000"/>
              <a:gd name="connsiteX34" fmla="*/ 3187 w 10000"/>
              <a:gd name="connsiteY34" fmla="*/ 2353 h 10000"/>
              <a:gd name="connsiteX35" fmla="*/ 3237 w 10000"/>
              <a:gd name="connsiteY35" fmla="*/ 2108 h 10000"/>
              <a:gd name="connsiteX36" fmla="*/ 5176 w 10000"/>
              <a:gd name="connsiteY36" fmla="*/ 588 h 10000"/>
              <a:gd name="connsiteX37" fmla="*/ 6815 w 10000"/>
              <a:gd name="connsiteY37" fmla="*/ 1423 h 10000"/>
              <a:gd name="connsiteX38" fmla="*/ 6966 w 10000"/>
              <a:gd name="connsiteY38" fmla="*/ 1667 h 10000"/>
              <a:gd name="connsiteX39" fmla="*/ 8655 w 10000"/>
              <a:gd name="connsiteY39" fmla="*/ 6029 h 10000"/>
              <a:gd name="connsiteX40" fmla="*/ 8655 w 10000"/>
              <a:gd name="connsiteY40" fmla="*/ 6029 h 10000"/>
              <a:gd name="connsiteX41" fmla="*/ 8655 w 10000"/>
              <a:gd name="connsiteY41" fmla="*/ 9756 h 10000"/>
              <a:gd name="connsiteX42" fmla="*/ 4629 w 10000"/>
              <a:gd name="connsiteY42" fmla="*/ 9756 h 10000"/>
              <a:gd name="connsiteX43" fmla="*/ 4629 w 10000"/>
              <a:gd name="connsiteY43" fmla="*/ 6029 h 10000"/>
              <a:gd name="connsiteX44" fmla="*/ 8655 w 10000"/>
              <a:gd name="connsiteY44" fmla="*/ 6029 h 10000"/>
              <a:gd name="connsiteX45" fmla="*/ 4082 w 10000"/>
              <a:gd name="connsiteY45" fmla="*/ 3923 h 10000"/>
              <a:gd name="connsiteX46" fmla="*/ 4082 w 10000"/>
              <a:gd name="connsiteY46" fmla="*/ 3923 h 10000"/>
              <a:gd name="connsiteX47" fmla="*/ 4429 w 10000"/>
              <a:gd name="connsiteY47" fmla="*/ 3923 h 10000"/>
              <a:gd name="connsiteX48" fmla="*/ 4429 w 10000"/>
              <a:gd name="connsiteY48" fmla="*/ 4266 h 10000"/>
              <a:gd name="connsiteX49" fmla="*/ 4082 w 10000"/>
              <a:gd name="connsiteY49" fmla="*/ 4266 h 10000"/>
              <a:gd name="connsiteX50" fmla="*/ 4082 w 10000"/>
              <a:gd name="connsiteY50" fmla="*/ 3923 h 10000"/>
              <a:gd name="connsiteX51" fmla="*/ 4082 w 10000"/>
              <a:gd name="connsiteY51" fmla="*/ 4462 h 10000"/>
              <a:gd name="connsiteX52" fmla="*/ 4082 w 10000"/>
              <a:gd name="connsiteY52" fmla="*/ 4462 h 10000"/>
              <a:gd name="connsiteX53" fmla="*/ 5575 w 10000"/>
              <a:gd name="connsiteY53" fmla="*/ 4462 h 10000"/>
              <a:gd name="connsiteX54" fmla="*/ 5575 w 10000"/>
              <a:gd name="connsiteY54" fmla="*/ 5245 h 10000"/>
              <a:gd name="connsiteX55" fmla="*/ 4082 w 10000"/>
              <a:gd name="connsiteY55" fmla="*/ 5245 h 10000"/>
              <a:gd name="connsiteX56" fmla="*/ 4082 w 10000"/>
              <a:gd name="connsiteY56" fmla="*/ 4462 h 10000"/>
              <a:gd name="connsiteX57" fmla="*/ 2939 w 10000"/>
              <a:gd name="connsiteY57" fmla="*/ 5490 h 10000"/>
              <a:gd name="connsiteX58" fmla="*/ 2939 w 10000"/>
              <a:gd name="connsiteY58" fmla="*/ 5490 h 10000"/>
              <a:gd name="connsiteX59" fmla="*/ 3286 w 10000"/>
              <a:gd name="connsiteY59" fmla="*/ 5490 h 10000"/>
              <a:gd name="connsiteX60" fmla="*/ 3286 w 10000"/>
              <a:gd name="connsiteY60" fmla="*/ 5833 h 10000"/>
              <a:gd name="connsiteX61" fmla="*/ 2939 w 10000"/>
              <a:gd name="connsiteY61" fmla="*/ 5833 h 10000"/>
              <a:gd name="connsiteX62" fmla="*/ 2939 w 10000"/>
              <a:gd name="connsiteY62" fmla="*/ 5490 h 10000"/>
              <a:gd name="connsiteX63" fmla="*/ 2939 w 10000"/>
              <a:gd name="connsiteY63" fmla="*/ 6029 h 10000"/>
              <a:gd name="connsiteX64" fmla="*/ 2939 w 10000"/>
              <a:gd name="connsiteY64" fmla="*/ 6029 h 10000"/>
              <a:gd name="connsiteX65" fmla="*/ 4429 w 10000"/>
              <a:gd name="connsiteY65" fmla="*/ 6029 h 10000"/>
              <a:gd name="connsiteX66" fmla="*/ 4429 w 10000"/>
              <a:gd name="connsiteY66" fmla="*/ 9756 h 10000"/>
              <a:gd name="connsiteX67" fmla="*/ 2939 w 10000"/>
              <a:gd name="connsiteY67" fmla="*/ 9756 h 10000"/>
              <a:gd name="connsiteX68" fmla="*/ 2939 w 10000"/>
              <a:gd name="connsiteY68" fmla="*/ 6029 h 10000"/>
              <a:gd name="connsiteX69" fmla="*/ 4977 w 10000"/>
              <a:gd name="connsiteY69" fmla="*/ 8040 h 10000"/>
              <a:gd name="connsiteX70" fmla="*/ 4977 w 10000"/>
              <a:gd name="connsiteY70" fmla="*/ 8040 h 10000"/>
              <a:gd name="connsiteX71" fmla="*/ 4977 w 10000"/>
              <a:gd name="connsiteY71" fmla="*/ 7795 h 10000"/>
              <a:gd name="connsiteX72" fmla="*/ 5026 w 10000"/>
              <a:gd name="connsiteY72" fmla="*/ 7746 h 10000"/>
              <a:gd name="connsiteX73" fmla="*/ 5922 w 10000"/>
              <a:gd name="connsiteY73" fmla="*/ 7206 h 10000"/>
              <a:gd name="connsiteX74" fmla="*/ 5973 w 10000"/>
              <a:gd name="connsiteY74" fmla="*/ 7254 h 10000"/>
              <a:gd name="connsiteX75" fmla="*/ 5973 w 10000"/>
              <a:gd name="connsiteY75" fmla="*/ 7502 h 10000"/>
              <a:gd name="connsiteX76" fmla="*/ 5922 w 10000"/>
              <a:gd name="connsiteY76" fmla="*/ 7550 h 10000"/>
              <a:gd name="connsiteX77" fmla="*/ 5276 w 10000"/>
              <a:gd name="connsiteY77" fmla="*/ 7942 h 10000"/>
              <a:gd name="connsiteX78" fmla="*/ 5922 w 10000"/>
              <a:gd name="connsiteY78" fmla="*/ 8286 h 10000"/>
              <a:gd name="connsiteX79" fmla="*/ 5973 w 10000"/>
              <a:gd name="connsiteY79" fmla="*/ 8335 h 10000"/>
              <a:gd name="connsiteX80" fmla="*/ 5973 w 10000"/>
              <a:gd name="connsiteY80" fmla="*/ 8579 h 10000"/>
              <a:gd name="connsiteX81" fmla="*/ 5922 w 10000"/>
              <a:gd name="connsiteY81" fmla="*/ 8579 h 10000"/>
              <a:gd name="connsiteX82" fmla="*/ 5026 w 10000"/>
              <a:gd name="connsiteY82" fmla="*/ 8090 h 10000"/>
              <a:gd name="connsiteX83" fmla="*/ 4977 w 10000"/>
              <a:gd name="connsiteY83" fmla="*/ 8040 h 10000"/>
              <a:gd name="connsiteX84" fmla="*/ 7315 w 10000"/>
              <a:gd name="connsiteY84" fmla="*/ 8579 h 10000"/>
              <a:gd name="connsiteX85" fmla="*/ 7315 w 10000"/>
              <a:gd name="connsiteY85" fmla="*/ 8579 h 10000"/>
              <a:gd name="connsiteX86" fmla="*/ 7315 w 10000"/>
              <a:gd name="connsiteY86" fmla="*/ 8335 h 10000"/>
              <a:gd name="connsiteX87" fmla="*/ 7362 w 10000"/>
              <a:gd name="connsiteY87" fmla="*/ 8286 h 10000"/>
              <a:gd name="connsiteX88" fmla="*/ 8010 w 10000"/>
              <a:gd name="connsiteY88" fmla="*/ 7894 h 10000"/>
              <a:gd name="connsiteX89" fmla="*/ 7362 w 10000"/>
              <a:gd name="connsiteY89" fmla="*/ 7550 h 10000"/>
              <a:gd name="connsiteX90" fmla="*/ 7315 w 10000"/>
              <a:gd name="connsiteY90" fmla="*/ 7450 h 10000"/>
              <a:gd name="connsiteX91" fmla="*/ 7315 w 10000"/>
              <a:gd name="connsiteY91" fmla="*/ 7254 h 10000"/>
              <a:gd name="connsiteX92" fmla="*/ 7362 w 10000"/>
              <a:gd name="connsiteY92" fmla="*/ 7206 h 10000"/>
              <a:gd name="connsiteX93" fmla="*/ 8260 w 10000"/>
              <a:gd name="connsiteY93" fmla="*/ 7746 h 10000"/>
              <a:gd name="connsiteX94" fmla="*/ 8310 w 10000"/>
              <a:gd name="connsiteY94" fmla="*/ 7795 h 10000"/>
              <a:gd name="connsiteX95" fmla="*/ 8310 w 10000"/>
              <a:gd name="connsiteY95" fmla="*/ 8040 h 10000"/>
              <a:gd name="connsiteX96" fmla="*/ 8260 w 10000"/>
              <a:gd name="connsiteY96" fmla="*/ 8090 h 10000"/>
              <a:gd name="connsiteX97" fmla="*/ 7362 w 10000"/>
              <a:gd name="connsiteY97" fmla="*/ 8579 h 10000"/>
              <a:gd name="connsiteX98" fmla="*/ 7315 w 10000"/>
              <a:gd name="connsiteY98" fmla="*/ 8579 h 10000"/>
              <a:gd name="connsiteX99" fmla="*/ 6270 w 10000"/>
              <a:gd name="connsiteY99" fmla="*/ 8579 h 10000"/>
              <a:gd name="connsiteX100" fmla="*/ 6270 w 10000"/>
              <a:gd name="connsiteY100" fmla="*/ 8579 h 10000"/>
              <a:gd name="connsiteX101" fmla="*/ 6766 w 10000"/>
              <a:gd name="connsiteY101" fmla="*/ 7254 h 10000"/>
              <a:gd name="connsiteX102" fmla="*/ 6815 w 10000"/>
              <a:gd name="connsiteY102" fmla="*/ 7206 h 10000"/>
              <a:gd name="connsiteX103" fmla="*/ 7015 w 10000"/>
              <a:gd name="connsiteY103" fmla="*/ 7206 h 10000"/>
              <a:gd name="connsiteX104" fmla="*/ 7015 w 10000"/>
              <a:gd name="connsiteY104" fmla="*/ 7254 h 10000"/>
              <a:gd name="connsiteX105" fmla="*/ 6518 w 10000"/>
              <a:gd name="connsiteY105" fmla="*/ 8579 h 10000"/>
              <a:gd name="connsiteX106" fmla="*/ 6467 w 10000"/>
              <a:gd name="connsiteY106" fmla="*/ 8628 h 10000"/>
              <a:gd name="connsiteX107" fmla="*/ 6270 w 10000"/>
              <a:gd name="connsiteY107" fmla="*/ 8628 h 10000"/>
              <a:gd name="connsiteX108" fmla="*/ 6270 w 10000"/>
              <a:gd name="connsiteY108" fmla="*/ 8579 h 10000"/>
              <a:gd name="connsiteX109" fmla="*/ 3135 w 10000"/>
              <a:gd name="connsiteY109" fmla="*/ 6373 h 10000"/>
              <a:gd name="connsiteX110" fmla="*/ 3135 w 10000"/>
              <a:gd name="connsiteY110" fmla="*/ 6373 h 10000"/>
              <a:gd name="connsiteX111" fmla="*/ 4181 w 10000"/>
              <a:gd name="connsiteY111" fmla="*/ 6373 h 10000"/>
              <a:gd name="connsiteX112" fmla="*/ 4181 w 10000"/>
              <a:gd name="connsiteY112" fmla="*/ 6617 h 10000"/>
              <a:gd name="connsiteX113" fmla="*/ 3135 w 10000"/>
              <a:gd name="connsiteY113" fmla="*/ 6617 h 10000"/>
              <a:gd name="connsiteX114" fmla="*/ 3135 w 10000"/>
              <a:gd name="connsiteY114" fmla="*/ 6373 h 10000"/>
              <a:gd name="connsiteX115" fmla="*/ 3484 w 10000"/>
              <a:gd name="connsiteY115" fmla="*/ 9216 h 10000"/>
              <a:gd name="connsiteX116" fmla="*/ 3484 w 10000"/>
              <a:gd name="connsiteY116" fmla="*/ 9216 h 10000"/>
              <a:gd name="connsiteX117" fmla="*/ 4181 w 10000"/>
              <a:gd name="connsiteY117" fmla="*/ 9216 h 10000"/>
              <a:gd name="connsiteX118" fmla="*/ 4181 w 10000"/>
              <a:gd name="connsiteY118" fmla="*/ 9462 h 10000"/>
              <a:gd name="connsiteX119" fmla="*/ 3484 w 10000"/>
              <a:gd name="connsiteY119" fmla="*/ 9462 h 10000"/>
              <a:gd name="connsiteX120" fmla="*/ 3484 w 10000"/>
              <a:gd name="connsiteY120" fmla="*/ 9216 h 10000"/>
              <a:gd name="connsiteX121" fmla="*/ 3484 w 10000"/>
              <a:gd name="connsiteY121" fmla="*/ 6961 h 10000"/>
              <a:gd name="connsiteX122" fmla="*/ 3484 w 10000"/>
              <a:gd name="connsiteY122" fmla="*/ 6961 h 10000"/>
              <a:gd name="connsiteX123" fmla="*/ 4181 w 10000"/>
              <a:gd name="connsiteY123" fmla="*/ 6961 h 10000"/>
              <a:gd name="connsiteX124" fmla="*/ 4181 w 10000"/>
              <a:gd name="connsiteY124" fmla="*/ 7157 h 10000"/>
              <a:gd name="connsiteX125" fmla="*/ 3484 w 10000"/>
              <a:gd name="connsiteY125" fmla="*/ 7157 h 10000"/>
              <a:gd name="connsiteX126" fmla="*/ 3484 w 10000"/>
              <a:gd name="connsiteY126" fmla="*/ 6961 h 10000"/>
              <a:gd name="connsiteX127" fmla="*/ 3484 w 10000"/>
              <a:gd name="connsiteY127" fmla="*/ 7502 h 10000"/>
              <a:gd name="connsiteX128" fmla="*/ 3484 w 10000"/>
              <a:gd name="connsiteY128" fmla="*/ 7502 h 10000"/>
              <a:gd name="connsiteX129" fmla="*/ 4181 w 10000"/>
              <a:gd name="connsiteY129" fmla="*/ 7502 h 10000"/>
              <a:gd name="connsiteX130" fmla="*/ 4181 w 10000"/>
              <a:gd name="connsiteY130" fmla="*/ 7746 h 10000"/>
              <a:gd name="connsiteX131" fmla="*/ 3484 w 10000"/>
              <a:gd name="connsiteY131" fmla="*/ 7746 h 10000"/>
              <a:gd name="connsiteX132" fmla="*/ 3484 w 10000"/>
              <a:gd name="connsiteY132" fmla="*/ 7502 h 10000"/>
              <a:gd name="connsiteX133" fmla="*/ 3135 w 10000"/>
              <a:gd name="connsiteY133" fmla="*/ 8090 h 10000"/>
              <a:gd name="connsiteX134" fmla="*/ 3135 w 10000"/>
              <a:gd name="connsiteY134" fmla="*/ 8090 h 10000"/>
              <a:gd name="connsiteX135" fmla="*/ 4181 w 10000"/>
              <a:gd name="connsiteY135" fmla="*/ 8090 h 10000"/>
              <a:gd name="connsiteX136" fmla="*/ 4181 w 10000"/>
              <a:gd name="connsiteY136" fmla="*/ 8286 h 10000"/>
              <a:gd name="connsiteX137" fmla="*/ 3135 w 10000"/>
              <a:gd name="connsiteY137" fmla="*/ 8286 h 10000"/>
              <a:gd name="connsiteX138" fmla="*/ 3135 w 10000"/>
              <a:gd name="connsiteY138" fmla="*/ 8090 h 10000"/>
              <a:gd name="connsiteX139" fmla="*/ 3484 w 10000"/>
              <a:gd name="connsiteY139" fmla="*/ 8628 h 10000"/>
              <a:gd name="connsiteX140" fmla="*/ 3484 w 10000"/>
              <a:gd name="connsiteY140" fmla="*/ 8628 h 10000"/>
              <a:gd name="connsiteX141" fmla="*/ 4181 w 10000"/>
              <a:gd name="connsiteY141" fmla="*/ 8628 h 10000"/>
              <a:gd name="connsiteX142" fmla="*/ 4181 w 10000"/>
              <a:gd name="connsiteY142" fmla="*/ 8874 h 10000"/>
              <a:gd name="connsiteX143" fmla="*/ 3484 w 10000"/>
              <a:gd name="connsiteY143" fmla="*/ 8874 h 10000"/>
              <a:gd name="connsiteX144" fmla="*/ 3484 w 10000"/>
              <a:gd name="connsiteY144" fmla="*/ 8628 h 10000"/>
              <a:gd name="connsiteX0" fmla="*/ 6815 w 10000"/>
              <a:gd name="connsiteY0" fmla="*/ 1423 h 10000"/>
              <a:gd name="connsiteX1" fmla="*/ 8059 w 10000"/>
              <a:gd name="connsiteY1" fmla="*/ 980 h 10000"/>
              <a:gd name="connsiteX2" fmla="*/ 7315 w 10000"/>
              <a:gd name="connsiteY2" fmla="*/ 1128 h 10000"/>
              <a:gd name="connsiteX3" fmla="*/ 5176 w 10000"/>
              <a:gd name="connsiteY3" fmla="*/ 0 h 10000"/>
              <a:gd name="connsiteX4" fmla="*/ 2640 w 10000"/>
              <a:gd name="connsiteY4" fmla="*/ 1961 h 10000"/>
              <a:gd name="connsiteX5" fmla="*/ 2590 w 10000"/>
              <a:gd name="connsiteY5" fmla="*/ 1961 h 10000"/>
              <a:gd name="connsiteX6" fmla="*/ 2 w 10000"/>
              <a:gd name="connsiteY6" fmla="*/ 4462 h 10000"/>
              <a:gd name="connsiteX7" fmla="*/ 2640 w 10000"/>
              <a:gd name="connsiteY7" fmla="*/ 7058 h 10000"/>
              <a:gd name="connsiteX8" fmla="*/ 2688 w 10000"/>
              <a:gd name="connsiteY8" fmla="*/ 7058 h 10000"/>
              <a:gd name="connsiteX9" fmla="*/ 2688 w 10000"/>
              <a:gd name="connsiteY9" fmla="*/ 10000 h 10000"/>
              <a:gd name="connsiteX10" fmla="*/ 8855 w 10000"/>
              <a:gd name="connsiteY10" fmla="*/ 10000 h 10000"/>
              <a:gd name="connsiteX11" fmla="*/ 8855 w 10000"/>
              <a:gd name="connsiteY11" fmla="*/ 5392 h 10000"/>
              <a:gd name="connsiteX12" fmla="*/ 8756 w 10000"/>
              <a:gd name="connsiteY12" fmla="*/ 5245 h 10000"/>
              <a:gd name="connsiteX13" fmla="*/ 5773 w 10000"/>
              <a:gd name="connsiteY13" fmla="*/ 5245 h 10000"/>
              <a:gd name="connsiteX14" fmla="*/ 5773 w 10000"/>
              <a:gd name="connsiteY14" fmla="*/ 4462 h 10000"/>
              <a:gd name="connsiteX15" fmla="*/ 9802 w 10000"/>
              <a:gd name="connsiteY15" fmla="*/ 4462 h 10000"/>
              <a:gd name="connsiteX16" fmla="*/ 9802 w 10000"/>
              <a:gd name="connsiteY16" fmla="*/ 8187 h 10000"/>
              <a:gd name="connsiteX17" fmla="*/ 9107 w 10000"/>
              <a:gd name="connsiteY17" fmla="*/ 8187 h 10000"/>
              <a:gd name="connsiteX18" fmla="*/ 9107 w 10000"/>
              <a:gd name="connsiteY18" fmla="*/ 8432 h 10000"/>
              <a:gd name="connsiteX19" fmla="*/ 10000 w 10000"/>
              <a:gd name="connsiteY19" fmla="*/ 8432 h 10000"/>
              <a:gd name="connsiteX20" fmla="*/ 10000 w 10000"/>
              <a:gd name="connsiteY20" fmla="*/ 3777 h 10000"/>
              <a:gd name="connsiteX21" fmla="*/ 9903 w 10000"/>
              <a:gd name="connsiteY21" fmla="*/ 3678 h 10000"/>
              <a:gd name="connsiteX22" fmla="*/ 3933 w 10000"/>
              <a:gd name="connsiteY22" fmla="*/ 3678 h 10000"/>
              <a:gd name="connsiteX23" fmla="*/ 3832 w 10000"/>
              <a:gd name="connsiteY23" fmla="*/ 3777 h 10000"/>
              <a:gd name="connsiteX24" fmla="*/ 3832 w 10000"/>
              <a:gd name="connsiteY24" fmla="*/ 5245 h 10000"/>
              <a:gd name="connsiteX25" fmla="*/ 2788 w 10000"/>
              <a:gd name="connsiteY25" fmla="*/ 5245 h 10000"/>
              <a:gd name="connsiteX26" fmla="*/ 2688 w 10000"/>
              <a:gd name="connsiteY26" fmla="*/ 5392 h 10000"/>
              <a:gd name="connsiteX27" fmla="*/ 2688 w 10000"/>
              <a:gd name="connsiteY27" fmla="*/ 6470 h 10000"/>
              <a:gd name="connsiteX28" fmla="*/ 2640 w 10000"/>
              <a:gd name="connsiteY28" fmla="*/ 6470 h 10000"/>
              <a:gd name="connsiteX29" fmla="*/ 600 w 10000"/>
              <a:gd name="connsiteY29" fmla="*/ 4561 h 10000"/>
              <a:gd name="connsiteX30" fmla="*/ 2590 w 10000"/>
              <a:gd name="connsiteY30" fmla="*/ 2550 h 10000"/>
              <a:gd name="connsiteX31" fmla="*/ 2590 w 10000"/>
              <a:gd name="connsiteY31" fmla="*/ 2550 h 10000"/>
              <a:gd name="connsiteX32" fmla="*/ 2640 w 10000"/>
              <a:gd name="connsiteY32" fmla="*/ 2550 h 10000"/>
              <a:gd name="connsiteX33" fmla="*/ 2889 w 10000"/>
              <a:gd name="connsiteY33" fmla="*/ 2550 h 10000"/>
              <a:gd name="connsiteX34" fmla="*/ 3187 w 10000"/>
              <a:gd name="connsiteY34" fmla="*/ 2353 h 10000"/>
              <a:gd name="connsiteX35" fmla="*/ 3237 w 10000"/>
              <a:gd name="connsiteY35" fmla="*/ 2108 h 10000"/>
              <a:gd name="connsiteX36" fmla="*/ 5176 w 10000"/>
              <a:gd name="connsiteY36" fmla="*/ 588 h 10000"/>
              <a:gd name="connsiteX37" fmla="*/ 6815 w 10000"/>
              <a:gd name="connsiteY37" fmla="*/ 1423 h 10000"/>
              <a:gd name="connsiteX38" fmla="*/ 8655 w 10000"/>
              <a:gd name="connsiteY38" fmla="*/ 6029 h 10000"/>
              <a:gd name="connsiteX39" fmla="*/ 8655 w 10000"/>
              <a:gd name="connsiteY39" fmla="*/ 6029 h 10000"/>
              <a:gd name="connsiteX40" fmla="*/ 8655 w 10000"/>
              <a:gd name="connsiteY40" fmla="*/ 9756 h 10000"/>
              <a:gd name="connsiteX41" fmla="*/ 4629 w 10000"/>
              <a:gd name="connsiteY41" fmla="*/ 9756 h 10000"/>
              <a:gd name="connsiteX42" fmla="*/ 4629 w 10000"/>
              <a:gd name="connsiteY42" fmla="*/ 6029 h 10000"/>
              <a:gd name="connsiteX43" fmla="*/ 8655 w 10000"/>
              <a:gd name="connsiteY43" fmla="*/ 6029 h 10000"/>
              <a:gd name="connsiteX44" fmla="*/ 4082 w 10000"/>
              <a:gd name="connsiteY44" fmla="*/ 3923 h 10000"/>
              <a:gd name="connsiteX45" fmla="*/ 4082 w 10000"/>
              <a:gd name="connsiteY45" fmla="*/ 3923 h 10000"/>
              <a:gd name="connsiteX46" fmla="*/ 4429 w 10000"/>
              <a:gd name="connsiteY46" fmla="*/ 3923 h 10000"/>
              <a:gd name="connsiteX47" fmla="*/ 4429 w 10000"/>
              <a:gd name="connsiteY47" fmla="*/ 4266 h 10000"/>
              <a:gd name="connsiteX48" fmla="*/ 4082 w 10000"/>
              <a:gd name="connsiteY48" fmla="*/ 4266 h 10000"/>
              <a:gd name="connsiteX49" fmla="*/ 4082 w 10000"/>
              <a:gd name="connsiteY49" fmla="*/ 3923 h 10000"/>
              <a:gd name="connsiteX50" fmla="*/ 4082 w 10000"/>
              <a:gd name="connsiteY50" fmla="*/ 4462 h 10000"/>
              <a:gd name="connsiteX51" fmla="*/ 4082 w 10000"/>
              <a:gd name="connsiteY51" fmla="*/ 4462 h 10000"/>
              <a:gd name="connsiteX52" fmla="*/ 5575 w 10000"/>
              <a:gd name="connsiteY52" fmla="*/ 4462 h 10000"/>
              <a:gd name="connsiteX53" fmla="*/ 5575 w 10000"/>
              <a:gd name="connsiteY53" fmla="*/ 5245 h 10000"/>
              <a:gd name="connsiteX54" fmla="*/ 4082 w 10000"/>
              <a:gd name="connsiteY54" fmla="*/ 5245 h 10000"/>
              <a:gd name="connsiteX55" fmla="*/ 4082 w 10000"/>
              <a:gd name="connsiteY55" fmla="*/ 4462 h 10000"/>
              <a:gd name="connsiteX56" fmla="*/ 2939 w 10000"/>
              <a:gd name="connsiteY56" fmla="*/ 5490 h 10000"/>
              <a:gd name="connsiteX57" fmla="*/ 2939 w 10000"/>
              <a:gd name="connsiteY57" fmla="*/ 5490 h 10000"/>
              <a:gd name="connsiteX58" fmla="*/ 3286 w 10000"/>
              <a:gd name="connsiteY58" fmla="*/ 5490 h 10000"/>
              <a:gd name="connsiteX59" fmla="*/ 3286 w 10000"/>
              <a:gd name="connsiteY59" fmla="*/ 5833 h 10000"/>
              <a:gd name="connsiteX60" fmla="*/ 2939 w 10000"/>
              <a:gd name="connsiteY60" fmla="*/ 5833 h 10000"/>
              <a:gd name="connsiteX61" fmla="*/ 2939 w 10000"/>
              <a:gd name="connsiteY61" fmla="*/ 5490 h 10000"/>
              <a:gd name="connsiteX62" fmla="*/ 2939 w 10000"/>
              <a:gd name="connsiteY62" fmla="*/ 6029 h 10000"/>
              <a:gd name="connsiteX63" fmla="*/ 2939 w 10000"/>
              <a:gd name="connsiteY63" fmla="*/ 6029 h 10000"/>
              <a:gd name="connsiteX64" fmla="*/ 4429 w 10000"/>
              <a:gd name="connsiteY64" fmla="*/ 6029 h 10000"/>
              <a:gd name="connsiteX65" fmla="*/ 4429 w 10000"/>
              <a:gd name="connsiteY65" fmla="*/ 9756 h 10000"/>
              <a:gd name="connsiteX66" fmla="*/ 2939 w 10000"/>
              <a:gd name="connsiteY66" fmla="*/ 9756 h 10000"/>
              <a:gd name="connsiteX67" fmla="*/ 2939 w 10000"/>
              <a:gd name="connsiteY67" fmla="*/ 6029 h 10000"/>
              <a:gd name="connsiteX68" fmla="*/ 4977 w 10000"/>
              <a:gd name="connsiteY68" fmla="*/ 8040 h 10000"/>
              <a:gd name="connsiteX69" fmla="*/ 4977 w 10000"/>
              <a:gd name="connsiteY69" fmla="*/ 8040 h 10000"/>
              <a:gd name="connsiteX70" fmla="*/ 4977 w 10000"/>
              <a:gd name="connsiteY70" fmla="*/ 7795 h 10000"/>
              <a:gd name="connsiteX71" fmla="*/ 5026 w 10000"/>
              <a:gd name="connsiteY71" fmla="*/ 7746 h 10000"/>
              <a:gd name="connsiteX72" fmla="*/ 5922 w 10000"/>
              <a:gd name="connsiteY72" fmla="*/ 7206 h 10000"/>
              <a:gd name="connsiteX73" fmla="*/ 5973 w 10000"/>
              <a:gd name="connsiteY73" fmla="*/ 7254 h 10000"/>
              <a:gd name="connsiteX74" fmla="*/ 5973 w 10000"/>
              <a:gd name="connsiteY74" fmla="*/ 7502 h 10000"/>
              <a:gd name="connsiteX75" fmla="*/ 5922 w 10000"/>
              <a:gd name="connsiteY75" fmla="*/ 7550 h 10000"/>
              <a:gd name="connsiteX76" fmla="*/ 5276 w 10000"/>
              <a:gd name="connsiteY76" fmla="*/ 7942 h 10000"/>
              <a:gd name="connsiteX77" fmla="*/ 5922 w 10000"/>
              <a:gd name="connsiteY77" fmla="*/ 8286 h 10000"/>
              <a:gd name="connsiteX78" fmla="*/ 5973 w 10000"/>
              <a:gd name="connsiteY78" fmla="*/ 8335 h 10000"/>
              <a:gd name="connsiteX79" fmla="*/ 5973 w 10000"/>
              <a:gd name="connsiteY79" fmla="*/ 8579 h 10000"/>
              <a:gd name="connsiteX80" fmla="*/ 5922 w 10000"/>
              <a:gd name="connsiteY80" fmla="*/ 8579 h 10000"/>
              <a:gd name="connsiteX81" fmla="*/ 5026 w 10000"/>
              <a:gd name="connsiteY81" fmla="*/ 8090 h 10000"/>
              <a:gd name="connsiteX82" fmla="*/ 4977 w 10000"/>
              <a:gd name="connsiteY82" fmla="*/ 8040 h 10000"/>
              <a:gd name="connsiteX83" fmla="*/ 7315 w 10000"/>
              <a:gd name="connsiteY83" fmla="*/ 8579 h 10000"/>
              <a:gd name="connsiteX84" fmla="*/ 7315 w 10000"/>
              <a:gd name="connsiteY84" fmla="*/ 8579 h 10000"/>
              <a:gd name="connsiteX85" fmla="*/ 7315 w 10000"/>
              <a:gd name="connsiteY85" fmla="*/ 8335 h 10000"/>
              <a:gd name="connsiteX86" fmla="*/ 7362 w 10000"/>
              <a:gd name="connsiteY86" fmla="*/ 8286 h 10000"/>
              <a:gd name="connsiteX87" fmla="*/ 8010 w 10000"/>
              <a:gd name="connsiteY87" fmla="*/ 7894 h 10000"/>
              <a:gd name="connsiteX88" fmla="*/ 7362 w 10000"/>
              <a:gd name="connsiteY88" fmla="*/ 7550 h 10000"/>
              <a:gd name="connsiteX89" fmla="*/ 7315 w 10000"/>
              <a:gd name="connsiteY89" fmla="*/ 7450 h 10000"/>
              <a:gd name="connsiteX90" fmla="*/ 7315 w 10000"/>
              <a:gd name="connsiteY90" fmla="*/ 7254 h 10000"/>
              <a:gd name="connsiteX91" fmla="*/ 7362 w 10000"/>
              <a:gd name="connsiteY91" fmla="*/ 7206 h 10000"/>
              <a:gd name="connsiteX92" fmla="*/ 8260 w 10000"/>
              <a:gd name="connsiteY92" fmla="*/ 7746 h 10000"/>
              <a:gd name="connsiteX93" fmla="*/ 8310 w 10000"/>
              <a:gd name="connsiteY93" fmla="*/ 7795 h 10000"/>
              <a:gd name="connsiteX94" fmla="*/ 8310 w 10000"/>
              <a:gd name="connsiteY94" fmla="*/ 8040 h 10000"/>
              <a:gd name="connsiteX95" fmla="*/ 8260 w 10000"/>
              <a:gd name="connsiteY95" fmla="*/ 8090 h 10000"/>
              <a:gd name="connsiteX96" fmla="*/ 7362 w 10000"/>
              <a:gd name="connsiteY96" fmla="*/ 8579 h 10000"/>
              <a:gd name="connsiteX97" fmla="*/ 7315 w 10000"/>
              <a:gd name="connsiteY97" fmla="*/ 8579 h 10000"/>
              <a:gd name="connsiteX98" fmla="*/ 6270 w 10000"/>
              <a:gd name="connsiteY98" fmla="*/ 8579 h 10000"/>
              <a:gd name="connsiteX99" fmla="*/ 6270 w 10000"/>
              <a:gd name="connsiteY99" fmla="*/ 8579 h 10000"/>
              <a:gd name="connsiteX100" fmla="*/ 6766 w 10000"/>
              <a:gd name="connsiteY100" fmla="*/ 7254 h 10000"/>
              <a:gd name="connsiteX101" fmla="*/ 6815 w 10000"/>
              <a:gd name="connsiteY101" fmla="*/ 7206 h 10000"/>
              <a:gd name="connsiteX102" fmla="*/ 7015 w 10000"/>
              <a:gd name="connsiteY102" fmla="*/ 7206 h 10000"/>
              <a:gd name="connsiteX103" fmla="*/ 7015 w 10000"/>
              <a:gd name="connsiteY103" fmla="*/ 7254 h 10000"/>
              <a:gd name="connsiteX104" fmla="*/ 6518 w 10000"/>
              <a:gd name="connsiteY104" fmla="*/ 8579 h 10000"/>
              <a:gd name="connsiteX105" fmla="*/ 6467 w 10000"/>
              <a:gd name="connsiteY105" fmla="*/ 8628 h 10000"/>
              <a:gd name="connsiteX106" fmla="*/ 6270 w 10000"/>
              <a:gd name="connsiteY106" fmla="*/ 8628 h 10000"/>
              <a:gd name="connsiteX107" fmla="*/ 6270 w 10000"/>
              <a:gd name="connsiteY107" fmla="*/ 8579 h 10000"/>
              <a:gd name="connsiteX108" fmla="*/ 3135 w 10000"/>
              <a:gd name="connsiteY108" fmla="*/ 6373 h 10000"/>
              <a:gd name="connsiteX109" fmla="*/ 3135 w 10000"/>
              <a:gd name="connsiteY109" fmla="*/ 6373 h 10000"/>
              <a:gd name="connsiteX110" fmla="*/ 4181 w 10000"/>
              <a:gd name="connsiteY110" fmla="*/ 6373 h 10000"/>
              <a:gd name="connsiteX111" fmla="*/ 4181 w 10000"/>
              <a:gd name="connsiteY111" fmla="*/ 6617 h 10000"/>
              <a:gd name="connsiteX112" fmla="*/ 3135 w 10000"/>
              <a:gd name="connsiteY112" fmla="*/ 6617 h 10000"/>
              <a:gd name="connsiteX113" fmla="*/ 3135 w 10000"/>
              <a:gd name="connsiteY113" fmla="*/ 6373 h 10000"/>
              <a:gd name="connsiteX114" fmla="*/ 3484 w 10000"/>
              <a:gd name="connsiteY114" fmla="*/ 9216 h 10000"/>
              <a:gd name="connsiteX115" fmla="*/ 3484 w 10000"/>
              <a:gd name="connsiteY115" fmla="*/ 9216 h 10000"/>
              <a:gd name="connsiteX116" fmla="*/ 4181 w 10000"/>
              <a:gd name="connsiteY116" fmla="*/ 9216 h 10000"/>
              <a:gd name="connsiteX117" fmla="*/ 4181 w 10000"/>
              <a:gd name="connsiteY117" fmla="*/ 9462 h 10000"/>
              <a:gd name="connsiteX118" fmla="*/ 3484 w 10000"/>
              <a:gd name="connsiteY118" fmla="*/ 9462 h 10000"/>
              <a:gd name="connsiteX119" fmla="*/ 3484 w 10000"/>
              <a:gd name="connsiteY119" fmla="*/ 9216 h 10000"/>
              <a:gd name="connsiteX120" fmla="*/ 3484 w 10000"/>
              <a:gd name="connsiteY120" fmla="*/ 6961 h 10000"/>
              <a:gd name="connsiteX121" fmla="*/ 3484 w 10000"/>
              <a:gd name="connsiteY121" fmla="*/ 6961 h 10000"/>
              <a:gd name="connsiteX122" fmla="*/ 4181 w 10000"/>
              <a:gd name="connsiteY122" fmla="*/ 6961 h 10000"/>
              <a:gd name="connsiteX123" fmla="*/ 4181 w 10000"/>
              <a:gd name="connsiteY123" fmla="*/ 7157 h 10000"/>
              <a:gd name="connsiteX124" fmla="*/ 3484 w 10000"/>
              <a:gd name="connsiteY124" fmla="*/ 7157 h 10000"/>
              <a:gd name="connsiteX125" fmla="*/ 3484 w 10000"/>
              <a:gd name="connsiteY125" fmla="*/ 6961 h 10000"/>
              <a:gd name="connsiteX126" fmla="*/ 3484 w 10000"/>
              <a:gd name="connsiteY126" fmla="*/ 7502 h 10000"/>
              <a:gd name="connsiteX127" fmla="*/ 3484 w 10000"/>
              <a:gd name="connsiteY127" fmla="*/ 7502 h 10000"/>
              <a:gd name="connsiteX128" fmla="*/ 4181 w 10000"/>
              <a:gd name="connsiteY128" fmla="*/ 7502 h 10000"/>
              <a:gd name="connsiteX129" fmla="*/ 4181 w 10000"/>
              <a:gd name="connsiteY129" fmla="*/ 7746 h 10000"/>
              <a:gd name="connsiteX130" fmla="*/ 3484 w 10000"/>
              <a:gd name="connsiteY130" fmla="*/ 7746 h 10000"/>
              <a:gd name="connsiteX131" fmla="*/ 3484 w 10000"/>
              <a:gd name="connsiteY131" fmla="*/ 7502 h 10000"/>
              <a:gd name="connsiteX132" fmla="*/ 3135 w 10000"/>
              <a:gd name="connsiteY132" fmla="*/ 8090 h 10000"/>
              <a:gd name="connsiteX133" fmla="*/ 3135 w 10000"/>
              <a:gd name="connsiteY133" fmla="*/ 8090 h 10000"/>
              <a:gd name="connsiteX134" fmla="*/ 4181 w 10000"/>
              <a:gd name="connsiteY134" fmla="*/ 8090 h 10000"/>
              <a:gd name="connsiteX135" fmla="*/ 4181 w 10000"/>
              <a:gd name="connsiteY135" fmla="*/ 8286 h 10000"/>
              <a:gd name="connsiteX136" fmla="*/ 3135 w 10000"/>
              <a:gd name="connsiteY136" fmla="*/ 8286 h 10000"/>
              <a:gd name="connsiteX137" fmla="*/ 3135 w 10000"/>
              <a:gd name="connsiteY137" fmla="*/ 8090 h 10000"/>
              <a:gd name="connsiteX138" fmla="*/ 3484 w 10000"/>
              <a:gd name="connsiteY138" fmla="*/ 8628 h 10000"/>
              <a:gd name="connsiteX139" fmla="*/ 3484 w 10000"/>
              <a:gd name="connsiteY139" fmla="*/ 8628 h 10000"/>
              <a:gd name="connsiteX140" fmla="*/ 4181 w 10000"/>
              <a:gd name="connsiteY140" fmla="*/ 8628 h 10000"/>
              <a:gd name="connsiteX141" fmla="*/ 4181 w 10000"/>
              <a:gd name="connsiteY141" fmla="*/ 8874 h 10000"/>
              <a:gd name="connsiteX142" fmla="*/ 3484 w 10000"/>
              <a:gd name="connsiteY142" fmla="*/ 8874 h 10000"/>
              <a:gd name="connsiteX143" fmla="*/ 3484 w 10000"/>
              <a:gd name="connsiteY143" fmla="*/ 8628 h 10000"/>
              <a:gd name="connsiteX0" fmla="*/ 5176 w 10000"/>
              <a:gd name="connsiteY0" fmla="*/ 588 h 10000"/>
              <a:gd name="connsiteX1" fmla="*/ 8059 w 10000"/>
              <a:gd name="connsiteY1" fmla="*/ 980 h 10000"/>
              <a:gd name="connsiteX2" fmla="*/ 7315 w 10000"/>
              <a:gd name="connsiteY2" fmla="*/ 1128 h 10000"/>
              <a:gd name="connsiteX3" fmla="*/ 5176 w 10000"/>
              <a:gd name="connsiteY3" fmla="*/ 0 h 10000"/>
              <a:gd name="connsiteX4" fmla="*/ 2640 w 10000"/>
              <a:gd name="connsiteY4" fmla="*/ 1961 h 10000"/>
              <a:gd name="connsiteX5" fmla="*/ 2590 w 10000"/>
              <a:gd name="connsiteY5" fmla="*/ 1961 h 10000"/>
              <a:gd name="connsiteX6" fmla="*/ 2 w 10000"/>
              <a:gd name="connsiteY6" fmla="*/ 4462 h 10000"/>
              <a:gd name="connsiteX7" fmla="*/ 2640 w 10000"/>
              <a:gd name="connsiteY7" fmla="*/ 7058 h 10000"/>
              <a:gd name="connsiteX8" fmla="*/ 2688 w 10000"/>
              <a:gd name="connsiteY8" fmla="*/ 7058 h 10000"/>
              <a:gd name="connsiteX9" fmla="*/ 2688 w 10000"/>
              <a:gd name="connsiteY9" fmla="*/ 10000 h 10000"/>
              <a:gd name="connsiteX10" fmla="*/ 8855 w 10000"/>
              <a:gd name="connsiteY10" fmla="*/ 10000 h 10000"/>
              <a:gd name="connsiteX11" fmla="*/ 8855 w 10000"/>
              <a:gd name="connsiteY11" fmla="*/ 5392 h 10000"/>
              <a:gd name="connsiteX12" fmla="*/ 8756 w 10000"/>
              <a:gd name="connsiteY12" fmla="*/ 5245 h 10000"/>
              <a:gd name="connsiteX13" fmla="*/ 5773 w 10000"/>
              <a:gd name="connsiteY13" fmla="*/ 5245 h 10000"/>
              <a:gd name="connsiteX14" fmla="*/ 5773 w 10000"/>
              <a:gd name="connsiteY14" fmla="*/ 4462 h 10000"/>
              <a:gd name="connsiteX15" fmla="*/ 9802 w 10000"/>
              <a:gd name="connsiteY15" fmla="*/ 4462 h 10000"/>
              <a:gd name="connsiteX16" fmla="*/ 9802 w 10000"/>
              <a:gd name="connsiteY16" fmla="*/ 8187 h 10000"/>
              <a:gd name="connsiteX17" fmla="*/ 9107 w 10000"/>
              <a:gd name="connsiteY17" fmla="*/ 8187 h 10000"/>
              <a:gd name="connsiteX18" fmla="*/ 9107 w 10000"/>
              <a:gd name="connsiteY18" fmla="*/ 8432 h 10000"/>
              <a:gd name="connsiteX19" fmla="*/ 10000 w 10000"/>
              <a:gd name="connsiteY19" fmla="*/ 8432 h 10000"/>
              <a:gd name="connsiteX20" fmla="*/ 10000 w 10000"/>
              <a:gd name="connsiteY20" fmla="*/ 3777 h 10000"/>
              <a:gd name="connsiteX21" fmla="*/ 9903 w 10000"/>
              <a:gd name="connsiteY21" fmla="*/ 3678 h 10000"/>
              <a:gd name="connsiteX22" fmla="*/ 3933 w 10000"/>
              <a:gd name="connsiteY22" fmla="*/ 3678 h 10000"/>
              <a:gd name="connsiteX23" fmla="*/ 3832 w 10000"/>
              <a:gd name="connsiteY23" fmla="*/ 3777 h 10000"/>
              <a:gd name="connsiteX24" fmla="*/ 3832 w 10000"/>
              <a:gd name="connsiteY24" fmla="*/ 5245 h 10000"/>
              <a:gd name="connsiteX25" fmla="*/ 2788 w 10000"/>
              <a:gd name="connsiteY25" fmla="*/ 5245 h 10000"/>
              <a:gd name="connsiteX26" fmla="*/ 2688 w 10000"/>
              <a:gd name="connsiteY26" fmla="*/ 5392 h 10000"/>
              <a:gd name="connsiteX27" fmla="*/ 2688 w 10000"/>
              <a:gd name="connsiteY27" fmla="*/ 6470 h 10000"/>
              <a:gd name="connsiteX28" fmla="*/ 2640 w 10000"/>
              <a:gd name="connsiteY28" fmla="*/ 6470 h 10000"/>
              <a:gd name="connsiteX29" fmla="*/ 600 w 10000"/>
              <a:gd name="connsiteY29" fmla="*/ 4561 h 10000"/>
              <a:gd name="connsiteX30" fmla="*/ 2590 w 10000"/>
              <a:gd name="connsiteY30" fmla="*/ 2550 h 10000"/>
              <a:gd name="connsiteX31" fmla="*/ 2590 w 10000"/>
              <a:gd name="connsiteY31" fmla="*/ 2550 h 10000"/>
              <a:gd name="connsiteX32" fmla="*/ 2640 w 10000"/>
              <a:gd name="connsiteY32" fmla="*/ 2550 h 10000"/>
              <a:gd name="connsiteX33" fmla="*/ 2889 w 10000"/>
              <a:gd name="connsiteY33" fmla="*/ 2550 h 10000"/>
              <a:gd name="connsiteX34" fmla="*/ 3187 w 10000"/>
              <a:gd name="connsiteY34" fmla="*/ 2353 h 10000"/>
              <a:gd name="connsiteX35" fmla="*/ 3237 w 10000"/>
              <a:gd name="connsiteY35" fmla="*/ 2108 h 10000"/>
              <a:gd name="connsiteX36" fmla="*/ 5176 w 10000"/>
              <a:gd name="connsiteY36" fmla="*/ 588 h 10000"/>
              <a:gd name="connsiteX37" fmla="*/ 8655 w 10000"/>
              <a:gd name="connsiteY37" fmla="*/ 6029 h 10000"/>
              <a:gd name="connsiteX38" fmla="*/ 8655 w 10000"/>
              <a:gd name="connsiteY38" fmla="*/ 6029 h 10000"/>
              <a:gd name="connsiteX39" fmla="*/ 8655 w 10000"/>
              <a:gd name="connsiteY39" fmla="*/ 9756 h 10000"/>
              <a:gd name="connsiteX40" fmla="*/ 4629 w 10000"/>
              <a:gd name="connsiteY40" fmla="*/ 9756 h 10000"/>
              <a:gd name="connsiteX41" fmla="*/ 4629 w 10000"/>
              <a:gd name="connsiteY41" fmla="*/ 6029 h 10000"/>
              <a:gd name="connsiteX42" fmla="*/ 8655 w 10000"/>
              <a:gd name="connsiteY42" fmla="*/ 6029 h 10000"/>
              <a:gd name="connsiteX43" fmla="*/ 4082 w 10000"/>
              <a:gd name="connsiteY43" fmla="*/ 3923 h 10000"/>
              <a:gd name="connsiteX44" fmla="*/ 4082 w 10000"/>
              <a:gd name="connsiteY44" fmla="*/ 3923 h 10000"/>
              <a:gd name="connsiteX45" fmla="*/ 4429 w 10000"/>
              <a:gd name="connsiteY45" fmla="*/ 3923 h 10000"/>
              <a:gd name="connsiteX46" fmla="*/ 4429 w 10000"/>
              <a:gd name="connsiteY46" fmla="*/ 4266 h 10000"/>
              <a:gd name="connsiteX47" fmla="*/ 4082 w 10000"/>
              <a:gd name="connsiteY47" fmla="*/ 4266 h 10000"/>
              <a:gd name="connsiteX48" fmla="*/ 4082 w 10000"/>
              <a:gd name="connsiteY48" fmla="*/ 3923 h 10000"/>
              <a:gd name="connsiteX49" fmla="*/ 4082 w 10000"/>
              <a:gd name="connsiteY49" fmla="*/ 4462 h 10000"/>
              <a:gd name="connsiteX50" fmla="*/ 4082 w 10000"/>
              <a:gd name="connsiteY50" fmla="*/ 4462 h 10000"/>
              <a:gd name="connsiteX51" fmla="*/ 5575 w 10000"/>
              <a:gd name="connsiteY51" fmla="*/ 4462 h 10000"/>
              <a:gd name="connsiteX52" fmla="*/ 5575 w 10000"/>
              <a:gd name="connsiteY52" fmla="*/ 5245 h 10000"/>
              <a:gd name="connsiteX53" fmla="*/ 4082 w 10000"/>
              <a:gd name="connsiteY53" fmla="*/ 5245 h 10000"/>
              <a:gd name="connsiteX54" fmla="*/ 4082 w 10000"/>
              <a:gd name="connsiteY54" fmla="*/ 4462 h 10000"/>
              <a:gd name="connsiteX55" fmla="*/ 2939 w 10000"/>
              <a:gd name="connsiteY55" fmla="*/ 5490 h 10000"/>
              <a:gd name="connsiteX56" fmla="*/ 2939 w 10000"/>
              <a:gd name="connsiteY56" fmla="*/ 5490 h 10000"/>
              <a:gd name="connsiteX57" fmla="*/ 3286 w 10000"/>
              <a:gd name="connsiteY57" fmla="*/ 5490 h 10000"/>
              <a:gd name="connsiteX58" fmla="*/ 3286 w 10000"/>
              <a:gd name="connsiteY58" fmla="*/ 5833 h 10000"/>
              <a:gd name="connsiteX59" fmla="*/ 2939 w 10000"/>
              <a:gd name="connsiteY59" fmla="*/ 5833 h 10000"/>
              <a:gd name="connsiteX60" fmla="*/ 2939 w 10000"/>
              <a:gd name="connsiteY60" fmla="*/ 5490 h 10000"/>
              <a:gd name="connsiteX61" fmla="*/ 2939 w 10000"/>
              <a:gd name="connsiteY61" fmla="*/ 6029 h 10000"/>
              <a:gd name="connsiteX62" fmla="*/ 2939 w 10000"/>
              <a:gd name="connsiteY62" fmla="*/ 6029 h 10000"/>
              <a:gd name="connsiteX63" fmla="*/ 4429 w 10000"/>
              <a:gd name="connsiteY63" fmla="*/ 6029 h 10000"/>
              <a:gd name="connsiteX64" fmla="*/ 4429 w 10000"/>
              <a:gd name="connsiteY64" fmla="*/ 9756 h 10000"/>
              <a:gd name="connsiteX65" fmla="*/ 2939 w 10000"/>
              <a:gd name="connsiteY65" fmla="*/ 9756 h 10000"/>
              <a:gd name="connsiteX66" fmla="*/ 2939 w 10000"/>
              <a:gd name="connsiteY66" fmla="*/ 6029 h 10000"/>
              <a:gd name="connsiteX67" fmla="*/ 4977 w 10000"/>
              <a:gd name="connsiteY67" fmla="*/ 8040 h 10000"/>
              <a:gd name="connsiteX68" fmla="*/ 4977 w 10000"/>
              <a:gd name="connsiteY68" fmla="*/ 8040 h 10000"/>
              <a:gd name="connsiteX69" fmla="*/ 4977 w 10000"/>
              <a:gd name="connsiteY69" fmla="*/ 7795 h 10000"/>
              <a:gd name="connsiteX70" fmla="*/ 5026 w 10000"/>
              <a:gd name="connsiteY70" fmla="*/ 7746 h 10000"/>
              <a:gd name="connsiteX71" fmla="*/ 5922 w 10000"/>
              <a:gd name="connsiteY71" fmla="*/ 7206 h 10000"/>
              <a:gd name="connsiteX72" fmla="*/ 5973 w 10000"/>
              <a:gd name="connsiteY72" fmla="*/ 7254 h 10000"/>
              <a:gd name="connsiteX73" fmla="*/ 5973 w 10000"/>
              <a:gd name="connsiteY73" fmla="*/ 7502 h 10000"/>
              <a:gd name="connsiteX74" fmla="*/ 5922 w 10000"/>
              <a:gd name="connsiteY74" fmla="*/ 7550 h 10000"/>
              <a:gd name="connsiteX75" fmla="*/ 5276 w 10000"/>
              <a:gd name="connsiteY75" fmla="*/ 7942 h 10000"/>
              <a:gd name="connsiteX76" fmla="*/ 5922 w 10000"/>
              <a:gd name="connsiteY76" fmla="*/ 8286 h 10000"/>
              <a:gd name="connsiteX77" fmla="*/ 5973 w 10000"/>
              <a:gd name="connsiteY77" fmla="*/ 8335 h 10000"/>
              <a:gd name="connsiteX78" fmla="*/ 5973 w 10000"/>
              <a:gd name="connsiteY78" fmla="*/ 8579 h 10000"/>
              <a:gd name="connsiteX79" fmla="*/ 5922 w 10000"/>
              <a:gd name="connsiteY79" fmla="*/ 8579 h 10000"/>
              <a:gd name="connsiteX80" fmla="*/ 5026 w 10000"/>
              <a:gd name="connsiteY80" fmla="*/ 8090 h 10000"/>
              <a:gd name="connsiteX81" fmla="*/ 4977 w 10000"/>
              <a:gd name="connsiteY81" fmla="*/ 8040 h 10000"/>
              <a:gd name="connsiteX82" fmla="*/ 7315 w 10000"/>
              <a:gd name="connsiteY82" fmla="*/ 8579 h 10000"/>
              <a:gd name="connsiteX83" fmla="*/ 7315 w 10000"/>
              <a:gd name="connsiteY83" fmla="*/ 8579 h 10000"/>
              <a:gd name="connsiteX84" fmla="*/ 7315 w 10000"/>
              <a:gd name="connsiteY84" fmla="*/ 8335 h 10000"/>
              <a:gd name="connsiteX85" fmla="*/ 7362 w 10000"/>
              <a:gd name="connsiteY85" fmla="*/ 8286 h 10000"/>
              <a:gd name="connsiteX86" fmla="*/ 8010 w 10000"/>
              <a:gd name="connsiteY86" fmla="*/ 7894 h 10000"/>
              <a:gd name="connsiteX87" fmla="*/ 7362 w 10000"/>
              <a:gd name="connsiteY87" fmla="*/ 7550 h 10000"/>
              <a:gd name="connsiteX88" fmla="*/ 7315 w 10000"/>
              <a:gd name="connsiteY88" fmla="*/ 7450 h 10000"/>
              <a:gd name="connsiteX89" fmla="*/ 7315 w 10000"/>
              <a:gd name="connsiteY89" fmla="*/ 7254 h 10000"/>
              <a:gd name="connsiteX90" fmla="*/ 7362 w 10000"/>
              <a:gd name="connsiteY90" fmla="*/ 7206 h 10000"/>
              <a:gd name="connsiteX91" fmla="*/ 8260 w 10000"/>
              <a:gd name="connsiteY91" fmla="*/ 7746 h 10000"/>
              <a:gd name="connsiteX92" fmla="*/ 8310 w 10000"/>
              <a:gd name="connsiteY92" fmla="*/ 7795 h 10000"/>
              <a:gd name="connsiteX93" fmla="*/ 8310 w 10000"/>
              <a:gd name="connsiteY93" fmla="*/ 8040 h 10000"/>
              <a:gd name="connsiteX94" fmla="*/ 8260 w 10000"/>
              <a:gd name="connsiteY94" fmla="*/ 8090 h 10000"/>
              <a:gd name="connsiteX95" fmla="*/ 7362 w 10000"/>
              <a:gd name="connsiteY95" fmla="*/ 8579 h 10000"/>
              <a:gd name="connsiteX96" fmla="*/ 7315 w 10000"/>
              <a:gd name="connsiteY96" fmla="*/ 8579 h 10000"/>
              <a:gd name="connsiteX97" fmla="*/ 6270 w 10000"/>
              <a:gd name="connsiteY97" fmla="*/ 8579 h 10000"/>
              <a:gd name="connsiteX98" fmla="*/ 6270 w 10000"/>
              <a:gd name="connsiteY98" fmla="*/ 8579 h 10000"/>
              <a:gd name="connsiteX99" fmla="*/ 6766 w 10000"/>
              <a:gd name="connsiteY99" fmla="*/ 7254 h 10000"/>
              <a:gd name="connsiteX100" fmla="*/ 6815 w 10000"/>
              <a:gd name="connsiteY100" fmla="*/ 7206 h 10000"/>
              <a:gd name="connsiteX101" fmla="*/ 7015 w 10000"/>
              <a:gd name="connsiteY101" fmla="*/ 7206 h 10000"/>
              <a:gd name="connsiteX102" fmla="*/ 7015 w 10000"/>
              <a:gd name="connsiteY102" fmla="*/ 7254 h 10000"/>
              <a:gd name="connsiteX103" fmla="*/ 6518 w 10000"/>
              <a:gd name="connsiteY103" fmla="*/ 8579 h 10000"/>
              <a:gd name="connsiteX104" fmla="*/ 6467 w 10000"/>
              <a:gd name="connsiteY104" fmla="*/ 8628 h 10000"/>
              <a:gd name="connsiteX105" fmla="*/ 6270 w 10000"/>
              <a:gd name="connsiteY105" fmla="*/ 8628 h 10000"/>
              <a:gd name="connsiteX106" fmla="*/ 6270 w 10000"/>
              <a:gd name="connsiteY106" fmla="*/ 8579 h 10000"/>
              <a:gd name="connsiteX107" fmla="*/ 3135 w 10000"/>
              <a:gd name="connsiteY107" fmla="*/ 6373 h 10000"/>
              <a:gd name="connsiteX108" fmla="*/ 3135 w 10000"/>
              <a:gd name="connsiteY108" fmla="*/ 6373 h 10000"/>
              <a:gd name="connsiteX109" fmla="*/ 4181 w 10000"/>
              <a:gd name="connsiteY109" fmla="*/ 6373 h 10000"/>
              <a:gd name="connsiteX110" fmla="*/ 4181 w 10000"/>
              <a:gd name="connsiteY110" fmla="*/ 6617 h 10000"/>
              <a:gd name="connsiteX111" fmla="*/ 3135 w 10000"/>
              <a:gd name="connsiteY111" fmla="*/ 6617 h 10000"/>
              <a:gd name="connsiteX112" fmla="*/ 3135 w 10000"/>
              <a:gd name="connsiteY112" fmla="*/ 6373 h 10000"/>
              <a:gd name="connsiteX113" fmla="*/ 3484 w 10000"/>
              <a:gd name="connsiteY113" fmla="*/ 9216 h 10000"/>
              <a:gd name="connsiteX114" fmla="*/ 3484 w 10000"/>
              <a:gd name="connsiteY114" fmla="*/ 9216 h 10000"/>
              <a:gd name="connsiteX115" fmla="*/ 4181 w 10000"/>
              <a:gd name="connsiteY115" fmla="*/ 9216 h 10000"/>
              <a:gd name="connsiteX116" fmla="*/ 4181 w 10000"/>
              <a:gd name="connsiteY116" fmla="*/ 9462 h 10000"/>
              <a:gd name="connsiteX117" fmla="*/ 3484 w 10000"/>
              <a:gd name="connsiteY117" fmla="*/ 9462 h 10000"/>
              <a:gd name="connsiteX118" fmla="*/ 3484 w 10000"/>
              <a:gd name="connsiteY118" fmla="*/ 9216 h 10000"/>
              <a:gd name="connsiteX119" fmla="*/ 3484 w 10000"/>
              <a:gd name="connsiteY119" fmla="*/ 6961 h 10000"/>
              <a:gd name="connsiteX120" fmla="*/ 3484 w 10000"/>
              <a:gd name="connsiteY120" fmla="*/ 6961 h 10000"/>
              <a:gd name="connsiteX121" fmla="*/ 4181 w 10000"/>
              <a:gd name="connsiteY121" fmla="*/ 6961 h 10000"/>
              <a:gd name="connsiteX122" fmla="*/ 4181 w 10000"/>
              <a:gd name="connsiteY122" fmla="*/ 7157 h 10000"/>
              <a:gd name="connsiteX123" fmla="*/ 3484 w 10000"/>
              <a:gd name="connsiteY123" fmla="*/ 7157 h 10000"/>
              <a:gd name="connsiteX124" fmla="*/ 3484 w 10000"/>
              <a:gd name="connsiteY124" fmla="*/ 6961 h 10000"/>
              <a:gd name="connsiteX125" fmla="*/ 3484 w 10000"/>
              <a:gd name="connsiteY125" fmla="*/ 7502 h 10000"/>
              <a:gd name="connsiteX126" fmla="*/ 3484 w 10000"/>
              <a:gd name="connsiteY126" fmla="*/ 7502 h 10000"/>
              <a:gd name="connsiteX127" fmla="*/ 4181 w 10000"/>
              <a:gd name="connsiteY127" fmla="*/ 7502 h 10000"/>
              <a:gd name="connsiteX128" fmla="*/ 4181 w 10000"/>
              <a:gd name="connsiteY128" fmla="*/ 7746 h 10000"/>
              <a:gd name="connsiteX129" fmla="*/ 3484 w 10000"/>
              <a:gd name="connsiteY129" fmla="*/ 7746 h 10000"/>
              <a:gd name="connsiteX130" fmla="*/ 3484 w 10000"/>
              <a:gd name="connsiteY130" fmla="*/ 7502 h 10000"/>
              <a:gd name="connsiteX131" fmla="*/ 3135 w 10000"/>
              <a:gd name="connsiteY131" fmla="*/ 8090 h 10000"/>
              <a:gd name="connsiteX132" fmla="*/ 3135 w 10000"/>
              <a:gd name="connsiteY132" fmla="*/ 8090 h 10000"/>
              <a:gd name="connsiteX133" fmla="*/ 4181 w 10000"/>
              <a:gd name="connsiteY133" fmla="*/ 8090 h 10000"/>
              <a:gd name="connsiteX134" fmla="*/ 4181 w 10000"/>
              <a:gd name="connsiteY134" fmla="*/ 8286 h 10000"/>
              <a:gd name="connsiteX135" fmla="*/ 3135 w 10000"/>
              <a:gd name="connsiteY135" fmla="*/ 8286 h 10000"/>
              <a:gd name="connsiteX136" fmla="*/ 3135 w 10000"/>
              <a:gd name="connsiteY136" fmla="*/ 8090 h 10000"/>
              <a:gd name="connsiteX137" fmla="*/ 3484 w 10000"/>
              <a:gd name="connsiteY137" fmla="*/ 8628 h 10000"/>
              <a:gd name="connsiteX138" fmla="*/ 3484 w 10000"/>
              <a:gd name="connsiteY138" fmla="*/ 8628 h 10000"/>
              <a:gd name="connsiteX139" fmla="*/ 4181 w 10000"/>
              <a:gd name="connsiteY139" fmla="*/ 8628 h 10000"/>
              <a:gd name="connsiteX140" fmla="*/ 4181 w 10000"/>
              <a:gd name="connsiteY140" fmla="*/ 8874 h 10000"/>
              <a:gd name="connsiteX141" fmla="*/ 3484 w 10000"/>
              <a:gd name="connsiteY141" fmla="*/ 8874 h 10000"/>
              <a:gd name="connsiteX142" fmla="*/ 3484 w 10000"/>
              <a:gd name="connsiteY142" fmla="*/ 8628 h 10000"/>
              <a:gd name="connsiteX0" fmla="*/ 5176 w 10000"/>
              <a:gd name="connsiteY0" fmla="*/ 588 h 10000"/>
              <a:gd name="connsiteX1" fmla="*/ 7315 w 10000"/>
              <a:gd name="connsiteY1" fmla="*/ 1128 h 10000"/>
              <a:gd name="connsiteX2" fmla="*/ 5176 w 10000"/>
              <a:gd name="connsiteY2" fmla="*/ 0 h 10000"/>
              <a:gd name="connsiteX3" fmla="*/ 2640 w 10000"/>
              <a:gd name="connsiteY3" fmla="*/ 1961 h 10000"/>
              <a:gd name="connsiteX4" fmla="*/ 2590 w 10000"/>
              <a:gd name="connsiteY4" fmla="*/ 1961 h 10000"/>
              <a:gd name="connsiteX5" fmla="*/ 2 w 10000"/>
              <a:gd name="connsiteY5" fmla="*/ 4462 h 10000"/>
              <a:gd name="connsiteX6" fmla="*/ 2640 w 10000"/>
              <a:gd name="connsiteY6" fmla="*/ 7058 h 10000"/>
              <a:gd name="connsiteX7" fmla="*/ 2688 w 10000"/>
              <a:gd name="connsiteY7" fmla="*/ 7058 h 10000"/>
              <a:gd name="connsiteX8" fmla="*/ 2688 w 10000"/>
              <a:gd name="connsiteY8" fmla="*/ 10000 h 10000"/>
              <a:gd name="connsiteX9" fmla="*/ 8855 w 10000"/>
              <a:gd name="connsiteY9" fmla="*/ 10000 h 10000"/>
              <a:gd name="connsiteX10" fmla="*/ 8855 w 10000"/>
              <a:gd name="connsiteY10" fmla="*/ 5392 h 10000"/>
              <a:gd name="connsiteX11" fmla="*/ 8756 w 10000"/>
              <a:gd name="connsiteY11" fmla="*/ 5245 h 10000"/>
              <a:gd name="connsiteX12" fmla="*/ 5773 w 10000"/>
              <a:gd name="connsiteY12" fmla="*/ 5245 h 10000"/>
              <a:gd name="connsiteX13" fmla="*/ 5773 w 10000"/>
              <a:gd name="connsiteY13" fmla="*/ 4462 h 10000"/>
              <a:gd name="connsiteX14" fmla="*/ 9802 w 10000"/>
              <a:gd name="connsiteY14" fmla="*/ 4462 h 10000"/>
              <a:gd name="connsiteX15" fmla="*/ 9802 w 10000"/>
              <a:gd name="connsiteY15" fmla="*/ 8187 h 10000"/>
              <a:gd name="connsiteX16" fmla="*/ 9107 w 10000"/>
              <a:gd name="connsiteY16" fmla="*/ 8187 h 10000"/>
              <a:gd name="connsiteX17" fmla="*/ 9107 w 10000"/>
              <a:gd name="connsiteY17" fmla="*/ 8432 h 10000"/>
              <a:gd name="connsiteX18" fmla="*/ 10000 w 10000"/>
              <a:gd name="connsiteY18" fmla="*/ 8432 h 10000"/>
              <a:gd name="connsiteX19" fmla="*/ 10000 w 10000"/>
              <a:gd name="connsiteY19" fmla="*/ 3777 h 10000"/>
              <a:gd name="connsiteX20" fmla="*/ 9903 w 10000"/>
              <a:gd name="connsiteY20" fmla="*/ 3678 h 10000"/>
              <a:gd name="connsiteX21" fmla="*/ 3933 w 10000"/>
              <a:gd name="connsiteY21" fmla="*/ 3678 h 10000"/>
              <a:gd name="connsiteX22" fmla="*/ 3832 w 10000"/>
              <a:gd name="connsiteY22" fmla="*/ 3777 h 10000"/>
              <a:gd name="connsiteX23" fmla="*/ 3832 w 10000"/>
              <a:gd name="connsiteY23" fmla="*/ 5245 h 10000"/>
              <a:gd name="connsiteX24" fmla="*/ 2788 w 10000"/>
              <a:gd name="connsiteY24" fmla="*/ 5245 h 10000"/>
              <a:gd name="connsiteX25" fmla="*/ 2688 w 10000"/>
              <a:gd name="connsiteY25" fmla="*/ 5392 h 10000"/>
              <a:gd name="connsiteX26" fmla="*/ 2688 w 10000"/>
              <a:gd name="connsiteY26" fmla="*/ 6470 h 10000"/>
              <a:gd name="connsiteX27" fmla="*/ 2640 w 10000"/>
              <a:gd name="connsiteY27" fmla="*/ 6470 h 10000"/>
              <a:gd name="connsiteX28" fmla="*/ 600 w 10000"/>
              <a:gd name="connsiteY28" fmla="*/ 4561 h 10000"/>
              <a:gd name="connsiteX29" fmla="*/ 2590 w 10000"/>
              <a:gd name="connsiteY29" fmla="*/ 2550 h 10000"/>
              <a:gd name="connsiteX30" fmla="*/ 2590 w 10000"/>
              <a:gd name="connsiteY30" fmla="*/ 2550 h 10000"/>
              <a:gd name="connsiteX31" fmla="*/ 2640 w 10000"/>
              <a:gd name="connsiteY31" fmla="*/ 2550 h 10000"/>
              <a:gd name="connsiteX32" fmla="*/ 2889 w 10000"/>
              <a:gd name="connsiteY32" fmla="*/ 2550 h 10000"/>
              <a:gd name="connsiteX33" fmla="*/ 3187 w 10000"/>
              <a:gd name="connsiteY33" fmla="*/ 2353 h 10000"/>
              <a:gd name="connsiteX34" fmla="*/ 3237 w 10000"/>
              <a:gd name="connsiteY34" fmla="*/ 2108 h 10000"/>
              <a:gd name="connsiteX35" fmla="*/ 5176 w 10000"/>
              <a:gd name="connsiteY35" fmla="*/ 588 h 10000"/>
              <a:gd name="connsiteX36" fmla="*/ 8655 w 10000"/>
              <a:gd name="connsiteY36" fmla="*/ 6029 h 10000"/>
              <a:gd name="connsiteX37" fmla="*/ 8655 w 10000"/>
              <a:gd name="connsiteY37" fmla="*/ 6029 h 10000"/>
              <a:gd name="connsiteX38" fmla="*/ 8655 w 10000"/>
              <a:gd name="connsiteY38" fmla="*/ 9756 h 10000"/>
              <a:gd name="connsiteX39" fmla="*/ 4629 w 10000"/>
              <a:gd name="connsiteY39" fmla="*/ 9756 h 10000"/>
              <a:gd name="connsiteX40" fmla="*/ 4629 w 10000"/>
              <a:gd name="connsiteY40" fmla="*/ 6029 h 10000"/>
              <a:gd name="connsiteX41" fmla="*/ 8655 w 10000"/>
              <a:gd name="connsiteY41" fmla="*/ 6029 h 10000"/>
              <a:gd name="connsiteX42" fmla="*/ 4082 w 10000"/>
              <a:gd name="connsiteY42" fmla="*/ 3923 h 10000"/>
              <a:gd name="connsiteX43" fmla="*/ 4082 w 10000"/>
              <a:gd name="connsiteY43" fmla="*/ 3923 h 10000"/>
              <a:gd name="connsiteX44" fmla="*/ 4429 w 10000"/>
              <a:gd name="connsiteY44" fmla="*/ 3923 h 10000"/>
              <a:gd name="connsiteX45" fmla="*/ 4429 w 10000"/>
              <a:gd name="connsiteY45" fmla="*/ 4266 h 10000"/>
              <a:gd name="connsiteX46" fmla="*/ 4082 w 10000"/>
              <a:gd name="connsiteY46" fmla="*/ 4266 h 10000"/>
              <a:gd name="connsiteX47" fmla="*/ 4082 w 10000"/>
              <a:gd name="connsiteY47" fmla="*/ 3923 h 10000"/>
              <a:gd name="connsiteX48" fmla="*/ 4082 w 10000"/>
              <a:gd name="connsiteY48" fmla="*/ 4462 h 10000"/>
              <a:gd name="connsiteX49" fmla="*/ 4082 w 10000"/>
              <a:gd name="connsiteY49" fmla="*/ 4462 h 10000"/>
              <a:gd name="connsiteX50" fmla="*/ 5575 w 10000"/>
              <a:gd name="connsiteY50" fmla="*/ 4462 h 10000"/>
              <a:gd name="connsiteX51" fmla="*/ 5575 w 10000"/>
              <a:gd name="connsiteY51" fmla="*/ 5245 h 10000"/>
              <a:gd name="connsiteX52" fmla="*/ 4082 w 10000"/>
              <a:gd name="connsiteY52" fmla="*/ 5245 h 10000"/>
              <a:gd name="connsiteX53" fmla="*/ 4082 w 10000"/>
              <a:gd name="connsiteY53" fmla="*/ 4462 h 10000"/>
              <a:gd name="connsiteX54" fmla="*/ 2939 w 10000"/>
              <a:gd name="connsiteY54" fmla="*/ 5490 h 10000"/>
              <a:gd name="connsiteX55" fmla="*/ 2939 w 10000"/>
              <a:gd name="connsiteY55" fmla="*/ 5490 h 10000"/>
              <a:gd name="connsiteX56" fmla="*/ 3286 w 10000"/>
              <a:gd name="connsiteY56" fmla="*/ 5490 h 10000"/>
              <a:gd name="connsiteX57" fmla="*/ 3286 w 10000"/>
              <a:gd name="connsiteY57" fmla="*/ 5833 h 10000"/>
              <a:gd name="connsiteX58" fmla="*/ 2939 w 10000"/>
              <a:gd name="connsiteY58" fmla="*/ 5833 h 10000"/>
              <a:gd name="connsiteX59" fmla="*/ 2939 w 10000"/>
              <a:gd name="connsiteY59" fmla="*/ 5490 h 10000"/>
              <a:gd name="connsiteX60" fmla="*/ 2939 w 10000"/>
              <a:gd name="connsiteY60" fmla="*/ 6029 h 10000"/>
              <a:gd name="connsiteX61" fmla="*/ 2939 w 10000"/>
              <a:gd name="connsiteY61" fmla="*/ 6029 h 10000"/>
              <a:gd name="connsiteX62" fmla="*/ 4429 w 10000"/>
              <a:gd name="connsiteY62" fmla="*/ 6029 h 10000"/>
              <a:gd name="connsiteX63" fmla="*/ 4429 w 10000"/>
              <a:gd name="connsiteY63" fmla="*/ 9756 h 10000"/>
              <a:gd name="connsiteX64" fmla="*/ 2939 w 10000"/>
              <a:gd name="connsiteY64" fmla="*/ 9756 h 10000"/>
              <a:gd name="connsiteX65" fmla="*/ 2939 w 10000"/>
              <a:gd name="connsiteY65" fmla="*/ 6029 h 10000"/>
              <a:gd name="connsiteX66" fmla="*/ 4977 w 10000"/>
              <a:gd name="connsiteY66" fmla="*/ 8040 h 10000"/>
              <a:gd name="connsiteX67" fmla="*/ 4977 w 10000"/>
              <a:gd name="connsiteY67" fmla="*/ 8040 h 10000"/>
              <a:gd name="connsiteX68" fmla="*/ 4977 w 10000"/>
              <a:gd name="connsiteY68" fmla="*/ 7795 h 10000"/>
              <a:gd name="connsiteX69" fmla="*/ 5026 w 10000"/>
              <a:gd name="connsiteY69" fmla="*/ 7746 h 10000"/>
              <a:gd name="connsiteX70" fmla="*/ 5922 w 10000"/>
              <a:gd name="connsiteY70" fmla="*/ 7206 h 10000"/>
              <a:gd name="connsiteX71" fmla="*/ 5973 w 10000"/>
              <a:gd name="connsiteY71" fmla="*/ 7254 h 10000"/>
              <a:gd name="connsiteX72" fmla="*/ 5973 w 10000"/>
              <a:gd name="connsiteY72" fmla="*/ 7502 h 10000"/>
              <a:gd name="connsiteX73" fmla="*/ 5922 w 10000"/>
              <a:gd name="connsiteY73" fmla="*/ 7550 h 10000"/>
              <a:gd name="connsiteX74" fmla="*/ 5276 w 10000"/>
              <a:gd name="connsiteY74" fmla="*/ 7942 h 10000"/>
              <a:gd name="connsiteX75" fmla="*/ 5922 w 10000"/>
              <a:gd name="connsiteY75" fmla="*/ 8286 h 10000"/>
              <a:gd name="connsiteX76" fmla="*/ 5973 w 10000"/>
              <a:gd name="connsiteY76" fmla="*/ 8335 h 10000"/>
              <a:gd name="connsiteX77" fmla="*/ 5973 w 10000"/>
              <a:gd name="connsiteY77" fmla="*/ 8579 h 10000"/>
              <a:gd name="connsiteX78" fmla="*/ 5922 w 10000"/>
              <a:gd name="connsiteY78" fmla="*/ 8579 h 10000"/>
              <a:gd name="connsiteX79" fmla="*/ 5026 w 10000"/>
              <a:gd name="connsiteY79" fmla="*/ 8090 h 10000"/>
              <a:gd name="connsiteX80" fmla="*/ 4977 w 10000"/>
              <a:gd name="connsiteY80" fmla="*/ 8040 h 10000"/>
              <a:gd name="connsiteX81" fmla="*/ 7315 w 10000"/>
              <a:gd name="connsiteY81" fmla="*/ 8579 h 10000"/>
              <a:gd name="connsiteX82" fmla="*/ 7315 w 10000"/>
              <a:gd name="connsiteY82" fmla="*/ 8579 h 10000"/>
              <a:gd name="connsiteX83" fmla="*/ 7315 w 10000"/>
              <a:gd name="connsiteY83" fmla="*/ 8335 h 10000"/>
              <a:gd name="connsiteX84" fmla="*/ 7362 w 10000"/>
              <a:gd name="connsiteY84" fmla="*/ 8286 h 10000"/>
              <a:gd name="connsiteX85" fmla="*/ 8010 w 10000"/>
              <a:gd name="connsiteY85" fmla="*/ 7894 h 10000"/>
              <a:gd name="connsiteX86" fmla="*/ 7362 w 10000"/>
              <a:gd name="connsiteY86" fmla="*/ 7550 h 10000"/>
              <a:gd name="connsiteX87" fmla="*/ 7315 w 10000"/>
              <a:gd name="connsiteY87" fmla="*/ 7450 h 10000"/>
              <a:gd name="connsiteX88" fmla="*/ 7315 w 10000"/>
              <a:gd name="connsiteY88" fmla="*/ 7254 h 10000"/>
              <a:gd name="connsiteX89" fmla="*/ 7362 w 10000"/>
              <a:gd name="connsiteY89" fmla="*/ 7206 h 10000"/>
              <a:gd name="connsiteX90" fmla="*/ 8260 w 10000"/>
              <a:gd name="connsiteY90" fmla="*/ 7746 h 10000"/>
              <a:gd name="connsiteX91" fmla="*/ 8310 w 10000"/>
              <a:gd name="connsiteY91" fmla="*/ 7795 h 10000"/>
              <a:gd name="connsiteX92" fmla="*/ 8310 w 10000"/>
              <a:gd name="connsiteY92" fmla="*/ 8040 h 10000"/>
              <a:gd name="connsiteX93" fmla="*/ 8260 w 10000"/>
              <a:gd name="connsiteY93" fmla="*/ 8090 h 10000"/>
              <a:gd name="connsiteX94" fmla="*/ 7362 w 10000"/>
              <a:gd name="connsiteY94" fmla="*/ 8579 h 10000"/>
              <a:gd name="connsiteX95" fmla="*/ 7315 w 10000"/>
              <a:gd name="connsiteY95" fmla="*/ 8579 h 10000"/>
              <a:gd name="connsiteX96" fmla="*/ 6270 w 10000"/>
              <a:gd name="connsiteY96" fmla="*/ 8579 h 10000"/>
              <a:gd name="connsiteX97" fmla="*/ 6270 w 10000"/>
              <a:gd name="connsiteY97" fmla="*/ 8579 h 10000"/>
              <a:gd name="connsiteX98" fmla="*/ 6766 w 10000"/>
              <a:gd name="connsiteY98" fmla="*/ 7254 h 10000"/>
              <a:gd name="connsiteX99" fmla="*/ 6815 w 10000"/>
              <a:gd name="connsiteY99" fmla="*/ 7206 h 10000"/>
              <a:gd name="connsiteX100" fmla="*/ 7015 w 10000"/>
              <a:gd name="connsiteY100" fmla="*/ 7206 h 10000"/>
              <a:gd name="connsiteX101" fmla="*/ 7015 w 10000"/>
              <a:gd name="connsiteY101" fmla="*/ 7254 h 10000"/>
              <a:gd name="connsiteX102" fmla="*/ 6518 w 10000"/>
              <a:gd name="connsiteY102" fmla="*/ 8579 h 10000"/>
              <a:gd name="connsiteX103" fmla="*/ 6467 w 10000"/>
              <a:gd name="connsiteY103" fmla="*/ 8628 h 10000"/>
              <a:gd name="connsiteX104" fmla="*/ 6270 w 10000"/>
              <a:gd name="connsiteY104" fmla="*/ 8628 h 10000"/>
              <a:gd name="connsiteX105" fmla="*/ 6270 w 10000"/>
              <a:gd name="connsiteY105" fmla="*/ 8579 h 10000"/>
              <a:gd name="connsiteX106" fmla="*/ 3135 w 10000"/>
              <a:gd name="connsiteY106" fmla="*/ 6373 h 10000"/>
              <a:gd name="connsiteX107" fmla="*/ 3135 w 10000"/>
              <a:gd name="connsiteY107" fmla="*/ 6373 h 10000"/>
              <a:gd name="connsiteX108" fmla="*/ 4181 w 10000"/>
              <a:gd name="connsiteY108" fmla="*/ 6373 h 10000"/>
              <a:gd name="connsiteX109" fmla="*/ 4181 w 10000"/>
              <a:gd name="connsiteY109" fmla="*/ 6617 h 10000"/>
              <a:gd name="connsiteX110" fmla="*/ 3135 w 10000"/>
              <a:gd name="connsiteY110" fmla="*/ 6617 h 10000"/>
              <a:gd name="connsiteX111" fmla="*/ 3135 w 10000"/>
              <a:gd name="connsiteY111" fmla="*/ 6373 h 10000"/>
              <a:gd name="connsiteX112" fmla="*/ 3484 w 10000"/>
              <a:gd name="connsiteY112" fmla="*/ 9216 h 10000"/>
              <a:gd name="connsiteX113" fmla="*/ 3484 w 10000"/>
              <a:gd name="connsiteY113" fmla="*/ 9216 h 10000"/>
              <a:gd name="connsiteX114" fmla="*/ 4181 w 10000"/>
              <a:gd name="connsiteY114" fmla="*/ 9216 h 10000"/>
              <a:gd name="connsiteX115" fmla="*/ 4181 w 10000"/>
              <a:gd name="connsiteY115" fmla="*/ 9462 h 10000"/>
              <a:gd name="connsiteX116" fmla="*/ 3484 w 10000"/>
              <a:gd name="connsiteY116" fmla="*/ 9462 h 10000"/>
              <a:gd name="connsiteX117" fmla="*/ 3484 w 10000"/>
              <a:gd name="connsiteY117" fmla="*/ 9216 h 10000"/>
              <a:gd name="connsiteX118" fmla="*/ 3484 w 10000"/>
              <a:gd name="connsiteY118" fmla="*/ 6961 h 10000"/>
              <a:gd name="connsiteX119" fmla="*/ 3484 w 10000"/>
              <a:gd name="connsiteY119" fmla="*/ 6961 h 10000"/>
              <a:gd name="connsiteX120" fmla="*/ 4181 w 10000"/>
              <a:gd name="connsiteY120" fmla="*/ 6961 h 10000"/>
              <a:gd name="connsiteX121" fmla="*/ 4181 w 10000"/>
              <a:gd name="connsiteY121" fmla="*/ 7157 h 10000"/>
              <a:gd name="connsiteX122" fmla="*/ 3484 w 10000"/>
              <a:gd name="connsiteY122" fmla="*/ 7157 h 10000"/>
              <a:gd name="connsiteX123" fmla="*/ 3484 w 10000"/>
              <a:gd name="connsiteY123" fmla="*/ 6961 h 10000"/>
              <a:gd name="connsiteX124" fmla="*/ 3484 w 10000"/>
              <a:gd name="connsiteY124" fmla="*/ 7502 h 10000"/>
              <a:gd name="connsiteX125" fmla="*/ 3484 w 10000"/>
              <a:gd name="connsiteY125" fmla="*/ 7502 h 10000"/>
              <a:gd name="connsiteX126" fmla="*/ 4181 w 10000"/>
              <a:gd name="connsiteY126" fmla="*/ 7502 h 10000"/>
              <a:gd name="connsiteX127" fmla="*/ 4181 w 10000"/>
              <a:gd name="connsiteY127" fmla="*/ 7746 h 10000"/>
              <a:gd name="connsiteX128" fmla="*/ 3484 w 10000"/>
              <a:gd name="connsiteY128" fmla="*/ 7746 h 10000"/>
              <a:gd name="connsiteX129" fmla="*/ 3484 w 10000"/>
              <a:gd name="connsiteY129" fmla="*/ 7502 h 10000"/>
              <a:gd name="connsiteX130" fmla="*/ 3135 w 10000"/>
              <a:gd name="connsiteY130" fmla="*/ 8090 h 10000"/>
              <a:gd name="connsiteX131" fmla="*/ 3135 w 10000"/>
              <a:gd name="connsiteY131" fmla="*/ 8090 h 10000"/>
              <a:gd name="connsiteX132" fmla="*/ 4181 w 10000"/>
              <a:gd name="connsiteY132" fmla="*/ 8090 h 10000"/>
              <a:gd name="connsiteX133" fmla="*/ 4181 w 10000"/>
              <a:gd name="connsiteY133" fmla="*/ 8286 h 10000"/>
              <a:gd name="connsiteX134" fmla="*/ 3135 w 10000"/>
              <a:gd name="connsiteY134" fmla="*/ 8286 h 10000"/>
              <a:gd name="connsiteX135" fmla="*/ 3135 w 10000"/>
              <a:gd name="connsiteY135" fmla="*/ 8090 h 10000"/>
              <a:gd name="connsiteX136" fmla="*/ 3484 w 10000"/>
              <a:gd name="connsiteY136" fmla="*/ 8628 h 10000"/>
              <a:gd name="connsiteX137" fmla="*/ 3484 w 10000"/>
              <a:gd name="connsiteY137" fmla="*/ 8628 h 10000"/>
              <a:gd name="connsiteX138" fmla="*/ 4181 w 10000"/>
              <a:gd name="connsiteY138" fmla="*/ 8628 h 10000"/>
              <a:gd name="connsiteX139" fmla="*/ 4181 w 10000"/>
              <a:gd name="connsiteY139" fmla="*/ 8874 h 10000"/>
              <a:gd name="connsiteX140" fmla="*/ 3484 w 10000"/>
              <a:gd name="connsiteY140" fmla="*/ 8874 h 10000"/>
              <a:gd name="connsiteX141" fmla="*/ 3484 w 10000"/>
              <a:gd name="connsiteY141" fmla="*/ 8628 h 10000"/>
              <a:gd name="connsiteX0" fmla="*/ 5176 w 10000"/>
              <a:gd name="connsiteY0" fmla="*/ 648 h 10060"/>
              <a:gd name="connsiteX1" fmla="*/ 5176 w 10000"/>
              <a:gd name="connsiteY1" fmla="*/ 60 h 10060"/>
              <a:gd name="connsiteX2" fmla="*/ 2640 w 10000"/>
              <a:gd name="connsiteY2" fmla="*/ 2021 h 10060"/>
              <a:gd name="connsiteX3" fmla="*/ 2590 w 10000"/>
              <a:gd name="connsiteY3" fmla="*/ 2021 h 10060"/>
              <a:gd name="connsiteX4" fmla="*/ 2 w 10000"/>
              <a:gd name="connsiteY4" fmla="*/ 4522 h 10060"/>
              <a:gd name="connsiteX5" fmla="*/ 2640 w 10000"/>
              <a:gd name="connsiteY5" fmla="*/ 7118 h 10060"/>
              <a:gd name="connsiteX6" fmla="*/ 2688 w 10000"/>
              <a:gd name="connsiteY6" fmla="*/ 7118 h 10060"/>
              <a:gd name="connsiteX7" fmla="*/ 2688 w 10000"/>
              <a:gd name="connsiteY7" fmla="*/ 10060 h 10060"/>
              <a:gd name="connsiteX8" fmla="*/ 8855 w 10000"/>
              <a:gd name="connsiteY8" fmla="*/ 10060 h 10060"/>
              <a:gd name="connsiteX9" fmla="*/ 8855 w 10000"/>
              <a:gd name="connsiteY9" fmla="*/ 5452 h 10060"/>
              <a:gd name="connsiteX10" fmla="*/ 8756 w 10000"/>
              <a:gd name="connsiteY10" fmla="*/ 5305 h 10060"/>
              <a:gd name="connsiteX11" fmla="*/ 5773 w 10000"/>
              <a:gd name="connsiteY11" fmla="*/ 5305 h 10060"/>
              <a:gd name="connsiteX12" fmla="*/ 5773 w 10000"/>
              <a:gd name="connsiteY12" fmla="*/ 4522 h 10060"/>
              <a:gd name="connsiteX13" fmla="*/ 9802 w 10000"/>
              <a:gd name="connsiteY13" fmla="*/ 4522 h 10060"/>
              <a:gd name="connsiteX14" fmla="*/ 9802 w 10000"/>
              <a:gd name="connsiteY14" fmla="*/ 8247 h 10060"/>
              <a:gd name="connsiteX15" fmla="*/ 9107 w 10000"/>
              <a:gd name="connsiteY15" fmla="*/ 8247 h 10060"/>
              <a:gd name="connsiteX16" fmla="*/ 9107 w 10000"/>
              <a:gd name="connsiteY16" fmla="*/ 8492 h 10060"/>
              <a:gd name="connsiteX17" fmla="*/ 10000 w 10000"/>
              <a:gd name="connsiteY17" fmla="*/ 8492 h 10060"/>
              <a:gd name="connsiteX18" fmla="*/ 10000 w 10000"/>
              <a:gd name="connsiteY18" fmla="*/ 3837 h 10060"/>
              <a:gd name="connsiteX19" fmla="*/ 9903 w 10000"/>
              <a:gd name="connsiteY19" fmla="*/ 3738 h 10060"/>
              <a:gd name="connsiteX20" fmla="*/ 3933 w 10000"/>
              <a:gd name="connsiteY20" fmla="*/ 3738 h 10060"/>
              <a:gd name="connsiteX21" fmla="*/ 3832 w 10000"/>
              <a:gd name="connsiteY21" fmla="*/ 3837 h 10060"/>
              <a:gd name="connsiteX22" fmla="*/ 3832 w 10000"/>
              <a:gd name="connsiteY22" fmla="*/ 5305 h 10060"/>
              <a:gd name="connsiteX23" fmla="*/ 2788 w 10000"/>
              <a:gd name="connsiteY23" fmla="*/ 5305 h 10060"/>
              <a:gd name="connsiteX24" fmla="*/ 2688 w 10000"/>
              <a:gd name="connsiteY24" fmla="*/ 5452 h 10060"/>
              <a:gd name="connsiteX25" fmla="*/ 2688 w 10000"/>
              <a:gd name="connsiteY25" fmla="*/ 6530 h 10060"/>
              <a:gd name="connsiteX26" fmla="*/ 2640 w 10000"/>
              <a:gd name="connsiteY26" fmla="*/ 6530 h 10060"/>
              <a:gd name="connsiteX27" fmla="*/ 600 w 10000"/>
              <a:gd name="connsiteY27" fmla="*/ 4621 h 10060"/>
              <a:gd name="connsiteX28" fmla="*/ 2590 w 10000"/>
              <a:gd name="connsiteY28" fmla="*/ 2610 h 10060"/>
              <a:gd name="connsiteX29" fmla="*/ 2590 w 10000"/>
              <a:gd name="connsiteY29" fmla="*/ 2610 h 10060"/>
              <a:gd name="connsiteX30" fmla="*/ 2640 w 10000"/>
              <a:gd name="connsiteY30" fmla="*/ 2610 h 10060"/>
              <a:gd name="connsiteX31" fmla="*/ 2889 w 10000"/>
              <a:gd name="connsiteY31" fmla="*/ 2610 h 10060"/>
              <a:gd name="connsiteX32" fmla="*/ 3187 w 10000"/>
              <a:gd name="connsiteY32" fmla="*/ 2413 h 10060"/>
              <a:gd name="connsiteX33" fmla="*/ 3237 w 10000"/>
              <a:gd name="connsiteY33" fmla="*/ 2168 h 10060"/>
              <a:gd name="connsiteX34" fmla="*/ 5176 w 10000"/>
              <a:gd name="connsiteY34" fmla="*/ 648 h 10060"/>
              <a:gd name="connsiteX35" fmla="*/ 8655 w 10000"/>
              <a:gd name="connsiteY35" fmla="*/ 6089 h 10060"/>
              <a:gd name="connsiteX36" fmla="*/ 8655 w 10000"/>
              <a:gd name="connsiteY36" fmla="*/ 6089 h 10060"/>
              <a:gd name="connsiteX37" fmla="*/ 8655 w 10000"/>
              <a:gd name="connsiteY37" fmla="*/ 9816 h 10060"/>
              <a:gd name="connsiteX38" fmla="*/ 4629 w 10000"/>
              <a:gd name="connsiteY38" fmla="*/ 9816 h 10060"/>
              <a:gd name="connsiteX39" fmla="*/ 4629 w 10000"/>
              <a:gd name="connsiteY39" fmla="*/ 6089 h 10060"/>
              <a:gd name="connsiteX40" fmla="*/ 8655 w 10000"/>
              <a:gd name="connsiteY40" fmla="*/ 6089 h 10060"/>
              <a:gd name="connsiteX41" fmla="*/ 4082 w 10000"/>
              <a:gd name="connsiteY41" fmla="*/ 3983 h 10060"/>
              <a:gd name="connsiteX42" fmla="*/ 4082 w 10000"/>
              <a:gd name="connsiteY42" fmla="*/ 3983 h 10060"/>
              <a:gd name="connsiteX43" fmla="*/ 4429 w 10000"/>
              <a:gd name="connsiteY43" fmla="*/ 3983 h 10060"/>
              <a:gd name="connsiteX44" fmla="*/ 4429 w 10000"/>
              <a:gd name="connsiteY44" fmla="*/ 4326 h 10060"/>
              <a:gd name="connsiteX45" fmla="*/ 4082 w 10000"/>
              <a:gd name="connsiteY45" fmla="*/ 4326 h 10060"/>
              <a:gd name="connsiteX46" fmla="*/ 4082 w 10000"/>
              <a:gd name="connsiteY46" fmla="*/ 3983 h 10060"/>
              <a:gd name="connsiteX47" fmla="*/ 4082 w 10000"/>
              <a:gd name="connsiteY47" fmla="*/ 4522 h 10060"/>
              <a:gd name="connsiteX48" fmla="*/ 4082 w 10000"/>
              <a:gd name="connsiteY48" fmla="*/ 4522 h 10060"/>
              <a:gd name="connsiteX49" fmla="*/ 5575 w 10000"/>
              <a:gd name="connsiteY49" fmla="*/ 4522 h 10060"/>
              <a:gd name="connsiteX50" fmla="*/ 5575 w 10000"/>
              <a:gd name="connsiteY50" fmla="*/ 5305 h 10060"/>
              <a:gd name="connsiteX51" fmla="*/ 4082 w 10000"/>
              <a:gd name="connsiteY51" fmla="*/ 5305 h 10060"/>
              <a:gd name="connsiteX52" fmla="*/ 4082 w 10000"/>
              <a:gd name="connsiteY52" fmla="*/ 4522 h 10060"/>
              <a:gd name="connsiteX53" fmla="*/ 2939 w 10000"/>
              <a:gd name="connsiteY53" fmla="*/ 5550 h 10060"/>
              <a:gd name="connsiteX54" fmla="*/ 2939 w 10000"/>
              <a:gd name="connsiteY54" fmla="*/ 5550 h 10060"/>
              <a:gd name="connsiteX55" fmla="*/ 3286 w 10000"/>
              <a:gd name="connsiteY55" fmla="*/ 5550 h 10060"/>
              <a:gd name="connsiteX56" fmla="*/ 3286 w 10000"/>
              <a:gd name="connsiteY56" fmla="*/ 5893 h 10060"/>
              <a:gd name="connsiteX57" fmla="*/ 2939 w 10000"/>
              <a:gd name="connsiteY57" fmla="*/ 5893 h 10060"/>
              <a:gd name="connsiteX58" fmla="*/ 2939 w 10000"/>
              <a:gd name="connsiteY58" fmla="*/ 5550 h 10060"/>
              <a:gd name="connsiteX59" fmla="*/ 2939 w 10000"/>
              <a:gd name="connsiteY59" fmla="*/ 6089 h 10060"/>
              <a:gd name="connsiteX60" fmla="*/ 2939 w 10000"/>
              <a:gd name="connsiteY60" fmla="*/ 6089 h 10060"/>
              <a:gd name="connsiteX61" fmla="*/ 4429 w 10000"/>
              <a:gd name="connsiteY61" fmla="*/ 6089 h 10060"/>
              <a:gd name="connsiteX62" fmla="*/ 4429 w 10000"/>
              <a:gd name="connsiteY62" fmla="*/ 9816 h 10060"/>
              <a:gd name="connsiteX63" fmla="*/ 2939 w 10000"/>
              <a:gd name="connsiteY63" fmla="*/ 9816 h 10060"/>
              <a:gd name="connsiteX64" fmla="*/ 2939 w 10000"/>
              <a:gd name="connsiteY64" fmla="*/ 6089 h 10060"/>
              <a:gd name="connsiteX65" fmla="*/ 4977 w 10000"/>
              <a:gd name="connsiteY65" fmla="*/ 8100 h 10060"/>
              <a:gd name="connsiteX66" fmla="*/ 4977 w 10000"/>
              <a:gd name="connsiteY66" fmla="*/ 8100 h 10060"/>
              <a:gd name="connsiteX67" fmla="*/ 4977 w 10000"/>
              <a:gd name="connsiteY67" fmla="*/ 7855 h 10060"/>
              <a:gd name="connsiteX68" fmla="*/ 5026 w 10000"/>
              <a:gd name="connsiteY68" fmla="*/ 7806 h 10060"/>
              <a:gd name="connsiteX69" fmla="*/ 5922 w 10000"/>
              <a:gd name="connsiteY69" fmla="*/ 7266 h 10060"/>
              <a:gd name="connsiteX70" fmla="*/ 5973 w 10000"/>
              <a:gd name="connsiteY70" fmla="*/ 7314 h 10060"/>
              <a:gd name="connsiteX71" fmla="*/ 5973 w 10000"/>
              <a:gd name="connsiteY71" fmla="*/ 7562 h 10060"/>
              <a:gd name="connsiteX72" fmla="*/ 5922 w 10000"/>
              <a:gd name="connsiteY72" fmla="*/ 7610 h 10060"/>
              <a:gd name="connsiteX73" fmla="*/ 5276 w 10000"/>
              <a:gd name="connsiteY73" fmla="*/ 8002 h 10060"/>
              <a:gd name="connsiteX74" fmla="*/ 5922 w 10000"/>
              <a:gd name="connsiteY74" fmla="*/ 8346 h 10060"/>
              <a:gd name="connsiteX75" fmla="*/ 5973 w 10000"/>
              <a:gd name="connsiteY75" fmla="*/ 8395 h 10060"/>
              <a:gd name="connsiteX76" fmla="*/ 5973 w 10000"/>
              <a:gd name="connsiteY76" fmla="*/ 8639 h 10060"/>
              <a:gd name="connsiteX77" fmla="*/ 5922 w 10000"/>
              <a:gd name="connsiteY77" fmla="*/ 8639 h 10060"/>
              <a:gd name="connsiteX78" fmla="*/ 5026 w 10000"/>
              <a:gd name="connsiteY78" fmla="*/ 8150 h 10060"/>
              <a:gd name="connsiteX79" fmla="*/ 4977 w 10000"/>
              <a:gd name="connsiteY79" fmla="*/ 8100 h 10060"/>
              <a:gd name="connsiteX80" fmla="*/ 7315 w 10000"/>
              <a:gd name="connsiteY80" fmla="*/ 8639 h 10060"/>
              <a:gd name="connsiteX81" fmla="*/ 7315 w 10000"/>
              <a:gd name="connsiteY81" fmla="*/ 8639 h 10060"/>
              <a:gd name="connsiteX82" fmla="*/ 7315 w 10000"/>
              <a:gd name="connsiteY82" fmla="*/ 8395 h 10060"/>
              <a:gd name="connsiteX83" fmla="*/ 7362 w 10000"/>
              <a:gd name="connsiteY83" fmla="*/ 8346 h 10060"/>
              <a:gd name="connsiteX84" fmla="*/ 8010 w 10000"/>
              <a:gd name="connsiteY84" fmla="*/ 7954 h 10060"/>
              <a:gd name="connsiteX85" fmla="*/ 7362 w 10000"/>
              <a:gd name="connsiteY85" fmla="*/ 7610 h 10060"/>
              <a:gd name="connsiteX86" fmla="*/ 7315 w 10000"/>
              <a:gd name="connsiteY86" fmla="*/ 7510 h 10060"/>
              <a:gd name="connsiteX87" fmla="*/ 7315 w 10000"/>
              <a:gd name="connsiteY87" fmla="*/ 7314 h 10060"/>
              <a:gd name="connsiteX88" fmla="*/ 7362 w 10000"/>
              <a:gd name="connsiteY88" fmla="*/ 7266 h 10060"/>
              <a:gd name="connsiteX89" fmla="*/ 8260 w 10000"/>
              <a:gd name="connsiteY89" fmla="*/ 7806 h 10060"/>
              <a:gd name="connsiteX90" fmla="*/ 8310 w 10000"/>
              <a:gd name="connsiteY90" fmla="*/ 7855 h 10060"/>
              <a:gd name="connsiteX91" fmla="*/ 8310 w 10000"/>
              <a:gd name="connsiteY91" fmla="*/ 8100 h 10060"/>
              <a:gd name="connsiteX92" fmla="*/ 8260 w 10000"/>
              <a:gd name="connsiteY92" fmla="*/ 8150 h 10060"/>
              <a:gd name="connsiteX93" fmla="*/ 7362 w 10000"/>
              <a:gd name="connsiteY93" fmla="*/ 8639 h 10060"/>
              <a:gd name="connsiteX94" fmla="*/ 7315 w 10000"/>
              <a:gd name="connsiteY94" fmla="*/ 8639 h 10060"/>
              <a:gd name="connsiteX95" fmla="*/ 6270 w 10000"/>
              <a:gd name="connsiteY95" fmla="*/ 8639 h 10060"/>
              <a:gd name="connsiteX96" fmla="*/ 6270 w 10000"/>
              <a:gd name="connsiteY96" fmla="*/ 8639 h 10060"/>
              <a:gd name="connsiteX97" fmla="*/ 6766 w 10000"/>
              <a:gd name="connsiteY97" fmla="*/ 7314 h 10060"/>
              <a:gd name="connsiteX98" fmla="*/ 6815 w 10000"/>
              <a:gd name="connsiteY98" fmla="*/ 7266 h 10060"/>
              <a:gd name="connsiteX99" fmla="*/ 7015 w 10000"/>
              <a:gd name="connsiteY99" fmla="*/ 7266 h 10060"/>
              <a:gd name="connsiteX100" fmla="*/ 7015 w 10000"/>
              <a:gd name="connsiteY100" fmla="*/ 7314 h 10060"/>
              <a:gd name="connsiteX101" fmla="*/ 6518 w 10000"/>
              <a:gd name="connsiteY101" fmla="*/ 8639 h 10060"/>
              <a:gd name="connsiteX102" fmla="*/ 6467 w 10000"/>
              <a:gd name="connsiteY102" fmla="*/ 8688 h 10060"/>
              <a:gd name="connsiteX103" fmla="*/ 6270 w 10000"/>
              <a:gd name="connsiteY103" fmla="*/ 8688 h 10060"/>
              <a:gd name="connsiteX104" fmla="*/ 6270 w 10000"/>
              <a:gd name="connsiteY104" fmla="*/ 8639 h 10060"/>
              <a:gd name="connsiteX105" fmla="*/ 3135 w 10000"/>
              <a:gd name="connsiteY105" fmla="*/ 6433 h 10060"/>
              <a:gd name="connsiteX106" fmla="*/ 3135 w 10000"/>
              <a:gd name="connsiteY106" fmla="*/ 6433 h 10060"/>
              <a:gd name="connsiteX107" fmla="*/ 4181 w 10000"/>
              <a:gd name="connsiteY107" fmla="*/ 6433 h 10060"/>
              <a:gd name="connsiteX108" fmla="*/ 4181 w 10000"/>
              <a:gd name="connsiteY108" fmla="*/ 6677 h 10060"/>
              <a:gd name="connsiteX109" fmla="*/ 3135 w 10000"/>
              <a:gd name="connsiteY109" fmla="*/ 6677 h 10060"/>
              <a:gd name="connsiteX110" fmla="*/ 3135 w 10000"/>
              <a:gd name="connsiteY110" fmla="*/ 6433 h 10060"/>
              <a:gd name="connsiteX111" fmla="*/ 3484 w 10000"/>
              <a:gd name="connsiteY111" fmla="*/ 9276 h 10060"/>
              <a:gd name="connsiteX112" fmla="*/ 3484 w 10000"/>
              <a:gd name="connsiteY112" fmla="*/ 9276 h 10060"/>
              <a:gd name="connsiteX113" fmla="*/ 4181 w 10000"/>
              <a:gd name="connsiteY113" fmla="*/ 9276 h 10060"/>
              <a:gd name="connsiteX114" fmla="*/ 4181 w 10000"/>
              <a:gd name="connsiteY114" fmla="*/ 9522 h 10060"/>
              <a:gd name="connsiteX115" fmla="*/ 3484 w 10000"/>
              <a:gd name="connsiteY115" fmla="*/ 9522 h 10060"/>
              <a:gd name="connsiteX116" fmla="*/ 3484 w 10000"/>
              <a:gd name="connsiteY116" fmla="*/ 9276 h 10060"/>
              <a:gd name="connsiteX117" fmla="*/ 3484 w 10000"/>
              <a:gd name="connsiteY117" fmla="*/ 7021 h 10060"/>
              <a:gd name="connsiteX118" fmla="*/ 3484 w 10000"/>
              <a:gd name="connsiteY118" fmla="*/ 7021 h 10060"/>
              <a:gd name="connsiteX119" fmla="*/ 4181 w 10000"/>
              <a:gd name="connsiteY119" fmla="*/ 7021 h 10060"/>
              <a:gd name="connsiteX120" fmla="*/ 4181 w 10000"/>
              <a:gd name="connsiteY120" fmla="*/ 7217 h 10060"/>
              <a:gd name="connsiteX121" fmla="*/ 3484 w 10000"/>
              <a:gd name="connsiteY121" fmla="*/ 7217 h 10060"/>
              <a:gd name="connsiteX122" fmla="*/ 3484 w 10000"/>
              <a:gd name="connsiteY122" fmla="*/ 7021 h 10060"/>
              <a:gd name="connsiteX123" fmla="*/ 3484 w 10000"/>
              <a:gd name="connsiteY123" fmla="*/ 7562 h 10060"/>
              <a:gd name="connsiteX124" fmla="*/ 3484 w 10000"/>
              <a:gd name="connsiteY124" fmla="*/ 7562 h 10060"/>
              <a:gd name="connsiteX125" fmla="*/ 4181 w 10000"/>
              <a:gd name="connsiteY125" fmla="*/ 7562 h 10060"/>
              <a:gd name="connsiteX126" fmla="*/ 4181 w 10000"/>
              <a:gd name="connsiteY126" fmla="*/ 7806 h 10060"/>
              <a:gd name="connsiteX127" fmla="*/ 3484 w 10000"/>
              <a:gd name="connsiteY127" fmla="*/ 7806 h 10060"/>
              <a:gd name="connsiteX128" fmla="*/ 3484 w 10000"/>
              <a:gd name="connsiteY128" fmla="*/ 7562 h 10060"/>
              <a:gd name="connsiteX129" fmla="*/ 3135 w 10000"/>
              <a:gd name="connsiteY129" fmla="*/ 8150 h 10060"/>
              <a:gd name="connsiteX130" fmla="*/ 3135 w 10000"/>
              <a:gd name="connsiteY130" fmla="*/ 8150 h 10060"/>
              <a:gd name="connsiteX131" fmla="*/ 4181 w 10000"/>
              <a:gd name="connsiteY131" fmla="*/ 8150 h 10060"/>
              <a:gd name="connsiteX132" fmla="*/ 4181 w 10000"/>
              <a:gd name="connsiteY132" fmla="*/ 8346 h 10060"/>
              <a:gd name="connsiteX133" fmla="*/ 3135 w 10000"/>
              <a:gd name="connsiteY133" fmla="*/ 8346 h 10060"/>
              <a:gd name="connsiteX134" fmla="*/ 3135 w 10000"/>
              <a:gd name="connsiteY134" fmla="*/ 8150 h 10060"/>
              <a:gd name="connsiteX135" fmla="*/ 3484 w 10000"/>
              <a:gd name="connsiteY135" fmla="*/ 8688 h 10060"/>
              <a:gd name="connsiteX136" fmla="*/ 3484 w 10000"/>
              <a:gd name="connsiteY136" fmla="*/ 8688 h 10060"/>
              <a:gd name="connsiteX137" fmla="*/ 4181 w 10000"/>
              <a:gd name="connsiteY137" fmla="*/ 8688 h 10060"/>
              <a:gd name="connsiteX138" fmla="*/ 4181 w 10000"/>
              <a:gd name="connsiteY138" fmla="*/ 8934 h 10060"/>
              <a:gd name="connsiteX139" fmla="*/ 3484 w 10000"/>
              <a:gd name="connsiteY139" fmla="*/ 8934 h 10060"/>
              <a:gd name="connsiteX140" fmla="*/ 3484 w 10000"/>
              <a:gd name="connsiteY140" fmla="*/ 8688 h 10060"/>
              <a:gd name="connsiteX0" fmla="*/ 3237 w 10000"/>
              <a:gd name="connsiteY0" fmla="*/ 2109 h 10001"/>
              <a:gd name="connsiteX1" fmla="*/ 5176 w 10000"/>
              <a:gd name="connsiteY1" fmla="*/ 1 h 10001"/>
              <a:gd name="connsiteX2" fmla="*/ 2640 w 10000"/>
              <a:gd name="connsiteY2" fmla="*/ 1962 h 10001"/>
              <a:gd name="connsiteX3" fmla="*/ 2590 w 10000"/>
              <a:gd name="connsiteY3" fmla="*/ 1962 h 10001"/>
              <a:gd name="connsiteX4" fmla="*/ 2 w 10000"/>
              <a:gd name="connsiteY4" fmla="*/ 4463 h 10001"/>
              <a:gd name="connsiteX5" fmla="*/ 2640 w 10000"/>
              <a:gd name="connsiteY5" fmla="*/ 7059 h 10001"/>
              <a:gd name="connsiteX6" fmla="*/ 2688 w 10000"/>
              <a:gd name="connsiteY6" fmla="*/ 7059 h 10001"/>
              <a:gd name="connsiteX7" fmla="*/ 2688 w 10000"/>
              <a:gd name="connsiteY7" fmla="*/ 10001 h 10001"/>
              <a:gd name="connsiteX8" fmla="*/ 8855 w 10000"/>
              <a:gd name="connsiteY8" fmla="*/ 10001 h 10001"/>
              <a:gd name="connsiteX9" fmla="*/ 8855 w 10000"/>
              <a:gd name="connsiteY9" fmla="*/ 5393 h 10001"/>
              <a:gd name="connsiteX10" fmla="*/ 8756 w 10000"/>
              <a:gd name="connsiteY10" fmla="*/ 5246 h 10001"/>
              <a:gd name="connsiteX11" fmla="*/ 5773 w 10000"/>
              <a:gd name="connsiteY11" fmla="*/ 5246 h 10001"/>
              <a:gd name="connsiteX12" fmla="*/ 5773 w 10000"/>
              <a:gd name="connsiteY12" fmla="*/ 4463 h 10001"/>
              <a:gd name="connsiteX13" fmla="*/ 9802 w 10000"/>
              <a:gd name="connsiteY13" fmla="*/ 4463 h 10001"/>
              <a:gd name="connsiteX14" fmla="*/ 9802 w 10000"/>
              <a:gd name="connsiteY14" fmla="*/ 8188 h 10001"/>
              <a:gd name="connsiteX15" fmla="*/ 9107 w 10000"/>
              <a:gd name="connsiteY15" fmla="*/ 8188 h 10001"/>
              <a:gd name="connsiteX16" fmla="*/ 9107 w 10000"/>
              <a:gd name="connsiteY16" fmla="*/ 8433 h 10001"/>
              <a:gd name="connsiteX17" fmla="*/ 10000 w 10000"/>
              <a:gd name="connsiteY17" fmla="*/ 8433 h 10001"/>
              <a:gd name="connsiteX18" fmla="*/ 10000 w 10000"/>
              <a:gd name="connsiteY18" fmla="*/ 3778 h 10001"/>
              <a:gd name="connsiteX19" fmla="*/ 9903 w 10000"/>
              <a:gd name="connsiteY19" fmla="*/ 3679 h 10001"/>
              <a:gd name="connsiteX20" fmla="*/ 3933 w 10000"/>
              <a:gd name="connsiteY20" fmla="*/ 3679 h 10001"/>
              <a:gd name="connsiteX21" fmla="*/ 3832 w 10000"/>
              <a:gd name="connsiteY21" fmla="*/ 3778 h 10001"/>
              <a:gd name="connsiteX22" fmla="*/ 3832 w 10000"/>
              <a:gd name="connsiteY22" fmla="*/ 5246 h 10001"/>
              <a:gd name="connsiteX23" fmla="*/ 2788 w 10000"/>
              <a:gd name="connsiteY23" fmla="*/ 5246 h 10001"/>
              <a:gd name="connsiteX24" fmla="*/ 2688 w 10000"/>
              <a:gd name="connsiteY24" fmla="*/ 5393 h 10001"/>
              <a:gd name="connsiteX25" fmla="*/ 2688 w 10000"/>
              <a:gd name="connsiteY25" fmla="*/ 6471 h 10001"/>
              <a:gd name="connsiteX26" fmla="*/ 2640 w 10000"/>
              <a:gd name="connsiteY26" fmla="*/ 6471 h 10001"/>
              <a:gd name="connsiteX27" fmla="*/ 600 w 10000"/>
              <a:gd name="connsiteY27" fmla="*/ 4562 h 10001"/>
              <a:gd name="connsiteX28" fmla="*/ 2590 w 10000"/>
              <a:gd name="connsiteY28" fmla="*/ 2551 h 10001"/>
              <a:gd name="connsiteX29" fmla="*/ 2590 w 10000"/>
              <a:gd name="connsiteY29" fmla="*/ 2551 h 10001"/>
              <a:gd name="connsiteX30" fmla="*/ 2640 w 10000"/>
              <a:gd name="connsiteY30" fmla="*/ 2551 h 10001"/>
              <a:gd name="connsiteX31" fmla="*/ 2889 w 10000"/>
              <a:gd name="connsiteY31" fmla="*/ 2551 h 10001"/>
              <a:gd name="connsiteX32" fmla="*/ 3187 w 10000"/>
              <a:gd name="connsiteY32" fmla="*/ 2354 h 10001"/>
              <a:gd name="connsiteX33" fmla="*/ 3237 w 10000"/>
              <a:gd name="connsiteY33" fmla="*/ 2109 h 10001"/>
              <a:gd name="connsiteX34" fmla="*/ 8655 w 10000"/>
              <a:gd name="connsiteY34" fmla="*/ 6030 h 10001"/>
              <a:gd name="connsiteX35" fmla="*/ 8655 w 10000"/>
              <a:gd name="connsiteY35" fmla="*/ 6030 h 10001"/>
              <a:gd name="connsiteX36" fmla="*/ 8655 w 10000"/>
              <a:gd name="connsiteY36" fmla="*/ 9757 h 10001"/>
              <a:gd name="connsiteX37" fmla="*/ 4629 w 10000"/>
              <a:gd name="connsiteY37" fmla="*/ 9757 h 10001"/>
              <a:gd name="connsiteX38" fmla="*/ 4629 w 10000"/>
              <a:gd name="connsiteY38" fmla="*/ 6030 h 10001"/>
              <a:gd name="connsiteX39" fmla="*/ 8655 w 10000"/>
              <a:gd name="connsiteY39" fmla="*/ 6030 h 10001"/>
              <a:gd name="connsiteX40" fmla="*/ 4082 w 10000"/>
              <a:gd name="connsiteY40" fmla="*/ 3924 h 10001"/>
              <a:gd name="connsiteX41" fmla="*/ 4082 w 10000"/>
              <a:gd name="connsiteY41" fmla="*/ 3924 h 10001"/>
              <a:gd name="connsiteX42" fmla="*/ 4429 w 10000"/>
              <a:gd name="connsiteY42" fmla="*/ 3924 h 10001"/>
              <a:gd name="connsiteX43" fmla="*/ 4429 w 10000"/>
              <a:gd name="connsiteY43" fmla="*/ 4267 h 10001"/>
              <a:gd name="connsiteX44" fmla="*/ 4082 w 10000"/>
              <a:gd name="connsiteY44" fmla="*/ 4267 h 10001"/>
              <a:gd name="connsiteX45" fmla="*/ 4082 w 10000"/>
              <a:gd name="connsiteY45" fmla="*/ 3924 h 10001"/>
              <a:gd name="connsiteX46" fmla="*/ 4082 w 10000"/>
              <a:gd name="connsiteY46" fmla="*/ 4463 h 10001"/>
              <a:gd name="connsiteX47" fmla="*/ 4082 w 10000"/>
              <a:gd name="connsiteY47" fmla="*/ 4463 h 10001"/>
              <a:gd name="connsiteX48" fmla="*/ 5575 w 10000"/>
              <a:gd name="connsiteY48" fmla="*/ 4463 h 10001"/>
              <a:gd name="connsiteX49" fmla="*/ 5575 w 10000"/>
              <a:gd name="connsiteY49" fmla="*/ 5246 h 10001"/>
              <a:gd name="connsiteX50" fmla="*/ 4082 w 10000"/>
              <a:gd name="connsiteY50" fmla="*/ 5246 h 10001"/>
              <a:gd name="connsiteX51" fmla="*/ 4082 w 10000"/>
              <a:gd name="connsiteY51" fmla="*/ 4463 h 10001"/>
              <a:gd name="connsiteX52" fmla="*/ 2939 w 10000"/>
              <a:gd name="connsiteY52" fmla="*/ 5491 h 10001"/>
              <a:gd name="connsiteX53" fmla="*/ 2939 w 10000"/>
              <a:gd name="connsiteY53" fmla="*/ 5491 h 10001"/>
              <a:gd name="connsiteX54" fmla="*/ 3286 w 10000"/>
              <a:gd name="connsiteY54" fmla="*/ 5491 h 10001"/>
              <a:gd name="connsiteX55" fmla="*/ 3286 w 10000"/>
              <a:gd name="connsiteY55" fmla="*/ 5834 h 10001"/>
              <a:gd name="connsiteX56" fmla="*/ 2939 w 10000"/>
              <a:gd name="connsiteY56" fmla="*/ 5834 h 10001"/>
              <a:gd name="connsiteX57" fmla="*/ 2939 w 10000"/>
              <a:gd name="connsiteY57" fmla="*/ 5491 h 10001"/>
              <a:gd name="connsiteX58" fmla="*/ 2939 w 10000"/>
              <a:gd name="connsiteY58" fmla="*/ 6030 h 10001"/>
              <a:gd name="connsiteX59" fmla="*/ 2939 w 10000"/>
              <a:gd name="connsiteY59" fmla="*/ 6030 h 10001"/>
              <a:gd name="connsiteX60" fmla="*/ 4429 w 10000"/>
              <a:gd name="connsiteY60" fmla="*/ 6030 h 10001"/>
              <a:gd name="connsiteX61" fmla="*/ 4429 w 10000"/>
              <a:gd name="connsiteY61" fmla="*/ 9757 h 10001"/>
              <a:gd name="connsiteX62" fmla="*/ 2939 w 10000"/>
              <a:gd name="connsiteY62" fmla="*/ 9757 h 10001"/>
              <a:gd name="connsiteX63" fmla="*/ 2939 w 10000"/>
              <a:gd name="connsiteY63" fmla="*/ 6030 h 10001"/>
              <a:gd name="connsiteX64" fmla="*/ 4977 w 10000"/>
              <a:gd name="connsiteY64" fmla="*/ 8041 h 10001"/>
              <a:gd name="connsiteX65" fmla="*/ 4977 w 10000"/>
              <a:gd name="connsiteY65" fmla="*/ 8041 h 10001"/>
              <a:gd name="connsiteX66" fmla="*/ 4977 w 10000"/>
              <a:gd name="connsiteY66" fmla="*/ 7796 h 10001"/>
              <a:gd name="connsiteX67" fmla="*/ 5026 w 10000"/>
              <a:gd name="connsiteY67" fmla="*/ 7747 h 10001"/>
              <a:gd name="connsiteX68" fmla="*/ 5922 w 10000"/>
              <a:gd name="connsiteY68" fmla="*/ 7207 h 10001"/>
              <a:gd name="connsiteX69" fmla="*/ 5973 w 10000"/>
              <a:gd name="connsiteY69" fmla="*/ 7255 h 10001"/>
              <a:gd name="connsiteX70" fmla="*/ 5973 w 10000"/>
              <a:gd name="connsiteY70" fmla="*/ 7503 h 10001"/>
              <a:gd name="connsiteX71" fmla="*/ 5922 w 10000"/>
              <a:gd name="connsiteY71" fmla="*/ 7551 h 10001"/>
              <a:gd name="connsiteX72" fmla="*/ 5276 w 10000"/>
              <a:gd name="connsiteY72" fmla="*/ 7943 h 10001"/>
              <a:gd name="connsiteX73" fmla="*/ 5922 w 10000"/>
              <a:gd name="connsiteY73" fmla="*/ 8287 h 10001"/>
              <a:gd name="connsiteX74" fmla="*/ 5973 w 10000"/>
              <a:gd name="connsiteY74" fmla="*/ 8336 h 10001"/>
              <a:gd name="connsiteX75" fmla="*/ 5973 w 10000"/>
              <a:gd name="connsiteY75" fmla="*/ 8580 h 10001"/>
              <a:gd name="connsiteX76" fmla="*/ 5922 w 10000"/>
              <a:gd name="connsiteY76" fmla="*/ 8580 h 10001"/>
              <a:gd name="connsiteX77" fmla="*/ 5026 w 10000"/>
              <a:gd name="connsiteY77" fmla="*/ 8091 h 10001"/>
              <a:gd name="connsiteX78" fmla="*/ 4977 w 10000"/>
              <a:gd name="connsiteY78" fmla="*/ 8041 h 10001"/>
              <a:gd name="connsiteX79" fmla="*/ 7315 w 10000"/>
              <a:gd name="connsiteY79" fmla="*/ 8580 h 10001"/>
              <a:gd name="connsiteX80" fmla="*/ 7315 w 10000"/>
              <a:gd name="connsiteY80" fmla="*/ 8580 h 10001"/>
              <a:gd name="connsiteX81" fmla="*/ 7315 w 10000"/>
              <a:gd name="connsiteY81" fmla="*/ 8336 h 10001"/>
              <a:gd name="connsiteX82" fmla="*/ 7362 w 10000"/>
              <a:gd name="connsiteY82" fmla="*/ 8287 h 10001"/>
              <a:gd name="connsiteX83" fmla="*/ 8010 w 10000"/>
              <a:gd name="connsiteY83" fmla="*/ 7895 h 10001"/>
              <a:gd name="connsiteX84" fmla="*/ 7362 w 10000"/>
              <a:gd name="connsiteY84" fmla="*/ 7551 h 10001"/>
              <a:gd name="connsiteX85" fmla="*/ 7315 w 10000"/>
              <a:gd name="connsiteY85" fmla="*/ 7451 h 10001"/>
              <a:gd name="connsiteX86" fmla="*/ 7315 w 10000"/>
              <a:gd name="connsiteY86" fmla="*/ 7255 h 10001"/>
              <a:gd name="connsiteX87" fmla="*/ 7362 w 10000"/>
              <a:gd name="connsiteY87" fmla="*/ 7207 h 10001"/>
              <a:gd name="connsiteX88" fmla="*/ 8260 w 10000"/>
              <a:gd name="connsiteY88" fmla="*/ 7747 h 10001"/>
              <a:gd name="connsiteX89" fmla="*/ 8310 w 10000"/>
              <a:gd name="connsiteY89" fmla="*/ 7796 h 10001"/>
              <a:gd name="connsiteX90" fmla="*/ 8310 w 10000"/>
              <a:gd name="connsiteY90" fmla="*/ 8041 h 10001"/>
              <a:gd name="connsiteX91" fmla="*/ 8260 w 10000"/>
              <a:gd name="connsiteY91" fmla="*/ 8091 h 10001"/>
              <a:gd name="connsiteX92" fmla="*/ 7362 w 10000"/>
              <a:gd name="connsiteY92" fmla="*/ 8580 h 10001"/>
              <a:gd name="connsiteX93" fmla="*/ 7315 w 10000"/>
              <a:gd name="connsiteY93" fmla="*/ 8580 h 10001"/>
              <a:gd name="connsiteX94" fmla="*/ 6270 w 10000"/>
              <a:gd name="connsiteY94" fmla="*/ 8580 h 10001"/>
              <a:gd name="connsiteX95" fmla="*/ 6270 w 10000"/>
              <a:gd name="connsiteY95" fmla="*/ 8580 h 10001"/>
              <a:gd name="connsiteX96" fmla="*/ 6766 w 10000"/>
              <a:gd name="connsiteY96" fmla="*/ 7255 h 10001"/>
              <a:gd name="connsiteX97" fmla="*/ 6815 w 10000"/>
              <a:gd name="connsiteY97" fmla="*/ 7207 h 10001"/>
              <a:gd name="connsiteX98" fmla="*/ 7015 w 10000"/>
              <a:gd name="connsiteY98" fmla="*/ 7207 h 10001"/>
              <a:gd name="connsiteX99" fmla="*/ 7015 w 10000"/>
              <a:gd name="connsiteY99" fmla="*/ 7255 h 10001"/>
              <a:gd name="connsiteX100" fmla="*/ 6518 w 10000"/>
              <a:gd name="connsiteY100" fmla="*/ 8580 h 10001"/>
              <a:gd name="connsiteX101" fmla="*/ 6467 w 10000"/>
              <a:gd name="connsiteY101" fmla="*/ 8629 h 10001"/>
              <a:gd name="connsiteX102" fmla="*/ 6270 w 10000"/>
              <a:gd name="connsiteY102" fmla="*/ 8629 h 10001"/>
              <a:gd name="connsiteX103" fmla="*/ 6270 w 10000"/>
              <a:gd name="connsiteY103" fmla="*/ 8580 h 10001"/>
              <a:gd name="connsiteX104" fmla="*/ 3135 w 10000"/>
              <a:gd name="connsiteY104" fmla="*/ 6374 h 10001"/>
              <a:gd name="connsiteX105" fmla="*/ 3135 w 10000"/>
              <a:gd name="connsiteY105" fmla="*/ 6374 h 10001"/>
              <a:gd name="connsiteX106" fmla="*/ 4181 w 10000"/>
              <a:gd name="connsiteY106" fmla="*/ 6374 h 10001"/>
              <a:gd name="connsiteX107" fmla="*/ 4181 w 10000"/>
              <a:gd name="connsiteY107" fmla="*/ 6618 h 10001"/>
              <a:gd name="connsiteX108" fmla="*/ 3135 w 10000"/>
              <a:gd name="connsiteY108" fmla="*/ 6618 h 10001"/>
              <a:gd name="connsiteX109" fmla="*/ 3135 w 10000"/>
              <a:gd name="connsiteY109" fmla="*/ 6374 h 10001"/>
              <a:gd name="connsiteX110" fmla="*/ 3484 w 10000"/>
              <a:gd name="connsiteY110" fmla="*/ 9217 h 10001"/>
              <a:gd name="connsiteX111" fmla="*/ 3484 w 10000"/>
              <a:gd name="connsiteY111" fmla="*/ 9217 h 10001"/>
              <a:gd name="connsiteX112" fmla="*/ 4181 w 10000"/>
              <a:gd name="connsiteY112" fmla="*/ 9217 h 10001"/>
              <a:gd name="connsiteX113" fmla="*/ 4181 w 10000"/>
              <a:gd name="connsiteY113" fmla="*/ 9463 h 10001"/>
              <a:gd name="connsiteX114" fmla="*/ 3484 w 10000"/>
              <a:gd name="connsiteY114" fmla="*/ 9463 h 10001"/>
              <a:gd name="connsiteX115" fmla="*/ 3484 w 10000"/>
              <a:gd name="connsiteY115" fmla="*/ 9217 h 10001"/>
              <a:gd name="connsiteX116" fmla="*/ 3484 w 10000"/>
              <a:gd name="connsiteY116" fmla="*/ 6962 h 10001"/>
              <a:gd name="connsiteX117" fmla="*/ 3484 w 10000"/>
              <a:gd name="connsiteY117" fmla="*/ 6962 h 10001"/>
              <a:gd name="connsiteX118" fmla="*/ 4181 w 10000"/>
              <a:gd name="connsiteY118" fmla="*/ 6962 h 10001"/>
              <a:gd name="connsiteX119" fmla="*/ 4181 w 10000"/>
              <a:gd name="connsiteY119" fmla="*/ 7158 h 10001"/>
              <a:gd name="connsiteX120" fmla="*/ 3484 w 10000"/>
              <a:gd name="connsiteY120" fmla="*/ 7158 h 10001"/>
              <a:gd name="connsiteX121" fmla="*/ 3484 w 10000"/>
              <a:gd name="connsiteY121" fmla="*/ 6962 h 10001"/>
              <a:gd name="connsiteX122" fmla="*/ 3484 w 10000"/>
              <a:gd name="connsiteY122" fmla="*/ 7503 h 10001"/>
              <a:gd name="connsiteX123" fmla="*/ 3484 w 10000"/>
              <a:gd name="connsiteY123" fmla="*/ 7503 h 10001"/>
              <a:gd name="connsiteX124" fmla="*/ 4181 w 10000"/>
              <a:gd name="connsiteY124" fmla="*/ 7503 h 10001"/>
              <a:gd name="connsiteX125" fmla="*/ 4181 w 10000"/>
              <a:gd name="connsiteY125" fmla="*/ 7747 h 10001"/>
              <a:gd name="connsiteX126" fmla="*/ 3484 w 10000"/>
              <a:gd name="connsiteY126" fmla="*/ 7747 h 10001"/>
              <a:gd name="connsiteX127" fmla="*/ 3484 w 10000"/>
              <a:gd name="connsiteY127" fmla="*/ 7503 h 10001"/>
              <a:gd name="connsiteX128" fmla="*/ 3135 w 10000"/>
              <a:gd name="connsiteY128" fmla="*/ 8091 h 10001"/>
              <a:gd name="connsiteX129" fmla="*/ 3135 w 10000"/>
              <a:gd name="connsiteY129" fmla="*/ 8091 h 10001"/>
              <a:gd name="connsiteX130" fmla="*/ 4181 w 10000"/>
              <a:gd name="connsiteY130" fmla="*/ 8091 h 10001"/>
              <a:gd name="connsiteX131" fmla="*/ 4181 w 10000"/>
              <a:gd name="connsiteY131" fmla="*/ 8287 h 10001"/>
              <a:gd name="connsiteX132" fmla="*/ 3135 w 10000"/>
              <a:gd name="connsiteY132" fmla="*/ 8287 h 10001"/>
              <a:gd name="connsiteX133" fmla="*/ 3135 w 10000"/>
              <a:gd name="connsiteY133" fmla="*/ 8091 h 10001"/>
              <a:gd name="connsiteX134" fmla="*/ 3484 w 10000"/>
              <a:gd name="connsiteY134" fmla="*/ 8629 h 10001"/>
              <a:gd name="connsiteX135" fmla="*/ 3484 w 10000"/>
              <a:gd name="connsiteY135" fmla="*/ 8629 h 10001"/>
              <a:gd name="connsiteX136" fmla="*/ 4181 w 10000"/>
              <a:gd name="connsiteY136" fmla="*/ 8629 h 10001"/>
              <a:gd name="connsiteX137" fmla="*/ 4181 w 10000"/>
              <a:gd name="connsiteY137" fmla="*/ 8875 h 10001"/>
              <a:gd name="connsiteX138" fmla="*/ 3484 w 10000"/>
              <a:gd name="connsiteY138" fmla="*/ 8875 h 10001"/>
              <a:gd name="connsiteX139" fmla="*/ 3484 w 10000"/>
              <a:gd name="connsiteY139" fmla="*/ 8629 h 10001"/>
              <a:gd name="connsiteX0" fmla="*/ 3237 w 10000"/>
              <a:gd name="connsiteY0" fmla="*/ 147 h 8039"/>
              <a:gd name="connsiteX1" fmla="*/ 2640 w 10000"/>
              <a:gd name="connsiteY1" fmla="*/ 0 h 8039"/>
              <a:gd name="connsiteX2" fmla="*/ 2590 w 10000"/>
              <a:gd name="connsiteY2" fmla="*/ 0 h 8039"/>
              <a:gd name="connsiteX3" fmla="*/ 2 w 10000"/>
              <a:gd name="connsiteY3" fmla="*/ 2501 h 8039"/>
              <a:gd name="connsiteX4" fmla="*/ 2640 w 10000"/>
              <a:gd name="connsiteY4" fmla="*/ 5097 h 8039"/>
              <a:gd name="connsiteX5" fmla="*/ 2688 w 10000"/>
              <a:gd name="connsiteY5" fmla="*/ 5097 h 8039"/>
              <a:gd name="connsiteX6" fmla="*/ 2688 w 10000"/>
              <a:gd name="connsiteY6" fmla="*/ 8039 h 8039"/>
              <a:gd name="connsiteX7" fmla="*/ 8855 w 10000"/>
              <a:gd name="connsiteY7" fmla="*/ 8039 h 8039"/>
              <a:gd name="connsiteX8" fmla="*/ 8855 w 10000"/>
              <a:gd name="connsiteY8" fmla="*/ 3431 h 8039"/>
              <a:gd name="connsiteX9" fmla="*/ 8756 w 10000"/>
              <a:gd name="connsiteY9" fmla="*/ 3284 h 8039"/>
              <a:gd name="connsiteX10" fmla="*/ 5773 w 10000"/>
              <a:gd name="connsiteY10" fmla="*/ 3284 h 8039"/>
              <a:gd name="connsiteX11" fmla="*/ 5773 w 10000"/>
              <a:gd name="connsiteY11" fmla="*/ 2501 h 8039"/>
              <a:gd name="connsiteX12" fmla="*/ 9802 w 10000"/>
              <a:gd name="connsiteY12" fmla="*/ 2501 h 8039"/>
              <a:gd name="connsiteX13" fmla="*/ 9802 w 10000"/>
              <a:gd name="connsiteY13" fmla="*/ 6226 h 8039"/>
              <a:gd name="connsiteX14" fmla="*/ 9107 w 10000"/>
              <a:gd name="connsiteY14" fmla="*/ 6226 h 8039"/>
              <a:gd name="connsiteX15" fmla="*/ 9107 w 10000"/>
              <a:gd name="connsiteY15" fmla="*/ 6471 h 8039"/>
              <a:gd name="connsiteX16" fmla="*/ 10000 w 10000"/>
              <a:gd name="connsiteY16" fmla="*/ 6471 h 8039"/>
              <a:gd name="connsiteX17" fmla="*/ 10000 w 10000"/>
              <a:gd name="connsiteY17" fmla="*/ 1816 h 8039"/>
              <a:gd name="connsiteX18" fmla="*/ 9903 w 10000"/>
              <a:gd name="connsiteY18" fmla="*/ 1717 h 8039"/>
              <a:gd name="connsiteX19" fmla="*/ 3933 w 10000"/>
              <a:gd name="connsiteY19" fmla="*/ 1717 h 8039"/>
              <a:gd name="connsiteX20" fmla="*/ 3832 w 10000"/>
              <a:gd name="connsiteY20" fmla="*/ 1816 h 8039"/>
              <a:gd name="connsiteX21" fmla="*/ 3832 w 10000"/>
              <a:gd name="connsiteY21" fmla="*/ 3284 h 8039"/>
              <a:gd name="connsiteX22" fmla="*/ 2788 w 10000"/>
              <a:gd name="connsiteY22" fmla="*/ 3284 h 8039"/>
              <a:gd name="connsiteX23" fmla="*/ 2688 w 10000"/>
              <a:gd name="connsiteY23" fmla="*/ 3431 h 8039"/>
              <a:gd name="connsiteX24" fmla="*/ 2688 w 10000"/>
              <a:gd name="connsiteY24" fmla="*/ 4509 h 8039"/>
              <a:gd name="connsiteX25" fmla="*/ 2640 w 10000"/>
              <a:gd name="connsiteY25" fmla="*/ 4509 h 8039"/>
              <a:gd name="connsiteX26" fmla="*/ 600 w 10000"/>
              <a:gd name="connsiteY26" fmla="*/ 2600 h 8039"/>
              <a:gd name="connsiteX27" fmla="*/ 2590 w 10000"/>
              <a:gd name="connsiteY27" fmla="*/ 589 h 8039"/>
              <a:gd name="connsiteX28" fmla="*/ 2590 w 10000"/>
              <a:gd name="connsiteY28" fmla="*/ 589 h 8039"/>
              <a:gd name="connsiteX29" fmla="*/ 2640 w 10000"/>
              <a:gd name="connsiteY29" fmla="*/ 589 h 8039"/>
              <a:gd name="connsiteX30" fmla="*/ 2889 w 10000"/>
              <a:gd name="connsiteY30" fmla="*/ 589 h 8039"/>
              <a:gd name="connsiteX31" fmla="*/ 3187 w 10000"/>
              <a:gd name="connsiteY31" fmla="*/ 392 h 8039"/>
              <a:gd name="connsiteX32" fmla="*/ 3237 w 10000"/>
              <a:gd name="connsiteY32" fmla="*/ 147 h 8039"/>
              <a:gd name="connsiteX33" fmla="*/ 8655 w 10000"/>
              <a:gd name="connsiteY33" fmla="*/ 4068 h 8039"/>
              <a:gd name="connsiteX34" fmla="*/ 8655 w 10000"/>
              <a:gd name="connsiteY34" fmla="*/ 4068 h 8039"/>
              <a:gd name="connsiteX35" fmla="*/ 8655 w 10000"/>
              <a:gd name="connsiteY35" fmla="*/ 7795 h 8039"/>
              <a:gd name="connsiteX36" fmla="*/ 4629 w 10000"/>
              <a:gd name="connsiteY36" fmla="*/ 7795 h 8039"/>
              <a:gd name="connsiteX37" fmla="*/ 4629 w 10000"/>
              <a:gd name="connsiteY37" fmla="*/ 4068 h 8039"/>
              <a:gd name="connsiteX38" fmla="*/ 8655 w 10000"/>
              <a:gd name="connsiteY38" fmla="*/ 4068 h 8039"/>
              <a:gd name="connsiteX39" fmla="*/ 4082 w 10000"/>
              <a:gd name="connsiteY39" fmla="*/ 1962 h 8039"/>
              <a:gd name="connsiteX40" fmla="*/ 4082 w 10000"/>
              <a:gd name="connsiteY40" fmla="*/ 1962 h 8039"/>
              <a:gd name="connsiteX41" fmla="*/ 4429 w 10000"/>
              <a:gd name="connsiteY41" fmla="*/ 1962 h 8039"/>
              <a:gd name="connsiteX42" fmla="*/ 4429 w 10000"/>
              <a:gd name="connsiteY42" fmla="*/ 2305 h 8039"/>
              <a:gd name="connsiteX43" fmla="*/ 4082 w 10000"/>
              <a:gd name="connsiteY43" fmla="*/ 2305 h 8039"/>
              <a:gd name="connsiteX44" fmla="*/ 4082 w 10000"/>
              <a:gd name="connsiteY44" fmla="*/ 1962 h 8039"/>
              <a:gd name="connsiteX45" fmla="*/ 4082 w 10000"/>
              <a:gd name="connsiteY45" fmla="*/ 2501 h 8039"/>
              <a:gd name="connsiteX46" fmla="*/ 4082 w 10000"/>
              <a:gd name="connsiteY46" fmla="*/ 2501 h 8039"/>
              <a:gd name="connsiteX47" fmla="*/ 5575 w 10000"/>
              <a:gd name="connsiteY47" fmla="*/ 2501 h 8039"/>
              <a:gd name="connsiteX48" fmla="*/ 5575 w 10000"/>
              <a:gd name="connsiteY48" fmla="*/ 3284 h 8039"/>
              <a:gd name="connsiteX49" fmla="*/ 4082 w 10000"/>
              <a:gd name="connsiteY49" fmla="*/ 3284 h 8039"/>
              <a:gd name="connsiteX50" fmla="*/ 4082 w 10000"/>
              <a:gd name="connsiteY50" fmla="*/ 2501 h 8039"/>
              <a:gd name="connsiteX51" fmla="*/ 2939 w 10000"/>
              <a:gd name="connsiteY51" fmla="*/ 3529 h 8039"/>
              <a:gd name="connsiteX52" fmla="*/ 2939 w 10000"/>
              <a:gd name="connsiteY52" fmla="*/ 3529 h 8039"/>
              <a:gd name="connsiteX53" fmla="*/ 3286 w 10000"/>
              <a:gd name="connsiteY53" fmla="*/ 3529 h 8039"/>
              <a:gd name="connsiteX54" fmla="*/ 3286 w 10000"/>
              <a:gd name="connsiteY54" fmla="*/ 3872 h 8039"/>
              <a:gd name="connsiteX55" fmla="*/ 2939 w 10000"/>
              <a:gd name="connsiteY55" fmla="*/ 3872 h 8039"/>
              <a:gd name="connsiteX56" fmla="*/ 2939 w 10000"/>
              <a:gd name="connsiteY56" fmla="*/ 3529 h 8039"/>
              <a:gd name="connsiteX57" fmla="*/ 2939 w 10000"/>
              <a:gd name="connsiteY57" fmla="*/ 4068 h 8039"/>
              <a:gd name="connsiteX58" fmla="*/ 2939 w 10000"/>
              <a:gd name="connsiteY58" fmla="*/ 4068 h 8039"/>
              <a:gd name="connsiteX59" fmla="*/ 4429 w 10000"/>
              <a:gd name="connsiteY59" fmla="*/ 4068 h 8039"/>
              <a:gd name="connsiteX60" fmla="*/ 4429 w 10000"/>
              <a:gd name="connsiteY60" fmla="*/ 7795 h 8039"/>
              <a:gd name="connsiteX61" fmla="*/ 2939 w 10000"/>
              <a:gd name="connsiteY61" fmla="*/ 7795 h 8039"/>
              <a:gd name="connsiteX62" fmla="*/ 2939 w 10000"/>
              <a:gd name="connsiteY62" fmla="*/ 4068 h 8039"/>
              <a:gd name="connsiteX63" fmla="*/ 4977 w 10000"/>
              <a:gd name="connsiteY63" fmla="*/ 6079 h 8039"/>
              <a:gd name="connsiteX64" fmla="*/ 4977 w 10000"/>
              <a:gd name="connsiteY64" fmla="*/ 6079 h 8039"/>
              <a:gd name="connsiteX65" fmla="*/ 4977 w 10000"/>
              <a:gd name="connsiteY65" fmla="*/ 5834 h 8039"/>
              <a:gd name="connsiteX66" fmla="*/ 5026 w 10000"/>
              <a:gd name="connsiteY66" fmla="*/ 5785 h 8039"/>
              <a:gd name="connsiteX67" fmla="*/ 5922 w 10000"/>
              <a:gd name="connsiteY67" fmla="*/ 5245 h 8039"/>
              <a:gd name="connsiteX68" fmla="*/ 5973 w 10000"/>
              <a:gd name="connsiteY68" fmla="*/ 5293 h 8039"/>
              <a:gd name="connsiteX69" fmla="*/ 5973 w 10000"/>
              <a:gd name="connsiteY69" fmla="*/ 5541 h 8039"/>
              <a:gd name="connsiteX70" fmla="*/ 5922 w 10000"/>
              <a:gd name="connsiteY70" fmla="*/ 5589 h 8039"/>
              <a:gd name="connsiteX71" fmla="*/ 5276 w 10000"/>
              <a:gd name="connsiteY71" fmla="*/ 5981 h 8039"/>
              <a:gd name="connsiteX72" fmla="*/ 5922 w 10000"/>
              <a:gd name="connsiteY72" fmla="*/ 6325 h 8039"/>
              <a:gd name="connsiteX73" fmla="*/ 5973 w 10000"/>
              <a:gd name="connsiteY73" fmla="*/ 6374 h 8039"/>
              <a:gd name="connsiteX74" fmla="*/ 5973 w 10000"/>
              <a:gd name="connsiteY74" fmla="*/ 6618 h 8039"/>
              <a:gd name="connsiteX75" fmla="*/ 5922 w 10000"/>
              <a:gd name="connsiteY75" fmla="*/ 6618 h 8039"/>
              <a:gd name="connsiteX76" fmla="*/ 5026 w 10000"/>
              <a:gd name="connsiteY76" fmla="*/ 6129 h 8039"/>
              <a:gd name="connsiteX77" fmla="*/ 4977 w 10000"/>
              <a:gd name="connsiteY77" fmla="*/ 6079 h 8039"/>
              <a:gd name="connsiteX78" fmla="*/ 7315 w 10000"/>
              <a:gd name="connsiteY78" fmla="*/ 6618 h 8039"/>
              <a:gd name="connsiteX79" fmla="*/ 7315 w 10000"/>
              <a:gd name="connsiteY79" fmla="*/ 6618 h 8039"/>
              <a:gd name="connsiteX80" fmla="*/ 7315 w 10000"/>
              <a:gd name="connsiteY80" fmla="*/ 6374 h 8039"/>
              <a:gd name="connsiteX81" fmla="*/ 7362 w 10000"/>
              <a:gd name="connsiteY81" fmla="*/ 6325 h 8039"/>
              <a:gd name="connsiteX82" fmla="*/ 8010 w 10000"/>
              <a:gd name="connsiteY82" fmla="*/ 5933 h 8039"/>
              <a:gd name="connsiteX83" fmla="*/ 7362 w 10000"/>
              <a:gd name="connsiteY83" fmla="*/ 5589 h 8039"/>
              <a:gd name="connsiteX84" fmla="*/ 7315 w 10000"/>
              <a:gd name="connsiteY84" fmla="*/ 5489 h 8039"/>
              <a:gd name="connsiteX85" fmla="*/ 7315 w 10000"/>
              <a:gd name="connsiteY85" fmla="*/ 5293 h 8039"/>
              <a:gd name="connsiteX86" fmla="*/ 7362 w 10000"/>
              <a:gd name="connsiteY86" fmla="*/ 5245 h 8039"/>
              <a:gd name="connsiteX87" fmla="*/ 8260 w 10000"/>
              <a:gd name="connsiteY87" fmla="*/ 5785 h 8039"/>
              <a:gd name="connsiteX88" fmla="*/ 8310 w 10000"/>
              <a:gd name="connsiteY88" fmla="*/ 5834 h 8039"/>
              <a:gd name="connsiteX89" fmla="*/ 8310 w 10000"/>
              <a:gd name="connsiteY89" fmla="*/ 6079 h 8039"/>
              <a:gd name="connsiteX90" fmla="*/ 8260 w 10000"/>
              <a:gd name="connsiteY90" fmla="*/ 6129 h 8039"/>
              <a:gd name="connsiteX91" fmla="*/ 7362 w 10000"/>
              <a:gd name="connsiteY91" fmla="*/ 6618 h 8039"/>
              <a:gd name="connsiteX92" fmla="*/ 7315 w 10000"/>
              <a:gd name="connsiteY92" fmla="*/ 6618 h 8039"/>
              <a:gd name="connsiteX93" fmla="*/ 6270 w 10000"/>
              <a:gd name="connsiteY93" fmla="*/ 6618 h 8039"/>
              <a:gd name="connsiteX94" fmla="*/ 6270 w 10000"/>
              <a:gd name="connsiteY94" fmla="*/ 6618 h 8039"/>
              <a:gd name="connsiteX95" fmla="*/ 6766 w 10000"/>
              <a:gd name="connsiteY95" fmla="*/ 5293 h 8039"/>
              <a:gd name="connsiteX96" fmla="*/ 6815 w 10000"/>
              <a:gd name="connsiteY96" fmla="*/ 5245 h 8039"/>
              <a:gd name="connsiteX97" fmla="*/ 7015 w 10000"/>
              <a:gd name="connsiteY97" fmla="*/ 5245 h 8039"/>
              <a:gd name="connsiteX98" fmla="*/ 7015 w 10000"/>
              <a:gd name="connsiteY98" fmla="*/ 5293 h 8039"/>
              <a:gd name="connsiteX99" fmla="*/ 6518 w 10000"/>
              <a:gd name="connsiteY99" fmla="*/ 6618 h 8039"/>
              <a:gd name="connsiteX100" fmla="*/ 6467 w 10000"/>
              <a:gd name="connsiteY100" fmla="*/ 6667 h 8039"/>
              <a:gd name="connsiteX101" fmla="*/ 6270 w 10000"/>
              <a:gd name="connsiteY101" fmla="*/ 6667 h 8039"/>
              <a:gd name="connsiteX102" fmla="*/ 6270 w 10000"/>
              <a:gd name="connsiteY102" fmla="*/ 6618 h 8039"/>
              <a:gd name="connsiteX103" fmla="*/ 3135 w 10000"/>
              <a:gd name="connsiteY103" fmla="*/ 4412 h 8039"/>
              <a:gd name="connsiteX104" fmla="*/ 3135 w 10000"/>
              <a:gd name="connsiteY104" fmla="*/ 4412 h 8039"/>
              <a:gd name="connsiteX105" fmla="*/ 4181 w 10000"/>
              <a:gd name="connsiteY105" fmla="*/ 4412 h 8039"/>
              <a:gd name="connsiteX106" fmla="*/ 4181 w 10000"/>
              <a:gd name="connsiteY106" fmla="*/ 4656 h 8039"/>
              <a:gd name="connsiteX107" fmla="*/ 3135 w 10000"/>
              <a:gd name="connsiteY107" fmla="*/ 4656 h 8039"/>
              <a:gd name="connsiteX108" fmla="*/ 3135 w 10000"/>
              <a:gd name="connsiteY108" fmla="*/ 4412 h 8039"/>
              <a:gd name="connsiteX109" fmla="*/ 3484 w 10000"/>
              <a:gd name="connsiteY109" fmla="*/ 7255 h 8039"/>
              <a:gd name="connsiteX110" fmla="*/ 3484 w 10000"/>
              <a:gd name="connsiteY110" fmla="*/ 7255 h 8039"/>
              <a:gd name="connsiteX111" fmla="*/ 4181 w 10000"/>
              <a:gd name="connsiteY111" fmla="*/ 7255 h 8039"/>
              <a:gd name="connsiteX112" fmla="*/ 4181 w 10000"/>
              <a:gd name="connsiteY112" fmla="*/ 7501 h 8039"/>
              <a:gd name="connsiteX113" fmla="*/ 3484 w 10000"/>
              <a:gd name="connsiteY113" fmla="*/ 7501 h 8039"/>
              <a:gd name="connsiteX114" fmla="*/ 3484 w 10000"/>
              <a:gd name="connsiteY114" fmla="*/ 7255 h 8039"/>
              <a:gd name="connsiteX115" fmla="*/ 3484 w 10000"/>
              <a:gd name="connsiteY115" fmla="*/ 5000 h 8039"/>
              <a:gd name="connsiteX116" fmla="*/ 3484 w 10000"/>
              <a:gd name="connsiteY116" fmla="*/ 5000 h 8039"/>
              <a:gd name="connsiteX117" fmla="*/ 4181 w 10000"/>
              <a:gd name="connsiteY117" fmla="*/ 5000 h 8039"/>
              <a:gd name="connsiteX118" fmla="*/ 4181 w 10000"/>
              <a:gd name="connsiteY118" fmla="*/ 5196 h 8039"/>
              <a:gd name="connsiteX119" fmla="*/ 3484 w 10000"/>
              <a:gd name="connsiteY119" fmla="*/ 5196 h 8039"/>
              <a:gd name="connsiteX120" fmla="*/ 3484 w 10000"/>
              <a:gd name="connsiteY120" fmla="*/ 5000 h 8039"/>
              <a:gd name="connsiteX121" fmla="*/ 3484 w 10000"/>
              <a:gd name="connsiteY121" fmla="*/ 5541 h 8039"/>
              <a:gd name="connsiteX122" fmla="*/ 3484 w 10000"/>
              <a:gd name="connsiteY122" fmla="*/ 5541 h 8039"/>
              <a:gd name="connsiteX123" fmla="*/ 4181 w 10000"/>
              <a:gd name="connsiteY123" fmla="*/ 5541 h 8039"/>
              <a:gd name="connsiteX124" fmla="*/ 4181 w 10000"/>
              <a:gd name="connsiteY124" fmla="*/ 5785 h 8039"/>
              <a:gd name="connsiteX125" fmla="*/ 3484 w 10000"/>
              <a:gd name="connsiteY125" fmla="*/ 5785 h 8039"/>
              <a:gd name="connsiteX126" fmla="*/ 3484 w 10000"/>
              <a:gd name="connsiteY126" fmla="*/ 5541 h 8039"/>
              <a:gd name="connsiteX127" fmla="*/ 3135 w 10000"/>
              <a:gd name="connsiteY127" fmla="*/ 6129 h 8039"/>
              <a:gd name="connsiteX128" fmla="*/ 3135 w 10000"/>
              <a:gd name="connsiteY128" fmla="*/ 6129 h 8039"/>
              <a:gd name="connsiteX129" fmla="*/ 4181 w 10000"/>
              <a:gd name="connsiteY129" fmla="*/ 6129 h 8039"/>
              <a:gd name="connsiteX130" fmla="*/ 4181 w 10000"/>
              <a:gd name="connsiteY130" fmla="*/ 6325 h 8039"/>
              <a:gd name="connsiteX131" fmla="*/ 3135 w 10000"/>
              <a:gd name="connsiteY131" fmla="*/ 6325 h 8039"/>
              <a:gd name="connsiteX132" fmla="*/ 3135 w 10000"/>
              <a:gd name="connsiteY132" fmla="*/ 6129 h 8039"/>
              <a:gd name="connsiteX133" fmla="*/ 3484 w 10000"/>
              <a:gd name="connsiteY133" fmla="*/ 6667 h 8039"/>
              <a:gd name="connsiteX134" fmla="*/ 3484 w 10000"/>
              <a:gd name="connsiteY134" fmla="*/ 6667 h 8039"/>
              <a:gd name="connsiteX135" fmla="*/ 4181 w 10000"/>
              <a:gd name="connsiteY135" fmla="*/ 6667 h 8039"/>
              <a:gd name="connsiteX136" fmla="*/ 4181 w 10000"/>
              <a:gd name="connsiteY136" fmla="*/ 6913 h 8039"/>
              <a:gd name="connsiteX137" fmla="*/ 3484 w 10000"/>
              <a:gd name="connsiteY137" fmla="*/ 6913 h 8039"/>
              <a:gd name="connsiteX138" fmla="*/ 3484 w 10000"/>
              <a:gd name="connsiteY138" fmla="*/ 6667 h 8039"/>
              <a:gd name="connsiteX0" fmla="*/ 3187 w 10000"/>
              <a:gd name="connsiteY0" fmla="*/ 488 h 10000"/>
              <a:gd name="connsiteX1" fmla="*/ 2640 w 10000"/>
              <a:gd name="connsiteY1" fmla="*/ 0 h 10000"/>
              <a:gd name="connsiteX2" fmla="*/ 2590 w 10000"/>
              <a:gd name="connsiteY2" fmla="*/ 0 h 10000"/>
              <a:gd name="connsiteX3" fmla="*/ 2 w 10000"/>
              <a:gd name="connsiteY3" fmla="*/ 3111 h 10000"/>
              <a:gd name="connsiteX4" fmla="*/ 2640 w 10000"/>
              <a:gd name="connsiteY4" fmla="*/ 6340 h 10000"/>
              <a:gd name="connsiteX5" fmla="*/ 2688 w 10000"/>
              <a:gd name="connsiteY5" fmla="*/ 6340 h 10000"/>
              <a:gd name="connsiteX6" fmla="*/ 2688 w 10000"/>
              <a:gd name="connsiteY6" fmla="*/ 10000 h 10000"/>
              <a:gd name="connsiteX7" fmla="*/ 8855 w 10000"/>
              <a:gd name="connsiteY7" fmla="*/ 10000 h 10000"/>
              <a:gd name="connsiteX8" fmla="*/ 8855 w 10000"/>
              <a:gd name="connsiteY8" fmla="*/ 4268 h 10000"/>
              <a:gd name="connsiteX9" fmla="*/ 8756 w 10000"/>
              <a:gd name="connsiteY9" fmla="*/ 4085 h 10000"/>
              <a:gd name="connsiteX10" fmla="*/ 5773 w 10000"/>
              <a:gd name="connsiteY10" fmla="*/ 4085 h 10000"/>
              <a:gd name="connsiteX11" fmla="*/ 5773 w 10000"/>
              <a:gd name="connsiteY11" fmla="*/ 3111 h 10000"/>
              <a:gd name="connsiteX12" fmla="*/ 9802 w 10000"/>
              <a:gd name="connsiteY12" fmla="*/ 3111 h 10000"/>
              <a:gd name="connsiteX13" fmla="*/ 9802 w 10000"/>
              <a:gd name="connsiteY13" fmla="*/ 7745 h 10000"/>
              <a:gd name="connsiteX14" fmla="*/ 9107 w 10000"/>
              <a:gd name="connsiteY14" fmla="*/ 7745 h 10000"/>
              <a:gd name="connsiteX15" fmla="*/ 9107 w 10000"/>
              <a:gd name="connsiteY15" fmla="*/ 8050 h 10000"/>
              <a:gd name="connsiteX16" fmla="*/ 10000 w 10000"/>
              <a:gd name="connsiteY16" fmla="*/ 8050 h 10000"/>
              <a:gd name="connsiteX17" fmla="*/ 10000 w 10000"/>
              <a:gd name="connsiteY17" fmla="*/ 2259 h 10000"/>
              <a:gd name="connsiteX18" fmla="*/ 9903 w 10000"/>
              <a:gd name="connsiteY18" fmla="*/ 2136 h 10000"/>
              <a:gd name="connsiteX19" fmla="*/ 3933 w 10000"/>
              <a:gd name="connsiteY19" fmla="*/ 2136 h 10000"/>
              <a:gd name="connsiteX20" fmla="*/ 3832 w 10000"/>
              <a:gd name="connsiteY20" fmla="*/ 2259 h 10000"/>
              <a:gd name="connsiteX21" fmla="*/ 3832 w 10000"/>
              <a:gd name="connsiteY21" fmla="*/ 4085 h 10000"/>
              <a:gd name="connsiteX22" fmla="*/ 2788 w 10000"/>
              <a:gd name="connsiteY22" fmla="*/ 4085 h 10000"/>
              <a:gd name="connsiteX23" fmla="*/ 2688 w 10000"/>
              <a:gd name="connsiteY23" fmla="*/ 4268 h 10000"/>
              <a:gd name="connsiteX24" fmla="*/ 2688 w 10000"/>
              <a:gd name="connsiteY24" fmla="*/ 5609 h 10000"/>
              <a:gd name="connsiteX25" fmla="*/ 2640 w 10000"/>
              <a:gd name="connsiteY25" fmla="*/ 5609 h 10000"/>
              <a:gd name="connsiteX26" fmla="*/ 600 w 10000"/>
              <a:gd name="connsiteY26" fmla="*/ 3234 h 10000"/>
              <a:gd name="connsiteX27" fmla="*/ 2590 w 10000"/>
              <a:gd name="connsiteY27" fmla="*/ 733 h 10000"/>
              <a:gd name="connsiteX28" fmla="*/ 2590 w 10000"/>
              <a:gd name="connsiteY28" fmla="*/ 733 h 10000"/>
              <a:gd name="connsiteX29" fmla="*/ 2640 w 10000"/>
              <a:gd name="connsiteY29" fmla="*/ 733 h 10000"/>
              <a:gd name="connsiteX30" fmla="*/ 2889 w 10000"/>
              <a:gd name="connsiteY30" fmla="*/ 733 h 10000"/>
              <a:gd name="connsiteX31" fmla="*/ 3187 w 10000"/>
              <a:gd name="connsiteY31" fmla="*/ 488 h 10000"/>
              <a:gd name="connsiteX32" fmla="*/ 8655 w 10000"/>
              <a:gd name="connsiteY32" fmla="*/ 5060 h 10000"/>
              <a:gd name="connsiteX33" fmla="*/ 8655 w 10000"/>
              <a:gd name="connsiteY33" fmla="*/ 5060 h 10000"/>
              <a:gd name="connsiteX34" fmla="*/ 8655 w 10000"/>
              <a:gd name="connsiteY34" fmla="*/ 9696 h 10000"/>
              <a:gd name="connsiteX35" fmla="*/ 4629 w 10000"/>
              <a:gd name="connsiteY35" fmla="*/ 9696 h 10000"/>
              <a:gd name="connsiteX36" fmla="*/ 4629 w 10000"/>
              <a:gd name="connsiteY36" fmla="*/ 5060 h 10000"/>
              <a:gd name="connsiteX37" fmla="*/ 8655 w 10000"/>
              <a:gd name="connsiteY37" fmla="*/ 5060 h 10000"/>
              <a:gd name="connsiteX38" fmla="*/ 4082 w 10000"/>
              <a:gd name="connsiteY38" fmla="*/ 2441 h 10000"/>
              <a:gd name="connsiteX39" fmla="*/ 4082 w 10000"/>
              <a:gd name="connsiteY39" fmla="*/ 2441 h 10000"/>
              <a:gd name="connsiteX40" fmla="*/ 4429 w 10000"/>
              <a:gd name="connsiteY40" fmla="*/ 2441 h 10000"/>
              <a:gd name="connsiteX41" fmla="*/ 4429 w 10000"/>
              <a:gd name="connsiteY41" fmla="*/ 2867 h 10000"/>
              <a:gd name="connsiteX42" fmla="*/ 4082 w 10000"/>
              <a:gd name="connsiteY42" fmla="*/ 2867 h 10000"/>
              <a:gd name="connsiteX43" fmla="*/ 4082 w 10000"/>
              <a:gd name="connsiteY43" fmla="*/ 2441 h 10000"/>
              <a:gd name="connsiteX44" fmla="*/ 4082 w 10000"/>
              <a:gd name="connsiteY44" fmla="*/ 3111 h 10000"/>
              <a:gd name="connsiteX45" fmla="*/ 4082 w 10000"/>
              <a:gd name="connsiteY45" fmla="*/ 3111 h 10000"/>
              <a:gd name="connsiteX46" fmla="*/ 5575 w 10000"/>
              <a:gd name="connsiteY46" fmla="*/ 3111 h 10000"/>
              <a:gd name="connsiteX47" fmla="*/ 5575 w 10000"/>
              <a:gd name="connsiteY47" fmla="*/ 4085 h 10000"/>
              <a:gd name="connsiteX48" fmla="*/ 4082 w 10000"/>
              <a:gd name="connsiteY48" fmla="*/ 4085 h 10000"/>
              <a:gd name="connsiteX49" fmla="*/ 4082 w 10000"/>
              <a:gd name="connsiteY49" fmla="*/ 3111 h 10000"/>
              <a:gd name="connsiteX50" fmla="*/ 2939 w 10000"/>
              <a:gd name="connsiteY50" fmla="*/ 4390 h 10000"/>
              <a:gd name="connsiteX51" fmla="*/ 2939 w 10000"/>
              <a:gd name="connsiteY51" fmla="*/ 4390 h 10000"/>
              <a:gd name="connsiteX52" fmla="*/ 3286 w 10000"/>
              <a:gd name="connsiteY52" fmla="*/ 4390 h 10000"/>
              <a:gd name="connsiteX53" fmla="*/ 3286 w 10000"/>
              <a:gd name="connsiteY53" fmla="*/ 4817 h 10000"/>
              <a:gd name="connsiteX54" fmla="*/ 2939 w 10000"/>
              <a:gd name="connsiteY54" fmla="*/ 4817 h 10000"/>
              <a:gd name="connsiteX55" fmla="*/ 2939 w 10000"/>
              <a:gd name="connsiteY55" fmla="*/ 4390 h 10000"/>
              <a:gd name="connsiteX56" fmla="*/ 2939 w 10000"/>
              <a:gd name="connsiteY56" fmla="*/ 5060 h 10000"/>
              <a:gd name="connsiteX57" fmla="*/ 2939 w 10000"/>
              <a:gd name="connsiteY57" fmla="*/ 5060 h 10000"/>
              <a:gd name="connsiteX58" fmla="*/ 4429 w 10000"/>
              <a:gd name="connsiteY58" fmla="*/ 5060 h 10000"/>
              <a:gd name="connsiteX59" fmla="*/ 4429 w 10000"/>
              <a:gd name="connsiteY59" fmla="*/ 9696 h 10000"/>
              <a:gd name="connsiteX60" fmla="*/ 2939 w 10000"/>
              <a:gd name="connsiteY60" fmla="*/ 9696 h 10000"/>
              <a:gd name="connsiteX61" fmla="*/ 2939 w 10000"/>
              <a:gd name="connsiteY61" fmla="*/ 5060 h 10000"/>
              <a:gd name="connsiteX62" fmla="*/ 4977 w 10000"/>
              <a:gd name="connsiteY62" fmla="*/ 7562 h 10000"/>
              <a:gd name="connsiteX63" fmla="*/ 4977 w 10000"/>
              <a:gd name="connsiteY63" fmla="*/ 7562 h 10000"/>
              <a:gd name="connsiteX64" fmla="*/ 4977 w 10000"/>
              <a:gd name="connsiteY64" fmla="*/ 7257 h 10000"/>
              <a:gd name="connsiteX65" fmla="*/ 5026 w 10000"/>
              <a:gd name="connsiteY65" fmla="*/ 7196 h 10000"/>
              <a:gd name="connsiteX66" fmla="*/ 5922 w 10000"/>
              <a:gd name="connsiteY66" fmla="*/ 6524 h 10000"/>
              <a:gd name="connsiteX67" fmla="*/ 5973 w 10000"/>
              <a:gd name="connsiteY67" fmla="*/ 6584 h 10000"/>
              <a:gd name="connsiteX68" fmla="*/ 5973 w 10000"/>
              <a:gd name="connsiteY68" fmla="*/ 6893 h 10000"/>
              <a:gd name="connsiteX69" fmla="*/ 5922 w 10000"/>
              <a:gd name="connsiteY69" fmla="*/ 6952 h 10000"/>
              <a:gd name="connsiteX70" fmla="*/ 5276 w 10000"/>
              <a:gd name="connsiteY70" fmla="*/ 7440 h 10000"/>
              <a:gd name="connsiteX71" fmla="*/ 5922 w 10000"/>
              <a:gd name="connsiteY71" fmla="*/ 7868 h 10000"/>
              <a:gd name="connsiteX72" fmla="*/ 5973 w 10000"/>
              <a:gd name="connsiteY72" fmla="*/ 7929 h 10000"/>
              <a:gd name="connsiteX73" fmla="*/ 5973 w 10000"/>
              <a:gd name="connsiteY73" fmla="*/ 8232 h 10000"/>
              <a:gd name="connsiteX74" fmla="*/ 5922 w 10000"/>
              <a:gd name="connsiteY74" fmla="*/ 8232 h 10000"/>
              <a:gd name="connsiteX75" fmla="*/ 5026 w 10000"/>
              <a:gd name="connsiteY75" fmla="*/ 7624 h 10000"/>
              <a:gd name="connsiteX76" fmla="*/ 4977 w 10000"/>
              <a:gd name="connsiteY76" fmla="*/ 7562 h 10000"/>
              <a:gd name="connsiteX77" fmla="*/ 7315 w 10000"/>
              <a:gd name="connsiteY77" fmla="*/ 8232 h 10000"/>
              <a:gd name="connsiteX78" fmla="*/ 7315 w 10000"/>
              <a:gd name="connsiteY78" fmla="*/ 8232 h 10000"/>
              <a:gd name="connsiteX79" fmla="*/ 7315 w 10000"/>
              <a:gd name="connsiteY79" fmla="*/ 7929 h 10000"/>
              <a:gd name="connsiteX80" fmla="*/ 7362 w 10000"/>
              <a:gd name="connsiteY80" fmla="*/ 7868 h 10000"/>
              <a:gd name="connsiteX81" fmla="*/ 8010 w 10000"/>
              <a:gd name="connsiteY81" fmla="*/ 7380 h 10000"/>
              <a:gd name="connsiteX82" fmla="*/ 7362 w 10000"/>
              <a:gd name="connsiteY82" fmla="*/ 6952 h 10000"/>
              <a:gd name="connsiteX83" fmla="*/ 7315 w 10000"/>
              <a:gd name="connsiteY83" fmla="*/ 6828 h 10000"/>
              <a:gd name="connsiteX84" fmla="*/ 7315 w 10000"/>
              <a:gd name="connsiteY84" fmla="*/ 6584 h 10000"/>
              <a:gd name="connsiteX85" fmla="*/ 7362 w 10000"/>
              <a:gd name="connsiteY85" fmla="*/ 6524 h 10000"/>
              <a:gd name="connsiteX86" fmla="*/ 8260 w 10000"/>
              <a:gd name="connsiteY86" fmla="*/ 7196 h 10000"/>
              <a:gd name="connsiteX87" fmla="*/ 8310 w 10000"/>
              <a:gd name="connsiteY87" fmla="*/ 7257 h 10000"/>
              <a:gd name="connsiteX88" fmla="*/ 8310 w 10000"/>
              <a:gd name="connsiteY88" fmla="*/ 7562 h 10000"/>
              <a:gd name="connsiteX89" fmla="*/ 8260 w 10000"/>
              <a:gd name="connsiteY89" fmla="*/ 7624 h 10000"/>
              <a:gd name="connsiteX90" fmla="*/ 7362 w 10000"/>
              <a:gd name="connsiteY90" fmla="*/ 8232 h 10000"/>
              <a:gd name="connsiteX91" fmla="*/ 7315 w 10000"/>
              <a:gd name="connsiteY91" fmla="*/ 8232 h 10000"/>
              <a:gd name="connsiteX92" fmla="*/ 6270 w 10000"/>
              <a:gd name="connsiteY92" fmla="*/ 8232 h 10000"/>
              <a:gd name="connsiteX93" fmla="*/ 6270 w 10000"/>
              <a:gd name="connsiteY93" fmla="*/ 8232 h 10000"/>
              <a:gd name="connsiteX94" fmla="*/ 6766 w 10000"/>
              <a:gd name="connsiteY94" fmla="*/ 6584 h 10000"/>
              <a:gd name="connsiteX95" fmla="*/ 6815 w 10000"/>
              <a:gd name="connsiteY95" fmla="*/ 6524 h 10000"/>
              <a:gd name="connsiteX96" fmla="*/ 7015 w 10000"/>
              <a:gd name="connsiteY96" fmla="*/ 6524 h 10000"/>
              <a:gd name="connsiteX97" fmla="*/ 7015 w 10000"/>
              <a:gd name="connsiteY97" fmla="*/ 6584 h 10000"/>
              <a:gd name="connsiteX98" fmla="*/ 6518 w 10000"/>
              <a:gd name="connsiteY98" fmla="*/ 8232 h 10000"/>
              <a:gd name="connsiteX99" fmla="*/ 6467 w 10000"/>
              <a:gd name="connsiteY99" fmla="*/ 8293 h 10000"/>
              <a:gd name="connsiteX100" fmla="*/ 6270 w 10000"/>
              <a:gd name="connsiteY100" fmla="*/ 8293 h 10000"/>
              <a:gd name="connsiteX101" fmla="*/ 6270 w 10000"/>
              <a:gd name="connsiteY101" fmla="*/ 8232 h 10000"/>
              <a:gd name="connsiteX102" fmla="*/ 3135 w 10000"/>
              <a:gd name="connsiteY102" fmla="*/ 5488 h 10000"/>
              <a:gd name="connsiteX103" fmla="*/ 3135 w 10000"/>
              <a:gd name="connsiteY103" fmla="*/ 5488 h 10000"/>
              <a:gd name="connsiteX104" fmla="*/ 4181 w 10000"/>
              <a:gd name="connsiteY104" fmla="*/ 5488 h 10000"/>
              <a:gd name="connsiteX105" fmla="*/ 4181 w 10000"/>
              <a:gd name="connsiteY105" fmla="*/ 5792 h 10000"/>
              <a:gd name="connsiteX106" fmla="*/ 3135 w 10000"/>
              <a:gd name="connsiteY106" fmla="*/ 5792 h 10000"/>
              <a:gd name="connsiteX107" fmla="*/ 3135 w 10000"/>
              <a:gd name="connsiteY107" fmla="*/ 5488 h 10000"/>
              <a:gd name="connsiteX108" fmla="*/ 3484 w 10000"/>
              <a:gd name="connsiteY108" fmla="*/ 9025 h 10000"/>
              <a:gd name="connsiteX109" fmla="*/ 3484 w 10000"/>
              <a:gd name="connsiteY109" fmla="*/ 9025 h 10000"/>
              <a:gd name="connsiteX110" fmla="*/ 4181 w 10000"/>
              <a:gd name="connsiteY110" fmla="*/ 9025 h 10000"/>
              <a:gd name="connsiteX111" fmla="*/ 4181 w 10000"/>
              <a:gd name="connsiteY111" fmla="*/ 9331 h 10000"/>
              <a:gd name="connsiteX112" fmla="*/ 3484 w 10000"/>
              <a:gd name="connsiteY112" fmla="*/ 9331 h 10000"/>
              <a:gd name="connsiteX113" fmla="*/ 3484 w 10000"/>
              <a:gd name="connsiteY113" fmla="*/ 9025 h 10000"/>
              <a:gd name="connsiteX114" fmla="*/ 3484 w 10000"/>
              <a:gd name="connsiteY114" fmla="*/ 6220 h 10000"/>
              <a:gd name="connsiteX115" fmla="*/ 3484 w 10000"/>
              <a:gd name="connsiteY115" fmla="*/ 6220 h 10000"/>
              <a:gd name="connsiteX116" fmla="*/ 4181 w 10000"/>
              <a:gd name="connsiteY116" fmla="*/ 6220 h 10000"/>
              <a:gd name="connsiteX117" fmla="*/ 4181 w 10000"/>
              <a:gd name="connsiteY117" fmla="*/ 6463 h 10000"/>
              <a:gd name="connsiteX118" fmla="*/ 3484 w 10000"/>
              <a:gd name="connsiteY118" fmla="*/ 6463 h 10000"/>
              <a:gd name="connsiteX119" fmla="*/ 3484 w 10000"/>
              <a:gd name="connsiteY119" fmla="*/ 6220 h 10000"/>
              <a:gd name="connsiteX120" fmla="*/ 3484 w 10000"/>
              <a:gd name="connsiteY120" fmla="*/ 6893 h 10000"/>
              <a:gd name="connsiteX121" fmla="*/ 3484 w 10000"/>
              <a:gd name="connsiteY121" fmla="*/ 6893 h 10000"/>
              <a:gd name="connsiteX122" fmla="*/ 4181 w 10000"/>
              <a:gd name="connsiteY122" fmla="*/ 6893 h 10000"/>
              <a:gd name="connsiteX123" fmla="*/ 4181 w 10000"/>
              <a:gd name="connsiteY123" fmla="*/ 7196 h 10000"/>
              <a:gd name="connsiteX124" fmla="*/ 3484 w 10000"/>
              <a:gd name="connsiteY124" fmla="*/ 7196 h 10000"/>
              <a:gd name="connsiteX125" fmla="*/ 3484 w 10000"/>
              <a:gd name="connsiteY125" fmla="*/ 6893 h 10000"/>
              <a:gd name="connsiteX126" fmla="*/ 3135 w 10000"/>
              <a:gd name="connsiteY126" fmla="*/ 7624 h 10000"/>
              <a:gd name="connsiteX127" fmla="*/ 3135 w 10000"/>
              <a:gd name="connsiteY127" fmla="*/ 7624 h 10000"/>
              <a:gd name="connsiteX128" fmla="*/ 4181 w 10000"/>
              <a:gd name="connsiteY128" fmla="*/ 7624 h 10000"/>
              <a:gd name="connsiteX129" fmla="*/ 4181 w 10000"/>
              <a:gd name="connsiteY129" fmla="*/ 7868 h 10000"/>
              <a:gd name="connsiteX130" fmla="*/ 3135 w 10000"/>
              <a:gd name="connsiteY130" fmla="*/ 7868 h 10000"/>
              <a:gd name="connsiteX131" fmla="*/ 3135 w 10000"/>
              <a:gd name="connsiteY131" fmla="*/ 7624 h 10000"/>
              <a:gd name="connsiteX132" fmla="*/ 3484 w 10000"/>
              <a:gd name="connsiteY132" fmla="*/ 8293 h 10000"/>
              <a:gd name="connsiteX133" fmla="*/ 3484 w 10000"/>
              <a:gd name="connsiteY133" fmla="*/ 8293 h 10000"/>
              <a:gd name="connsiteX134" fmla="*/ 4181 w 10000"/>
              <a:gd name="connsiteY134" fmla="*/ 8293 h 10000"/>
              <a:gd name="connsiteX135" fmla="*/ 4181 w 10000"/>
              <a:gd name="connsiteY135" fmla="*/ 8599 h 10000"/>
              <a:gd name="connsiteX136" fmla="*/ 3484 w 10000"/>
              <a:gd name="connsiteY136" fmla="*/ 8599 h 10000"/>
              <a:gd name="connsiteX137" fmla="*/ 3484 w 10000"/>
              <a:gd name="connsiteY137" fmla="*/ 8293 h 10000"/>
              <a:gd name="connsiteX0" fmla="*/ 2889 w 10000"/>
              <a:gd name="connsiteY0" fmla="*/ 733 h 10000"/>
              <a:gd name="connsiteX1" fmla="*/ 2640 w 10000"/>
              <a:gd name="connsiteY1" fmla="*/ 0 h 10000"/>
              <a:gd name="connsiteX2" fmla="*/ 2590 w 10000"/>
              <a:gd name="connsiteY2" fmla="*/ 0 h 10000"/>
              <a:gd name="connsiteX3" fmla="*/ 2 w 10000"/>
              <a:gd name="connsiteY3" fmla="*/ 3111 h 10000"/>
              <a:gd name="connsiteX4" fmla="*/ 2640 w 10000"/>
              <a:gd name="connsiteY4" fmla="*/ 6340 h 10000"/>
              <a:gd name="connsiteX5" fmla="*/ 2688 w 10000"/>
              <a:gd name="connsiteY5" fmla="*/ 6340 h 10000"/>
              <a:gd name="connsiteX6" fmla="*/ 2688 w 10000"/>
              <a:gd name="connsiteY6" fmla="*/ 10000 h 10000"/>
              <a:gd name="connsiteX7" fmla="*/ 8855 w 10000"/>
              <a:gd name="connsiteY7" fmla="*/ 10000 h 10000"/>
              <a:gd name="connsiteX8" fmla="*/ 8855 w 10000"/>
              <a:gd name="connsiteY8" fmla="*/ 4268 h 10000"/>
              <a:gd name="connsiteX9" fmla="*/ 8756 w 10000"/>
              <a:gd name="connsiteY9" fmla="*/ 4085 h 10000"/>
              <a:gd name="connsiteX10" fmla="*/ 5773 w 10000"/>
              <a:gd name="connsiteY10" fmla="*/ 4085 h 10000"/>
              <a:gd name="connsiteX11" fmla="*/ 5773 w 10000"/>
              <a:gd name="connsiteY11" fmla="*/ 3111 h 10000"/>
              <a:gd name="connsiteX12" fmla="*/ 9802 w 10000"/>
              <a:gd name="connsiteY12" fmla="*/ 3111 h 10000"/>
              <a:gd name="connsiteX13" fmla="*/ 9802 w 10000"/>
              <a:gd name="connsiteY13" fmla="*/ 7745 h 10000"/>
              <a:gd name="connsiteX14" fmla="*/ 9107 w 10000"/>
              <a:gd name="connsiteY14" fmla="*/ 7745 h 10000"/>
              <a:gd name="connsiteX15" fmla="*/ 9107 w 10000"/>
              <a:gd name="connsiteY15" fmla="*/ 8050 h 10000"/>
              <a:gd name="connsiteX16" fmla="*/ 10000 w 10000"/>
              <a:gd name="connsiteY16" fmla="*/ 8050 h 10000"/>
              <a:gd name="connsiteX17" fmla="*/ 10000 w 10000"/>
              <a:gd name="connsiteY17" fmla="*/ 2259 h 10000"/>
              <a:gd name="connsiteX18" fmla="*/ 9903 w 10000"/>
              <a:gd name="connsiteY18" fmla="*/ 2136 h 10000"/>
              <a:gd name="connsiteX19" fmla="*/ 3933 w 10000"/>
              <a:gd name="connsiteY19" fmla="*/ 2136 h 10000"/>
              <a:gd name="connsiteX20" fmla="*/ 3832 w 10000"/>
              <a:gd name="connsiteY20" fmla="*/ 2259 h 10000"/>
              <a:gd name="connsiteX21" fmla="*/ 3832 w 10000"/>
              <a:gd name="connsiteY21" fmla="*/ 4085 h 10000"/>
              <a:gd name="connsiteX22" fmla="*/ 2788 w 10000"/>
              <a:gd name="connsiteY22" fmla="*/ 4085 h 10000"/>
              <a:gd name="connsiteX23" fmla="*/ 2688 w 10000"/>
              <a:gd name="connsiteY23" fmla="*/ 4268 h 10000"/>
              <a:gd name="connsiteX24" fmla="*/ 2688 w 10000"/>
              <a:gd name="connsiteY24" fmla="*/ 5609 h 10000"/>
              <a:gd name="connsiteX25" fmla="*/ 2640 w 10000"/>
              <a:gd name="connsiteY25" fmla="*/ 5609 h 10000"/>
              <a:gd name="connsiteX26" fmla="*/ 600 w 10000"/>
              <a:gd name="connsiteY26" fmla="*/ 3234 h 10000"/>
              <a:gd name="connsiteX27" fmla="*/ 2590 w 10000"/>
              <a:gd name="connsiteY27" fmla="*/ 733 h 10000"/>
              <a:gd name="connsiteX28" fmla="*/ 2590 w 10000"/>
              <a:gd name="connsiteY28" fmla="*/ 733 h 10000"/>
              <a:gd name="connsiteX29" fmla="*/ 2640 w 10000"/>
              <a:gd name="connsiteY29" fmla="*/ 733 h 10000"/>
              <a:gd name="connsiteX30" fmla="*/ 2889 w 10000"/>
              <a:gd name="connsiteY30" fmla="*/ 733 h 10000"/>
              <a:gd name="connsiteX31" fmla="*/ 8655 w 10000"/>
              <a:gd name="connsiteY31" fmla="*/ 5060 h 10000"/>
              <a:gd name="connsiteX32" fmla="*/ 8655 w 10000"/>
              <a:gd name="connsiteY32" fmla="*/ 5060 h 10000"/>
              <a:gd name="connsiteX33" fmla="*/ 8655 w 10000"/>
              <a:gd name="connsiteY33" fmla="*/ 9696 h 10000"/>
              <a:gd name="connsiteX34" fmla="*/ 4629 w 10000"/>
              <a:gd name="connsiteY34" fmla="*/ 9696 h 10000"/>
              <a:gd name="connsiteX35" fmla="*/ 4629 w 10000"/>
              <a:gd name="connsiteY35" fmla="*/ 5060 h 10000"/>
              <a:gd name="connsiteX36" fmla="*/ 8655 w 10000"/>
              <a:gd name="connsiteY36" fmla="*/ 5060 h 10000"/>
              <a:gd name="connsiteX37" fmla="*/ 4082 w 10000"/>
              <a:gd name="connsiteY37" fmla="*/ 2441 h 10000"/>
              <a:gd name="connsiteX38" fmla="*/ 4082 w 10000"/>
              <a:gd name="connsiteY38" fmla="*/ 2441 h 10000"/>
              <a:gd name="connsiteX39" fmla="*/ 4429 w 10000"/>
              <a:gd name="connsiteY39" fmla="*/ 2441 h 10000"/>
              <a:gd name="connsiteX40" fmla="*/ 4429 w 10000"/>
              <a:gd name="connsiteY40" fmla="*/ 2867 h 10000"/>
              <a:gd name="connsiteX41" fmla="*/ 4082 w 10000"/>
              <a:gd name="connsiteY41" fmla="*/ 2867 h 10000"/>
              <a:gd name="connsiteX42" fmla="*/ 4082 w 10000"/>
              <a:gd name="connsiteY42" fmla="*/ 2441 h 10000"/>
              <a:gd name="connsiteX43" fmla="*/ 4082 w 10000"/>
              <a:gd name="connsiteY43" fmla="*/ 3111 h 10000"/>
              <a:gd name="connsiteX44" fmla="*/ 4082 w 10000"/>
              <a:gd name="connsiteY44" fmla="*/ 3111 h 10000"/>
              <a:gd name="connsiteX45" fmla="*/ 5575 w 10000"/>
              <a:gd name="connsiteY45" fmla="*/ 3111 h 10000"/>
              <a:gd name="connsiteX46" fmla="*/ 5575 w 10000"/>
              <a:gd name="connsiteY46" fmla="*/ 4085 h 10000"/>
              <a:gd name="connsiteX47" fmla="*/ 4082 w 10000"/>
              <a:gd name="connsiteY47" fmla="*/ 4085 h 10000"/>
              <a:gd name="connsiteX48" fmla="*/ 4082 w 10000"/>
              <a:gd name="connsiteY48" fmla="*/ 3111 h 10000"/>
              <a:gd name="connsiteX49" fmla="*/ 2939 w 10000"/>
              <a:gd name="connsiteY49" fmla="*/ 4390 h 10000"/>
              <a:gd name="connsiteX50" fmla="*/ 2939 w 10000"/>
              <a:gd name="connsiteY50" fmla="*/ 4390 h 10000"/>
              <a:gd name="connsiteX51" fmla="*/ 3286 w 10000"/>
              <a:gd name="connsiteY51" fmla="*/ 4390 h 10000"/>
              <a:gd name="connsiteX52" fmla="*/ 3286 w 10000"/>
              <a:gd name="connsiteY52" fmla="*/ 4817 h 10000"/>
              <a:gd name="connsiteX53" fmla="*/ 2939 w 10000"/>
              <a:gd name="connsiteY53" fmla="*/ 4817 h 10000"/>
              <a:gd name="connsiteX54" fmla="*/ 2939 w 10000"/>
              <a:gd name="connsiteY54" fmla="*/ 4390 h 10000"/>
              <a:gd name="connsiteX55" fmla="*/ 2939 w 10000"/>
              <a:gd name="connsiteY55" fmla="*/ 5060 h 10000"/>
              <a:gd name="connsiteX56" fmla="*/ 2939 w 10000"/>
              <a:gd name="connsiteY56" fmla="*/ 5060 h 10000"/>
              <a:gd name="connsiteX57" fmla="*/ 4429 w 10000"/>
              <a:gd name="connsiteY57" fmla="*/ 5060 h 10000"/>
              <a:gd name="connsiteX58" fmla="*/ 4429 w 10000"/>
              <a:gd name="connsiteY58" fmla="*/ 9696 h 10000"/>
              <a:gd name="connsiteX59" fmla="*/ 2939 w 10000"/>
              <a:gd name="connsiteY59" fmla="*/ 9696 h 10000"/>
              <a:gd name="connsiteX60" fmla="*/ 2939 w 10000"/>
              <a:gd name="connsiteY60" fmla="*/ 5060 h 10000"/>
              <a:gd name="connsiteX61" fmla="*/ 4977 w 10000"/>
              <a:gd name="connsiteY61" fmla="*/ 7562 h 10000"/>
              <a:gd name="connsiteX62" fmla="*/ 4977 w 10000"/>
              <a:gd name="connsiteY62" fmla="*/ 7562 h 10000"/>
              <a:gd name="connsiteX63" fmla="*/ 4977 w 10000"/>
              <a:gd name="connsiteY63" fmla="*/ 7257 h 10000"/>
              <a:gd name="connsiteX64" fmla="*/ 5026 w 10000"/>
              <a:gd name="connsiteY64" fmla="*/ 7196 h 10000"/>
              <a:gd name="connsiteX65" fmla="*/ 5922 w 10000"/>
              <a:gd name="connsiteY65" fmla="*/ 6524 h 10000"/>
              <a:gd name="connsiteX66" fmla="*/ 5973 w 10000"/>
              <a:gd name="connsiteY66" fmla="*/ 6584 h 10000"/>
              <a:gd name="connsiteX67" fmla="*/ 5973 w 10000"/>
              <a:gd name="connsiteY67" fmla="*/ 6893 h 10000"/>
              <a:gd name="connsiteX68" fmla="*/ 5922 w 10000"/>
              <a:gd name="connsiteY68" fmla="*/ 6952 h 10000"/>
              <a:gd name="connsiteX69" fmla="*/ 5276 w 10000"/>
              <a:gd name="connsiteY69" fmla="*/ 7440 h 10000"/>
              <a:gd name="connsiteX70" fmla="*/ 5922 w 10000"/>
              <a:gd name="connsiteY70" fmla="*/ 7868 h 10000"/>
              <a:gd name="connsiteX71" fmla="*/ 5973 w 10000"/>
              <a:gd name="connsiteY71" fmla="*/ 7929 h 10000"/>
              <a:gd name="connsiteX72" fmla="*/ 5973 w 10000"/>
              <a:gd name="connsiteY72" fmla="*/ 8232 h 10000"/>
              <a:gd name="connsiteX73" fmla="*/ 5922 w 10000"/>
              <a:gd name="connsiteY73" fmla="*/ 8232 h 10000"/>
              <a:gd name="connsiteX74" fmla="*/ 5026 w 10000"/>
              <a:gd name="connsiteY74" fmla="*/ 7624 h 10000"/>
              <a:gd name="connsiteX75" fmla="*/ 4977 w 10000"/>
              <a:gd name="connsiteY75" fmla="*/ 7562 h 10000"/>
              <a:gd name="connsiteX76" fmla="*/ 7315 w 10000"/>
              <a:gd name="connsiteY76" fmla="*/ 8232 h 10000"/>
              <a:gd name="connsiteX77" fmla="*/ 7315 w 10000"/>
              <a:gd name="connsiteY77" fmla="*/ 8232 h 10000"/>
              <a:gd name="connsiteX78" fmla="*/ 7315 w 10000"/>
              <a:gd name="connsiteY78" fmla="*/ 7929 h 10000"/>
              <a:gd name="connsiteX79" fmla="*/ 7362 w 10000"/>
              <a:gd name="connsiteY79" fmla="*/ 7868 h 10000"/>
              <a:gd name="connsiteX80" fmla="*/ 8010 w 10000"/>
              <a:gd name="connsiteY80" fmla="*/ 7380 h 10000"/>
              <a:gd name="connsiteX81" fmla="*/ 7362 w 10000"/>
              <a:gd name="connsiteY81" fmla="*/ 6952 h 10000"/>
              <a:gd name="connsiteX82" fmla="*/ 7315 w 10000"/>
              <a:gd name="connsiteY82" fmla="*/ 6828 h 10000"/>
              <a:gd name="connsiteX83" fmla="*/ 7315 w 10000"/>
              <a:gd name="connsiteY83" fmla="*/ 6584 h 10000"/>
              <a:gd name="connsiteX84" fmla="*/ 7362 w 10000"/>
              <a:gd name="connsiteY84" fmla="*/ 6524 h 10000"/>
              <a:gd name="connsiteX85" fmla="*/ 8260 w 10000"/>
              <a:gd name="connsiteY85" fmla="*/ 7196 h 10000"/>
              <a:gd name="connsiteX86" fmla="*/ 8310 w 10000"/>
              <a:gd name="connsiteY86" fmla="*/ 7257 h 10000"/>
              <a:gd name="connsiteX87" fmla="*/ 8310 w 10000"/>
              <a:gd name="connsiteY87" fmla="*/ 7562 h 10000"/>
              <a:gd name="connsiteX88" fmla="*/ 8260 w 10000"/>
              <a:gd name="connsiteY88" fmla="*/ 7624 h 10000"/>
              <a:gd name="connsiteX89" fmla="*/ 7362 w 10000"/>
              <a:gd name="connsiteY89" fmla="*/ 8232 h 10000"/>
              <a:gd name="connsiteX90" fmla="*/ 7315 w 10000"/>
              <a:gd name="connsiteY90" fmla="*/ 8232 h 10000"/>
              <a:gd name="connsiteX91" fmla="*/ 6270 w 10000"/>
              <a:gd name="connsiteY91" fmla="*/ 8232 h 10000"/>
              <a:gd name="connsiteX92" fmla="*/ 6270 w 10000"/>
              <a:gd name="connsiteY92" fmla="*/ 8232 h 10000"/>
              <a:gd name="connsiteX93" fmla="*/ 6766 w 10000"/>
              <a:gd name="connsiteY93" fmla="*/ 6584 h 10000"/>
              <a:gd name="connsiteX94" fmla="*/ 6815 w 10000"/>
              <a:gd name="connsiteY94" fmla="*/ 6524 h 10000"/>
              <a:gd name="connsiteX95" fmla="*/ 7015 w 10000"/>
              <a:gd name="connsiteY95" fmla="*/ 6524 h 10000"/>
              <a:gd name="connsiteX96" fmla="*/ 7015 w 10000"/>
              <a:gd name="connsiteY96" fmla="*/ 6584 h 10000"/>
              <a:gd name="connsiteX97" fmla="*/ 6518 w 10000"/>
              <a:gd name="connsiteY97" fmla="*/ 8232 h 10000"/>
              <a:gd name="connsiteX98" fmla="*/ 6467 w 10000"/>
              <a:gd name="connsiteY98" fmla="*/ 8293 h 10000"/>
              <a:gd name="connsiteX99" fmla="*/ 6270 w 10000"/>
              <a:gd name="connsiteY99" fmla="*/ 8293 h 10000"/>
              <a:gd name="connsiteX100" fmla="*/ 6270 w 10000"/>
              <a:gd name="connsiteY100" fmla="*/ 8232 h 10000"/>
              <a:gd name="connsiteX101" fmla="*/ 3135 w 10000"/>
              <a:gd name="connsiteY101" fmla="*/ 5488 h 10000"/>
              <a:gd name="connsiteX102" fmla="*/ 3135 w 10000"/>
              <a:gd name="connsiteY102" fmla="*/ 5488 h 10000"/>
              <a:gd name="connsiteX103" fmla="*/ 4181 w 10000"/>
              <a:gd name="connsiteY103" fmla="*/ 5488 h 10000"/>
              <a:gd name="connsiteX104" fmla="*/ 4181 w 10000"/>
              <a:gd name="connsiteY104" fmla="*/ 5792 h 10000"/>
              <a:gd name="connsiteX105" fmla="*/ 3135 w 10000"/>
              <a:gd name="connsiteY105" fmla="*/ 5792 h 10000"/>
              <a:gd name="connsiteX106" fmla="*/ 3135 w 10000"/>
              <a:gd name="connsiteY106" fmla="*/ 5488 h 10000"/>
              <a:gd name="connsiteX107" fmla="*/ 3484 w 10000"/>
              <a:gd name="connsiteY107" fmla="*/ 9025 h 10000"/>
              <a:gd name="connsiteX108" fmla="*/ 3484 w 10000"/>
              <a:gd name="connsiteY108" fmla="*/ 9025 h 10000"/>
              <a:gd name="connsiteX109" fmla="*/ 4181 w 10000"/>
              <a:gd name="connsiteY109" fmla="*/ 9025 h 10000"/>
              <a:gd name="connsiteX110" fmla="*/ 4181 w 10000"/>
              <a:gd name="connsiteY110" fmla="*/ 9331 h 10000"/>
              <a:gd name="connsiteX111" fmla="*/ 3484 w 10000"/>
              <a:gd name="connsiteY111" fmla="*/ 9331 h 10000"/>
              <a:gd name="connsiteX112" fmla="*/ 3484 w 10000"/>
              <a:gd name="connsiteY112" fmla="*/ 9025 h 10000"/>
              <a:gd name="connsiteX113" fmla="*/ 3484 w 10000"/>
              <a:gd name="connsiteY113" fmla="*/ 6220 h 10000"/>
              <a:gd name="connsiteX114" fmla="*/ 3484 w 10000"/>
              <a:gd name="connsiteY114" fmla="*/ 6220 h 10000"/>
              <a:gd name="connsiteX115" fmla="*/ 4181 w 10000"/>
              <a:gd name="connsiteY115" fmla="*/ 6220 h 10000"/>
              <a:gd name="connsiteX116" fmla="*/ 4181 w 10000"/>
              <a:gd name="connsiteY116" fmla="*/ 6463 h 10000"/>
              <a:gd name="connsiteX117" fmla="*/ 3484 w 10000"/>
              <a:gd name="connsiteY117" fmla="*/ 6463 h 10000"/>
              <a:gd name="connsiteX118" fmla="*/ 3484 w 10000"/>
              <a:gd name="connsiteY118" fmla="*/ 6220 h 10000"/>
              <a:gd name="connsiteX119" fmla="*/ 3484 w 10000"/>
              <a:gd name="connsiteY119" fmla="*/ 6893 h 10000"/>
              <a:gd name="connsiteX120" fmla="*/ 3484 w 10000"/>
              <a:gd name="connsiteY120" fmla="*/ 6893 h 10000"/>
              <a:gd name="connsiteX121" fmla="*/ 4181 w 10000"/>
              <a:gd name="connsiteY121" fmla="*/ 6893 h 10000"/>
              <a:gd name="connsiteX122" fmla="*/ 4181 w 10000"/>
              <a:gd name="connsiteY122" fmla="*/ 7196 h 10000"/>
              <a:gd name="connsiteX123" fmla="*/ 3484 w 10000"/>
              <a:gd name="connsiteY123" fmla="*/ 7196 h 10000"/>
              <a:gd name="connsiteX124" fmla="*/ 3484 w 10000"/>
              <a:gd name="connsiteY124" fmla="*/ 6893 h 10000"/>
              <a:gd name="connsiteX125" fmla="*/ 3135 w 10000"/>
              <a:gd name="connsiteY125" fmla="*/ 7624 h 10000"/>
              <a:gd name="connsiteX126" fmla="*/ 3135 w 10000"/>
              <a:gd name="connsiteY126" fmla="*/ 7624 h 10000"/>
              <a:gd name="connsiteX127" fmla="*/ 4181 w 10000"/>
              <a:gd name="connsiteY127" fmla="*/ 7624 h 10000"/>
              <a:gd name="connsiteX128" fmla="*/ 4181 w 10000"/>
              <a:gd name="connsiteY128" fmla="*/ 7868 h 10000"/>
              <a:gd name="connsiteX129" fmla="*/ 3135 w 10000"/>
              <a:gd name="connsiteY129" fmla="*/ 7868 h 10000"/>
              <a:gd name="connsiteX130" fmla="*/ 3135 w 10000"/>
              <a:gd name="connsiteY130" fmla="*/ 7624 h 10000"/>
              <a:gd name="connsiteX131" fmla="*/ 3484 w 10000"/>
              <a:gd name="connsiteY131" fmla="*/ 8293 h 10000"/>
              <a:gd name="connsiteX132" fmla="*/ 3484 w 10000"/>
              <a:gd name="connsiteY132" fmla="*/ 8293 h 10000"/>
              <a:gd name="connsiteX133" fmla="*/ 4181 w 10000"/>
              <a:gd name="connsiteY133" fmla="*/ 8293 h 10000"/>
              <a:gd name="connsiteX134" fmla="*/ 4181 w 10000"/>
              <a:gd name="connsiteY134" fmla="*/ 8599 h 10000"/>
              <a:gd name="connsiteX135" fmla="*/ 3484 w 10000"/>
              <a:gd name="connsiteY135" fmla="*/ 8599 h 10000"/>
              <a:gd name="connsiteX136" fmla="*/ 3484 w 10000"/>
              <a:gd name="connsiteY136" fmla="*/ 8293 h 10000"/>
              <a:gd name="connsiteX0" fmla="*/ 2640 w 10000"/>
              <a:gd name="connsiteY0" fmla="*/ 733 h 10000"/>
              <a:gd name="connsiteX1" fmla="*/ 2640 w 10000"/>
              <a:gd name="connsiteY1" fmla="*/ 0 h 10000"/>
              <a:gd name="connsiteX2" fmla="*/ 2590 w 10000"/>
              <a:gd name="connsiteY2" fmla="*/ 0 h 10000"/>
              <a:gd name="connsiteX3" fmla="*/ 2 w 10000"/>
              <a:gd name="connsiteY3" fmla="*/ 3111 h 10000"/>
              <a:gd name="connsiteX4" fmla="*/ 2640 w 10000"/>
              <a:gd name="connsiteY4" fmla="*/ 6340 h 10000"/>
              <a:gd name="connsiteX5" fmla="*/ 2688 w 10000"/>
              <a:gd name="connsiteY5" fmla="*/ 6340 h 10000"/>
              <a:gd name="connsiteX6" fmla="*/ 2688 w 10000"/>
              <a:gd name="connsiteY6" fmla="*/ 10000 h 10000"/>
              <a:gd name="connsiteX7" fmla="*/ 8855 w 10000"/>
              <a:gd name="connsiteY7" fmla="*/ 10000 h 10000"/>
              <a:gd name="connsiteX8" fmla="*/ 8855 w 10000"/>
              <a:gd name="connsiteY8" fmla="*/ 4268 h 10000"/>
              <a:gd name="connsiteX9" fmla="*/ 8756 w 10000"/>
              <a:gd name="connsiteY9" fmla="*/ 4085 h 10000"/>
              <a:gd name="connsiteX10" fmla="*/ 5773 w 10000"/>
              <a:gd name="connsiteY10" fmla="*/ 4085 h 10000"/>
              <a:gd name="connsiteX11" fmla="*/ 5773 w 10000"/>
              <a:gd name="connsiteY11" fmla="*/ 3111 h 10000"/>
              <a:gd name="connsiteX12" fmla="*/ 9802 w 10000"/>
              <a:gd name="connsiteY12" fmla="*/ 3111 h 10000"/>
              <a:gd name="connsiteX13" fmla="*/ 9802 w 10000"/>
              <a:gd name="connsiteY13" fmla="*/ 7745 h 10000"/>
              <a:gd name="connsiteX14" fmla="*/ 9107 w 10000"/>
              <a:gd name="connsiteY14" fmla="*/ 7745 h 10000"/>
              <a:gd name="connsiteX15" fmla="*/ 9107 w 10000"/>
              <a:gd name="connsiteY15" fmla="*/ 8050 h 10000"/>
              <a:gd name="connsiteX16" fmla="*/ 10000 w 10000"/>
              <a:gd name="connsiteY16" fmla="*/ 8050 h 10000"/>
              <a:gd name="connsiteX17" fmla="*/ 10000 w 10000"/>
              <a:gd name="connsiteY17" fmla="*/ 2259 h 10000"/>
              <a:gd name="connsiteX18" fmla="*/ 9903 w 10000"/>
              <a:gd name="connsiteY18" fmla="*/ 2136 h 10000"/>
              <a:gd name="connsiteX19" fmla="*/ 3933 w 10000"/>
              <a:gd name="connsiteY19" fmla="*/ 2136 h 10000"/>
              <a:gd name="connsiteX20" fmla="*/ 3832 w 10000"/>
              <a:gd name="connsiteY20" fmla="*/ 2259 h 10000"/>
              <a:gd name="connsiteX21" fmla="*/ 3832 w 10000"/>
              <a:gd name="connsiteY21" fmla="*/ 4085 h 10000"/>
              <a:gd name="connsiteX22" fmla="*/ 2788 w 10000"/>
              <a:gd name="connsiteY22" fmla="*/ 4085 h 10000"/>
              <a:gd name="connsiteX23" fmla="*/ 2688 w 10000"/>
              <a:gd name="connsiteY23" fmla="*/ 4268 h 10000"/>
              <a:gd name="connsiteX24" fmla="*/ 2688 w 10000"/>
              <a:gd name="connsiteY24" fmla="*/ 5609 h 10000"/>
              <a:gd name="connsiteX25" fmla="*/ 2640 w 10000"/>
              <a:gd name="connsiteY25" fmla="*/ 5609 h 10000"/>
              <a:gd name="connsiteX26" fmla="*/ 600 w 10000"/>
              <a:gd name="connsiteY26" fmla="*/ 3234 h 10000"/>
              <a:gd name="connsiteX27" fmla="*/ 2590 w 10000"/>
              <a:gd name="connsiteY27" fmla="*/ 733 h 10000"/>
              <a:gd name="connsiteX28" fmla="*/ 2590 w 10000"/>
              <a:gd name="connsiteY28" fmla="*/ 733 h 10000"/>
              <a:gd name="connsiteX29" fmla="*/ 2640 w 10000"/>
              <a:gd name="connsiteY29" fmla="*/ 733 h 10000"/>
              <a:gd name="connsiteX30" fmla="*/ 8655 w 10000"/>
              <a:gd name="connsiteY30" fmla="*/ 5060 h 10000"/>
              <a:gd name="connsiteX31" fmla="*/ 8655 w 10000"/>
              <a:gd name="connsiteY31" fmla="*/ 5060 h 10000"/>
              <a:gd name="connsiteX32" fmla="*/ 8655 w 10000"/>
              <a:gd name="connsiteY32" fmla="*/ 9696 h 10000"/>
              <a:gd name="connsiteX33" fmla="*/ 4629 w 10000"/>
              <a:gd name="connsiteY33" fmla="*/ 9696 h 10000"/>
              <a:gd name="connsiteX34" fmla="*/ 4629 w 10000"/>
              <a:gd name="connsiteY34" fmla="*/ 5060 h 10000"/>
              <a:gd name="connsiteX35" fmla="*/ 8655 w 10000"/>
              <a:gd name="connsiteY35" fmla="*/ 5060 h 10000"/>
              <a:gd name="connsiteX36" fmla="*/ 4082 w 10000"/>
              <a:gd name="connsiteY36" fmla="*/ 2441 h 10000"/>
              <a:gd name="connsiteX37" fmla="*/ 4082 w 10000"/>
              <a:gd name="connsiteY37" fmla="*/ 2441 h 10000"/>
              <a:gd name="connsiteX38" fmla="*/ 4429 w 10000"/>
              <a:gd name="connsiteY38" fmla="*/ 2441 h 10000"/>
              <a:gd name="connsiteX39" fmla="*/ 4429 w 10000"/>
              <a:gd name="connsiteY39" fmla="*/ 2867 h 10000"/>
              <a:gd name="connsiteX40" fmla="*/ 4082 w 10000"/>
              <a:gd name="connsiteY40" fmla="*/ 2867 h 10000"/>
              <a:gd name="connsiteX41" fmla="*/ 4082 w 10000"/>
              <a:gd name="connsiteY41" fmla="*/ 2441 h 10000"/>
              <a:gd name="connsiteX42" fmla="*/ 4082 w 10000"/>
              <a:gd name="connsiteY42" fmla="*/ 3111 h 10000"/>
              <a:gd name="connsiteX43" fmla="*/ 4082 w 10000"/>
              <a:gd name="connsiteY43" fmla="*/ 3111 h 10000"/>
              <a:gd name="connsiteX44" fmla="*/ 5575 w 10000"/>
              <a:gd name="connsiteY44" fmla="*/ 3111 h 10000"/>
              <a:gd name="connsiteX45" fmla="*/ 5575 w 10000"/>
              <a:gd name="connsiteY45" fmla="*/ 4085 h 10000"/>
              <a:gd name="connsiteX46" fmla="*/ 4082 w 10000"/>
              <a:gd name="connsiteY46" fmla="*/ 4085 h 10000"/>
              <a:gd name="connsiteX47" fmla="*/ 4082 w 10000"/>
              <a:gd name="connsiteY47" fmla="*/ 3111 h 10000"/>
              <a:gd name="connsiteX48" fmla="*/ 2939 w 10000"/>
              <a:gd name="connsiteY48" fmla="*/ 4390 h 10000"/>
              <a:gd name="connsiteX49" fmla="*/ 2939 w 10000"/>
              <a:gd name="connsiteY49" fmla="*/ 4390 h 10000"/>
              <a:gd name="connsiteX50" fmla="*/ 3286 w 10000"/>
              <a:gd name="connsiteY50" fmla="*/ 4390 h 10000"/>
              <a:gd name="connsiteX51" fmla="*/ 3286 w 10000"/>
              <a:gd name="connsiteY51" fmla="*/ 4817 h 10000"/>
              <a:gd name="connsiteX52" fmla="*/ 2939 w 10000"/>
              <a:gd name="connsiteY52" fmla="*/ 4817 h 10000"/>
              <a:gd name="connsiteX53" fmla="*/ 2939 w 10000"/>
              <a:gd name="connsiteY53" fmla="*/ 4390 h 10000"/>
              <a:gd name="connsiteX54" fmla="*/ 2939 w 10000"/>
              <a:gd name="connsiteY54" fmla="*/ 5060 h 10000"/>
              <a:gd name="connsiteX55" fmla="*/ 2939 w 10000"/>
              <a:gd name="connsiteY55" fmla="*/ 5060 h 10000"/>
              <a:gd name="connsiteX56" fmla="*/ 4429 w 10000"/>
              <a:gd name="connsiteY56" fmla="*/ 5060 h 10000"/>
              <a:gd name="connsiteX57" fmla="*/ 4429 w 10000"/>
              <a:gd name="connsiteY57" fmla="*/ 9696 h 10000"/>
              <a:gd name="connsiteX58" fmla="*/ 2939 w 10000"/>
              <a:gd name="connsiteY58" fmla="*/ 9696 h 10000"/>
              <a:gd name="connsiteX59" fmla="*/ 2939 w 10000"/>
              <a:gd name="connsiteY59" fmla="*/ 5060 h 10000"/>
              <a:gd name="connsiteX60" fmla="*/ 4977 w 10000"/>
              <a:gd name="connsiteY60" fmla="*/ 7562 h 10000"/>
              <a:gd name="connsiteX61" fmla="*/ 4977 w 10000"/>
              <a:gd name="connsiteY61" fmla="*/ 7562 h 10000"/>
              <a:gd name="connsiteX62" fmla="*/ 4977 w 10000"/>
              <a:gd name="connsiteY62" fmla="*/ 7257 h 10000"/>
              <a:gd name="connsiteX63" fmla="*/ 5026 w 10000"/>
              <a:gd name="connsiteY63" fmla="*/ 7196 h 10000"/>
              <a:gd name="connsiteX64" fmla="*/ 5922 w 10000"/>
              <a:gd name="connsiteY64" fmla="*/ 6524 h 10000"/>
              <a:gd name="connsiteX65" fmla="*/ 5973 w 10000"/>
              <a:gd name="connsiteY65" fmla="*/ 6584 h 10000"/>
              <a:gd name="connsiteX66" fmla="*/ 5973 w 10000"/>
              <a:gd name="connsiteY66" fmla="*/ 6893 h 10000"/>
              <a:gd name="connsiteX67" fmla="*/ 5922 w 10000"/>
              <a:gd name="connsiteY67" fmla="*/ 6952 h 10000"/>
              <a:gd name="connsiteX68" fmla="*/ 5276 w 10000"/>
              <a:gd name="connsiteY68" fmla="*/ 7440 h 10000"/>
              <a:gd name="connsiteX69" fmla="*/ 5922 w 10000"/>
              <a:gd name="connsiteY69" fmla="*/ 7868 h 10000"/>
              <a:gd name="connsiteX70" fmla="*/ 5973 w 10000"/>
              <a:gd name="connsiteY70" fmla="*/ 7929 h 10000"/>
              <a:gd name="connsiteX71" fmla="*/ 5973 w 10000"/>
              <a:gd name="connsiteY71" fmla="*/ 8232 h 10000"/>
              <a:gd name="connsiteX72" fmla="*/ 5922 w 10000"/>
              <a:gd name="connsiteY72" fmla="*/ 8232 h 10000"/>
              <a:gd name="connsiteX73" fmla="*/ 5026 w 10000"/>
              <a:gd name="connsiteY73" fmla="*/ 7624 h 10000"/>
              <a:gd name="connsiteX74" fmla="*/ 4977 w 10000"/>
              <a:gd name="connsiteY74" fmla="*/ 7562 h 10000"/>
              <a:gd name="connsiteX75" fmla="*/ 7315 w 10000"/>
              <a:gd name="connsiteY75" fmla="*/ 8232 h 10000"/>
              <a:gd name="connsiteX76" fmla="*/ 7315 w 10000"/>
              <a:gd name="connsiteY76" fmla="*/ 8232 h 10000"/>
              <a:gd name="connsiteX77" fmla="*/ 7315 w 10000"/>
              <a:gd name="connsiteY77" fmla="*/ 7929 h 10000"/>
              <a:gd name="connsiteX78" fmla="*/ 7362 w 10000"/>
              <a:gd name="connsiteY78" fmla="*/ 7868 h 10000"/>
              <a:gd name="connsiteX79" fmla="*/ 8010 w 10000"/>
              <a:gd name="connsiteY79" fmla="*/ 7380 h 10000"/>
              <a:gd name="connsiteX80" fmla="*/ 7362 w 10000"/>
              <a:gd name="connsiteY80" fmla="*/ 6952 h 10000"/>
              <a:gd name="connsiteX81" fmla="*/ 7315 w 10000"/>
              <a:gd name="connsiteY81" fmla="*/ 6828 h 10000"/>
              <a:gd name="connsiteX82" fmla="*/ 7315 w 10000"/>
              <a:gd name="connsiteY82" fmla="*/ 6584 h 10000"/>
              <a:gd name="connsiteX83" fmla="*/ 7362 w 10000"/>
              <a:gd name="connsiteY83" fmla="*/ 6524 h 10000"/>
              <a:gd name="connsiteX84" fmla="*/ 8260 w 10000"/>
              <a:gd name="connsiteY84" fmla="*/ 7196 h 10000"/>
              <a:gd name="connsiteX85" fmla="*/ 8310 w 10000"/>
              <a:gd name="connsiteY85" fmla="*/ 7257 h 10000"/>
              <a:gd name="connsiteX86" fmla="*/ 8310 w 10000"/>
              <a:gd name="connsiteY86" fmla="*/ 7562 h 10000"/>
              <a:gd name="connsiteX87" fmla="*/ 8260 w 10000"/>
              <a:gd name="connsiteY87" fmla="*/ 7624 h 10000"/>
              <a:gd name="connsiteX88" fmla="*/ 7362 w 10000"/>
              <a:gd name="connsiteY88" fmla="*/ 8232 h 10000"/>
              <a:gd name="connsiteX89" fmla="*/ 7315 w 10000"/>
              <a:gd name="connsiteY89" fmla="*/ 8232 h 10000"/>
              <a:gd name="connsiteX90" fmla="*/ 6270 w 10000"/>
              <a:gd name="connsiteY90" fmla="*/ 8232 h 10000"/>
              <a:gd name="connsiteX91" fmla="*/ 6270 w 10000"/>
              <a:gd name="connsiteY91" fmla="*/ 8232 h 10000"/>
              <a:gd name="connsiteX92" fmla="*/ 6766 w 10000"/>
              <a:gd name="connsiteY92" fmla="*/ 6584 h 10000"/>
              <a:gd name="connsiteX93" fmla="*/ 6815 w 10000"/>
              <a:gd name="connsiteY93" fmla="*/ 6524 h 10000"/>
              <a:gd name="connsiteX94" fmla="*/ 7015 w 10000"/>
              <a:gd name="connsiteY94" fmla="*/ 6524 h 10000"/>
              <a:gd name="connsiteX95" fmla="*/ 7015 w 10000"/>
              <a:gd name="connsiteY95" fmla="*/ 6584 h 10000"/>
              <a:gd name="connsiteX96" fmla="*/ 6518 w 10000"/>
              <a:gd name="connsiteY96" fmla="*/ 8232 h 10000"/>
              <a:gd name="connsiteX97" fmla="*/ 6467 w 10000"/>
              <a:gd name="connsiteY97" fmla="*/ 8293 h 10000"/>
              <a:gd name="connsiteX98" fmla="*/ 6270 w 10000"/>
              <a:gd name="connsiteY98" fmla="*/ 8293 h 10000"/>
              <a:gd name="connsiteX99" fmla="*/ 6270 w 10000"/>
              <a:gd name="connsiteY99" fmla="*/ 8232 h 10000"/>
              <a:gd name="connsiteX100" fmla="*/ 3135 w 10000"/>
              <a:gd name="connsiteY100" fmla="*/ 5488 h 10000"/>
              <a:gd name="connsiteX101" fmla="*/ 3135 w 10000"/>
              <a:gd name="connsiteY101" fmla="*/ 5488 h 10000"/>
              <a:gd name="connsiteX102" fmla="*/ 4181 w 10000"/>
              <a:gd name="connsiteY102" fmla="*/ 5488 h 10000"/>
              <a:gd name="connsiteX103" fmla="*/ 4181 w 10000"/>
              <a:gd name="connsiteY103" fmla="*/ 5792 h 10000"/>
              <a:gd name="connsiteX104" fmla="*/ 3135 w 10000"/>
              <a:gd name="connsiteY104" fmla="*/ 5792 h 10000"/>
              <a:gd name="connsiteX105" fmla="*/ 3135 w 10000"/>
              <a:gd name="connsiteY105" fmla="*/ 5488 h 10000"/>
              <a:gd name="connsiteX106" fmla="*/ 3484 w 10000"/>
              <a:gd name="connsiteY106" fmla="*/ 9025 h 10000"/>
              <a:gd name="connsiteX107" fmla="*/ 3484 w 10000"/>
              <a:gd name="connsiteY107" fmla="*/ 9025 h 10000"/>
              <a:gd name="connsiteX108" fmla="*/ 4181 w 10000"/>
              <a:gd name="connsiteY108" fmla="*/ 9025 h 10000"/>
              <a:gd name="connsiteX109" fmla="*/ 4181 w 10000"/>
              <a:gd name="connsiteY109" fmla="*/ 9331 h 10000"/>
              <a:gd name="connsiteX110" fmla="*/ 3484 w 10000"/>
              <a:gd name="connsiteY110" fmla="*/ 9331 h 10000"/>
              <a:gd name="connsiteX111" fmla="*/ 3484 w 10000"/>
              <a:gd name="connsiteY111" fmla="*/ 9025 h 10000"/>
              <a:gd name="connsiteX112" fmla="*/ 3484 w 10000"/>
              <a:gd name="connsiteY112" fmla="*/ 6220 h 10000"/>
              <a:gd name="connsiteX113" fmla="*/ 3484 w 10000"/>
              <a:gd name="connsiteY113" fmla="*/ 6220 h 10000"/>
              <a:gd name="connsiteX114" fmla="*/ 4181 w 10000"/>
              <a:gd name="connsiteY114" fmla="*/ 6220 h 10000"/>
              <a:gd name="connsiteX115" fmla="*/ 4181 w 10000"/>
              <a:gd name="connsiteY115" fmla="*/ 6463 h 10000"/>
              <a:gd name="connsiteX116" fmla="*/ 3484 w 10000"/>
              <a:gd name="connsiteY116" fmla="*/ 6463 h 10000"/>
              <a:gd name="connsiteX117" fmla="*/ 3484 w 10000"/>
              <a:gd name="connsiteY117" fmla="*/ 6220 h 10000"/>
              <a:gd name="connsiteX118" fmla="*/ 3484 w 10000"/>
              <a:gd name="connsiteY118" fmla="*/ 6893 h 10000"/>
              <a:gd name="connsiteX119" fmla="*/ 3484 w 10000"/>
              <a:gd name="connsiteY119" fmla="*/ 6893 h 10000"/>
              <a:gd name="connsiteX120" fmla="*/ 4181 w 10000"/>
              <a:gd name="connsiteY120" fmla="*/ 6893 h 10000"/>
              <a:gd name="connsiteX121" fmla="*/ 4181 w 10000"/>
              <a:gd name="connsiteY121" fmla="*/ 7196 h 10000"/>
              <a:gd name="connsiteX122" fmla="*/ 3484 w 10000"/>
              <a:gd name="connsiteY122" fmla="*/ 7196 h 10000"/>
              <a:gd name="connsiteX123" fmla="*/ 3484 w 10000"/>
              <a:gd name="connsiteY123" fmla="*/ 6893 h 10000"/>
              <a:gd name="connsiteX124" fmla="*/ 3135 w 10000"/>
              <a:gd name="connsiteY124" fmla="*/ 7624 h 10000"/>
              <a:gd name="connsiteX125" fmla="*/ 3135 w 10000"/>
              <a:gd name="connsiteY125" fmla="*/ 7624 h 10000"/>
              <a:gd name="connsiteX126" fmla="*/ 4181 w 10000"/>
              <a:gd name="connsiteY126" fmla="*/ 7624 h 10000"/>
              <a:gd name="connsiteX127" fmla="*/ 4181 w 10000"/>
              <a:gd name="connsiteY127" fmla="*/ 7868 h 10000"/>
              <a:gd name="connsiteX128" fmla="*/ 3135 w 10000"/>
              <a:gd name="connsiteY128" fmla="*/ 7868 h 10000"/>
              <a:gd name="connsiteX129" fmla="*/ 3135 w 10000"/>
              <a:gd name="connsiteY129" fmla="*/ 7624 h 10000"/>
              <a:gd name="connsiteX130" fmla="*/ 3484 w 10000"/>
              <a:gd name="connsiteY130" fmla="*/ 8293 h 10000"/>
              <a:gd name="connsiteX131" fmla="*/ 3484 w 10000"/>
              <a:gd name="connsiteY131" fmla="*/ 8293 h 10000"/>
              <a:gd name="connsiteX132" fmla="*/ 4181 w 10000"/>
              <a:gd name="connsiteY132" fmla="*/ 8293 h 10000"/>
              <a:gd name="connsiteX133" fmla="*/ 4181 w 10000"/>
              <a:gd name="connsiteY133" fmla="*/ 8599 h 10000"/>
              <a:gd name="connsiteX134" fmla="*/ 3484 w 10000"/>
              <a:gd name="connsiteY134" fmla="*/ 8599 h 10000"/>
              <a:gd name="connsiteX135" fmla="*/ 3484 w 10000"/>
              <a:gd name="connsiteY135" fmla="*/ 8293 h 10000"/>
              <a:gd name="connsiteX0" fmla="*/ 2590 w 10000"/>
              <a:gd name="connsiteY0" fmla="*/ 733 h 10000"/>
              <a:gd name="connsiteX1" fmla="*/ 2640 w 10000"/>
              <a:gd name="connsiteY1" fmla="*/ 0 h 10000"/>
              <a:gd name="connsiteX2" fmla="*/ 2590 w 10000"/>
              <a:gd name="connsiteY2" fmla="*/ 0 h 10000"/>
              <a:gd name="connsiteX3" fmla="*/ 2 w 10000"/>
              <a:gd name="connsiteY3" fmla="*/ 3111 h 10000"/>
              <a:gd name="connsiteX4" fmla="*/ 2640 w 10000"/>
              <a:gd name="connsiteY4" fmla="*/ 6340 h 10000"/>
              <a:gd name="connsiteX5" fmla="*/ 2688 w 10000"/>
              <a:gd name="connsiteY5" fmla="*/ 6340 h 10000"/>
              <a:gd name="connsiteX6" fmla="*/ 2688 w 10000"/>
              <a:gd name="connsiteY6" fmla="*/ 10000 h 10000"/>
              <a:gd name="connsiteX7" fmla="*/ 8855 w 10000"/>
              <a:gd name="connsiteY7" fmla="*/ 10000 h 10000"/>
              <a:gd name="connsiteX8" fmla="*/ 8855 w 10000"/>
              <a:gd name="connsiteY8" fmla="*/ 4268 h 10000"/>
              <a:gd name="connsiteX9" fmla="*/ 8756 w 10000"/>
              <a:gd name="connsiteY9" fmla="*/ 4085 h 10000"/>
              <a:gd name="connsiteX10" fmla="*/ 5773 w 10000"/>
              <a:gd name="connsiteY10" fmla="*/ 4085 h 10000"/>
              <a:gd name="connsiteX11" fmla="*/ 5773 w 10000"/>
              <a:gd name="connsiteY11" fmla="*/ 3111 h 10000"/>
              <a:gd name="connsiteX12" fmla="*/ 9802 w 10000"/>
              <a:gd name="connsiteY12" fmla="*/ 3111 h 10000"/>
              <a:gd name="connsiteX13" fmla="*/ 9802 w 10000"/>
              <a:gd name="connsiteY13" fmla="*/ 7745 h 10000"/>
              <a:gd name="connsiteX14" fmla="*/ 9107 w 10000"/>
              <a:gd name="connsiteY14" fmla="*/ 7745 h 10000"/>
              <a:gd name="connsiteX15" fmla="*/ 9107 w 10000"/>
              <a:gd name="connsiteY15" fmla="*/ 8050 h 10000"/>
              <a:gd name="connsiteX16" fmla="*/ 10000 w 10000"/>
              <a:gd name="connsiteY16" fmla="*/ 8050 h 10000"/>
              <a:gd name="connsiteX17" fmla="*/ 10000 w 10000"/>
              <a:gd name="connsiteY17" fmla="*/ 2259 h 10000"/>
              <a:gd name="connsiteX18" fmla="*/ 9903 w 10000"/>
              <a:gd name="connsiteY18" fmla="*/ 2136 h 10000"/>
              <a:gd name="connsiteX19" fmla="*/ 3933 w 10000"/>
              <a:gd name="connsiteY19" fmla="*/ 2136 h 10000"/>
              <a:gd name="connsiteX20" fmla="*/ 3832 w 10000"/>
              <a:gd name="connsiteY20" fmla="*/ 2259 h 10000"/>
              <a:gd name="connsiteX21" fmla="*/ 3832 w 10000"/>
              <a:gd name="connsiteY21" fmla="*/ 4085 h 10000"/>
              <a:gd name="connsiteX22" fmla="*/ 2788 w 10000"/>
              <a:gd name="connsiteY22" fmla="*/ 4085 h 10000"/>
              <a:gd name="connsiteX23" fmla="*/ 2688 w 10000"/>
              <a:gd name="connsiteY23" fmla="*/ 4268 h 10000"/>
              <a:gd name="connsiteX24" fmla="*/ 2688 w 10000"/>
              <a:gd name="connsiteY24" fmla="*/ 5609 h 10000"/>
              <a:gd name="connsiteX25" fmla="*/ 2640 w 10000"/>
              <a:gd name="connsiteY25" fmla="*/ 5609 h 10000"/>
              <a:gd name="connsiteX26" fmla="*/ 600 w 10000"/>
              <a:gd name="connsiteY26" fmla="*/ 3234 h 10000"/>
              <a:gd name="connsiteX27" fmla="*/ 2590 w 10000"/>
              <a:gd name="connsiteY27" fmla="*/ 733 h 10000"/>
              <a:gd name="connsiteX28" fmla="*/ 2590 w 10000"/>
              <a:gd name="connsiteY28" fmla="*/ 733 h 10000"/>
              <a:gd name="connsiteX29" fmla="*/ 8655 w 10000"/>
              <a:gd name="connsiteY29" fmla="*/ 5060 h 10000"/>
              <a:gd name="connsiteX30" fmla="*/ 8655 w 10000"/>
              <a:gd name="connsiteY30" fmla="*/ 5060 h 10000"/>
              <a:gd name="connsiteX31" fmla="*/ 8655 w 10000"/>
              <a:gd name="connsiteY31" fmla="*/ 9696 h 10000"/>
              <a:gd name="connsiteX32" fmla="*/ 4629 w 10000"/>
              <a:gd name="connsiteY32" fmla="*/ 9696 h 10000"/>
              <a:gd name="connsiteX33" fmla="*/ 4629 w 10000"/>
              <a:gd name="connsiteY33" fmla="*/ 5060 h 10000"/>
              <a:gd name="connsiteX34" fmla="*/ 8655 w 10000"/>
              <a:gd name="connsiteY34" fmla="*/ 5060 h 10000"/>
              <a:gd name="connsiteX35" fmla="*/ 4082 w 10000"/>
              <a:gd name="connsiteY35" fmla="*/ 2441 h 10000"/>
              <a:gd name="connsiteX36" fmla="*/ 4082 w 10000"/>
              <a:gd name="connsiteY36" fmla="*/ 2441 h 10000"/>
              <a:gd name="connsiteX37" fmla="*/ 4429 w 10000"/>
              <a:gd name="connsiteY37" fmla="*/ 2441 h 10000"/>
              <a:gd name="connsiteX38" fmla="*/ 4429 w 10000"/>
              <a:gd name="connsiteY38" fmla="*/ 2867 h 10000"/>
              <a:gd name="connsiteX39" fmla="*/ 4082 w 10000"/>
              <a:gd name="connsiteY39" fmla="*/ 2867 h 10000"/>
              <a:gd name="connsiteX40" fmla="*/ 4082 w 10000"/>
              <a:gd name="connsiteY40" fmla="*/ 2441 h 10000"/>
              <a:gd name="connsiteX41" fmla="*/ 4082 w 10000"/>
              <a:gd name="connsiteY41" fmla="*/ 3111 h 10000"/>
              <a:gd name="connsiteX42" fmla="*/ 4082 w 10000"/>
              <a:gd name="connsiteY42" fmla="*/ 3111 h 10000"/>
              <a:gd name="connsiteX43" fmla="*/ 5575 w 10000"/>
              <a:gd name="connsiteY43" fmla="*/ 3111 h 10000"/>
              <a:gd name="connsiteX44" fmla="*/ 5575 w 10000"/>
              <a:gd name="connsiteY44" fmla="*/ 4085 h 10000"/>
              <a:gd name="connsiteX45" fmla="*/ 4082 w 10000"/>
              <a:gd name="connsiteY45" fmla="*/ 4085 h 10000"/>
              <a:gd name="connsiteX46" fmla="*/ 4082 w 10000"/>
              <a:gd name="connsiteY46" fmla="*/ 3111 h 10000"/>
              <a:gd name="connsiteX47" fmla="*/ 2939 w 10000"/>
              <a:gd name="connsiteY47" fmla="*/ 4390 h 10000"/>
              <a:gd name="connsiteX48" fmla="*/ 2939 w 10000"/>
              <a:gd name="connsiteY48" fmla="*/ 4390 h 10000"/>
              <a:gd name="connsiteX49" fmla="*/ 3286 w 10000"/>
              <a:gd name="connsiteY49" fmla="*/ 4390 h 10000"/>
              <a:gd name="connsiteX50" fmla="*/ 3286 w 10000"/>
              <a:gd name="connsiteY50" fmla="*/ 4817 h 10000"/>
              <a:gd name="connsiteX51" fmla="*/ 2939 w 10000"/>
              <a:gd name="connsiteY51" fmla="*/ 4817 h 10000"/>
              <a:gd name="connsiteX52" fmla="*/ 2939 w 10000"/>
              <a:gd name="connsiteY52" fmla="*/ 4390 h 10000"/>
              <a:gd name="connsiteX53" fmla="*/ 2939 w 10000"/>
              <a:gd name="connsiteY53" fmla="*/ 5060 h 10000"/>
              <a:gd name="connsiteX54" fmla="*/ 2939 w 10000"/>
              <a:gd name="connsiteY54" fmla="*/ 5060 h 10000"/>
              <a:gd name="connsiteX55" fmla="*/ 4429 w 10000"/>
              <a:gd name="connsiteY55" fmla="*/ 5060 h 10000"/>
              <a:gd name="connsiteX56" fmla="*/ 4429 w 10000"/>
              <a:gd name="connsiteY56" fmla="*/ 9696 h 10000"/>
              <a:gd name="connsiteX57" fmla="*/ 2939 w 10000"/>
              <a:gd name="connsiteY57" fmla="*/ 9696 h 10000"/>
              <a:gd name="connsiteX58" fmla="*/ 2939 w 10000"/>
              <a:gd name="connsiteY58" fmla="*/ 5060 h 10000"/>
              <a:gd name="connsiteX59" fmla="*/ 4977 w 10000"/>
              <a:gd name="connsiteY59" fmla="*/ 7562 h 10000"/>
              <a:gd name="connsiteX60" fmla="*/ 4977 w 10000"/>
              <a:gd name="connsiteY60" fmla="*/ 7562 h 10000"/>
              <a:gd name="connsiteX61" fmla="*/ 4977 w 10000"/>
              <a:gd name="connsiteY61" fmla="*/ 7257 h 10000"/>
              <a:gd name="connsiteX62" fmla="*/ 5026 w 10000"/>
              <a:gd name="connsiteY62" fmla="*/ 7196 h 10000"/>
              <a:gd name="connsiteX63" fmla="*/ 5922 w 10000"/>
              <a:gd name="connsiteY63" fmla="*/ 6524 h 10000"/>
              <a:gd name="connsiteX64" fmla="*/ 5973 w 10000"/>
              <a:gd name="connsiteY64" fmla="*/ 6584 h 10000"/>
              <a:gd name="connsiteX65" fmla="*/ 5973 w 10000"/>
              <a:gd name="connsiteY65" fmla="*/ 6893 h 10000"/>
              <a:gd name="connsiteX66" fmla="*/ 5922 w 10000"/>
              <a:gd name="connsiteY66" fmla="*/ 6952 h 10000"/>
              <a:gd name="connsiteX67" fmla="*/ 5276 w 10000"/>
              <a:gd name="connsiteY67" fmla="*/ 7440 h 10000"/>
              <a:gd name="connsiteX68" fmla="*/ 5922 w 10000"/>
              <a:gd name="connsiteY68" fmla="*/ 7868 h 10000"/>
              <a:gd name="connsiteX69" fmla="*/ 5973 w 10000"/>
              <a:gd name="connsiteY69" fmla="*/ 7929 h 10000"/>
              <a:gd name="connsiteX70" fmla="*/ 5973 w 10000"/>
              <a:gd name="connsiteY70" fmla="*/ 8232 h 10000"/>
              <a:gd name="connsiteX71" fmla="*/ 5922 w 10000"/>
              <a:gd name="connsiteY71" fmla="*/ 8232 h 10000"/>
              <a:gd name="connsiteX72" fmla="*/ 5026 w 10000"/>
              <a:gd name="connsiteY72" fmla="*/ 7624 h 10000"/>
              <a:gd name="connsiteX73" fmla="*/ 4977 w 10000"/>
              <a:gd name="connsiteY73" fmla="*/ 7562 h 10000"/>
              <a:gd name="connsiteX74" fmla="*/ 7315 w 10000"/>
              <a:gd name="connsiteY74" fmla="*/ 8232 h 10000"/>
              <a:gd name="connsiteX75" fmla="*/ 7315 w 10000"/>
              <a:gd name="connsiteY75" fmla="*/ 8232 h 10000"/>
              <a:gd name="connsiteX76" fmla="*/ 7315 w 10000"/>
              <a:gd name="connsiteY76" fmla="*/ 7929 h 10000"/>
              <a:gd name="connsiteX77" fmla="*/ 7362 w 10000"/>
              <a:gd name="connsiteY77" fmla="*/ 7868 h 10000"/>
              <a:gd name="connsiteX78" fmla="*/ 8010 w 10000"/>
              <a:gd name="connsiteY78" fmla="*/ 7380 h 10000"/>
              <a:gd name="connsiteX79" fmla="*/ 7362 w 10000"/>
              <a:gd name="connsiteY79" fmla="*/ 6952 h 10000"/>
              <a:gd name="connsiteX80" fmla="*/ 7315 w 10000"/>
              <a:gd name="connsiteY80" fmla="*/ 6828 h 10000"/>
              <a:gd name="connsiteX81" fmla="*/ 7315 w 10000"/>
              <a:gd name="connsiteY81" fmla="*/ 6584 h 10000"/>
              <a:gd name="connsiteX82" fmla="*/ 7362 w 10000"/>
              <a:gd name="connsiteY82" fmla="*/ 6524 h 10000"/>
              <a:gd name="connsiteX83" fmla="*/ 8260 w 10000"/>
              <a:gd name="connsiteY83" fmla="*/ 7196 h 10000"/>
              <a:gd name="connsiteX84" fmla="*/ 8310 w 10000"/>
              <a:gd name="connsiteY84" fmla="*/ 7257 h 10000"/>
              <a:gd name="connsiteX85" fmla="*/ 8310 w 10000"/>
              <a:gd name="connsiteY85" fmla="*/ 7562 h 10000"/>
              <a:gd name="connsiteX86" fmla="*/ 8260 w 10000"/>
              <a:gd name="connsiteY86" fmla="*/ 7624 h 10000"/>
              <a:gd name="connsiteX87" fmla="*/ 7362 w 10000"/>
              <a:gd name="connsiteY87" fmla="*/ 8232 h 10000"/>
              <a:gd name="connsiteX88" fmla="*/ 7315 w 10000"/>
              <a:gd name="connsiteY88" fmla="*/ 8232 h 10000"/>
              <a:gd name="connsiteX89" fmla="*/ 6270 w 10000"/>
              <a:gd name="connsiteY89" fmla="*/ 8232 h 10000"/>
              <a:gd name="connsiteX90" fmla="*/ 6270 w 10000"/>
              <a:gd name="connsiteY90" fmla="*/ 8232 h 10000"/>
              <a:gd name="connsiteX91" fmla="*/ 6766 w 10000"/>
              <a:gd name="connsiteY91" fmla="*/ 6584 h 10000"/>
              <a:gd name="connsiteX92" fmla="*/ 6815 w 10000"/>
              <a:gd name="connsiteY92" fmla="*/ 6524 h 10000"/>
              <a:gd name="connsiteX93" fmla="*/ 7015 w 10000"/>
              <a:gd name="connsiteY93" fmla="*/ 6524 h 10000"/>
              <a:gd name="connsiteX94" fmla="*/ 7015 w 10000"/>
              <a:gd name="connsiteY94" fmla="*/ 6584 h 10000"/>
              <a:gd name="connsiteX95" fmla="*/ 6518 w 10000"/>
              <a:gd name="connsiteY95" fmla="*/ 8232 h 10000"/>
              <a:gd name="connsiteX96" fmla="*/ 6467 w 10000"/>
              <a:gd name="connsiteY96" fmla="*/ 8293 h 10000"/>
              <a:gd name="connsiteX97" fmla="*/ 6270 w 10000"/>
              <a:gd name="connsiteY97" fmla="*/ 8293 h 10000"/>
              <a:gd name="connsiteX98" fmla="*/ 6270 w 10000"/>
              <a:gd name="connsiteY98" fmla="*/ 8232 h 10000"/>
              <a:gd name="connsiteX99" fmla="*/ 3135 w 10000"/>
              <a:gd name="connsiteY99" fmla="*/ 5488 h 10000"/>
              <a:gd name="connsiteX100" fmla="*/ 3135 w 10000"/>
              <a:gd name="connsiteY100" fmla="*/ 5488 h 10000"/>
              <a:gd name="connsiteX101" fmla="*/ 4181 w 10000"/>
              <a:gd name="connsiteY101" fmla="*/ 5488 h 10000"/>
              <a:gd name="connsiteX102" fmla="*/ 4181 w 10000"/>
              <a:gd name="connsiteY102" fmla="*/ 5792 h 10000"/>
              <a:gd name="connsiteX103" fmla="*/ 3135 w 10000"/>
              <a:gd name="connsiteY103" fmla="*/ 5792 h 10000"/>
              <a:gd name="connsiteX104" fmla="*/ 3135 w 10000"/>
              <a:gd name="connsiteY104" fmla="*/ 5488 h 10000"/>
              <a:gd name="connsiteX105" fmla="*/ 3484 w 10000"/>
              <a:gd name="connsiteY105" fmla="*/ 9025 h 10000"/>
              <a:gd name="connsiteX106" fmla="*/ 3484 w 10000"/>
              <a:gd name="connsiteY106" fmla="*/ 9025 h 10000"/>
              <a:gd name="connsiteX107" fmla="*/ 4181 w 10000"/>
              <a:gd name="connsiteY107" fmla="*/ 9025 h 10000"/>
              <a:gd name="connsiteX108" fmla="*/ 4181 w 10000"/>
              <a:gd name="connsiteY108" fmla="*/ 9331 h 10000"/>
              <a:gd name="connsiteX109" fmla="*/ 3484 w 10000"/>
              <a:gd name="connsiteY109" fmla="*/ 9331 h 10000"/>
              <a:gd name="connsiteX110" fmla="*/ 3484 w 10000"/>
              <a:gd name="connsiteY110" fmla="*/ 9025 h 10000"/>
              <a:gd name="connsiteX111" fmla="*/ 3484 w 10000"/>
              <a:gd name="connsiteY111" fmla="*/ 6220 h 10000"/>
              <a:gd name="connsiteX112" fmla="*/ 3484 w 10000"/>
              <a:gd name="connsiteY112" fmla="*/ 6220 h 10000"/>
              <a:gd name="connsiteX113" fmla="*/ 4181 w 10000"/>
              <a:gd name="connsiteY113" fmla="*/ 6220 h 10000"/>
              <a:gd name="connsiteX114" fmla="*/ 4181 w 10000"/>
              <a:gd name="connsiteY114" fmla="*/ 6463 h 10000"/>
              <a:gd name="connsiteX115" fmla="*/ 3484 w 10000"/>
              <a:gd name="connsiteY115" fmla="*/ 6463 h 10000"/>
              <a:gd name="connsiteX116" fmla="*/ 3484 w 10000"/>
              <a:gd name="connsiteY116" fmla="*/ 6220 h 10000"/>
              <a:gd name="connsiteX117" fmla="*/ 3484 w 10000"/>
              <a:gd name="connsiteY117" fmla="*/ 6893 h 10000"/>
              <a:gd name="connsiteX118" fmla="*/ 3484 w 10000"/>
              <a:gd name="connsiteY118" fmla="*/ 6893 h 10000"/>
              <a:gd name="connsiteX119" fmla="*/ 4181 w 10000"/>
              <a:gd name="connsiteY119" fmla="*/ 6893 h 10000"/>
              <a:gd name="connsiteX120" fmla="*/ 4181 w 10000"/>
              <a:gd name="connsiteY120" fmla="*/ 7196 h 10000"/>
              <a:gd name="connsiteX121" fmla="*/ 3484 w 10000"/>
              <a:gd name="connsiteY121" fmla="*/ 7196 h 10000"/>
              <a:gd name="connsiteX122" fmla="*/ 3484 w 10000"/>
              <a:gd name="connsiteY122" fmla="*/ 6893 h 10000"/>
              <a:gd name="connsiteX123" fmla="*/ 3135 w 10000"/>
              <a:gd name="connsiteY123" fmla="*/ 7624 h 10000"/>
              <a:gd name="connsiteX124" fmla="*/ 3135 w 10000"/>
              <a:gd name="connsiteY124" fmla="*/ 7624 h 10000"/>
              <a:gd name="connsiteX125" fmla="*/ 4181 w 10000"/>
              <a:gd name="connsiteY125" fmla="*/ 7624 h 10000"/>
              <a:gd name="connsiteX126" fmla="*/ 4181 w 10000"/>
              <a:gd name="connsiteY126" fmla="*/ 7868 h 10000"/>
              <a:gd name="connsiteX127" fmla="*/ 3135 w 10000"/>
              <a:gd name="connsiteY127" fmla="*/ 7868 h 10000"/>
              <a:gd name="connsiteX128" fmla="*/ 3135 w 10000"/>
              <a:gd name="connsiteY128" fmla="*/ 7624 h 10000"/>
              <a:gd name="connsiteX129" fmla="*/ 3484 w 10000"/>
              <a:gd name="connsiteY129" fmla="*/ 8293 h 10000"/>
              <a:gd name="connsiteX130" fmla="*/ 3484 w 10000"/>
              <a:gd name="connsiteY130" fmla="*/ 8293 h 10000"/>
              <a:gd name="connsiteX131" fmla="*/ 4181 w 10000"/>
              <a:gd name="connsiteY131" fmla="*/ 8293 h 10000"/>
              <a:gd name="connsiteX132" fmla="*/ 4181 w 10000"/>
              <a:gd name="connsiteY132" fmla="*/ 8599 h 10000"/>
              <a:gd name="connsiteX133" fmla="*/ 3484 w 10000"/>
              <a:gd name="connsiteY133" fmla="*/ 8599 h 10000"/>
              <a:gd name="connsiteX134" fmla="*/ 3484 w 10000"/>
              <a:gd name="connsiteY134" fmla="*/ 8293 h 10000"/>
              <a:gd name="connsiteX0" fmla="*/ 2590 w 10000"/>
              <a:gd name="connsiteY0" fmla="*/ 733 h 10000"/>
              <a:gd name="connsiteX1" fmla="*/ 2640 w 10000"/>
              <a:gd name="connsiteY1" fmla="*/ 0 h 10000"/>
              <a:gd name="connsiteX2" fmla="*/ 2590 w 10000"/>
              <a:gd name="connsiteY2" fmla="*/ 0 h 10000"/>
              <a:gd name="connsiteX3" fmla="*/ 2 w 10000"/>
              <a:gd name="connsiteY3" fmla="*/ 3111 h 10000"/>
              <a:gd name="connsiteX4" fmla="*/ 2640 w 10000"/>
              <a:gd name="connsiteY4" fmla="*/ 6340 h 10000"/>
              <a:gd name="connsiteX5" fmla="*/ 2688 w 10000"/>
              <a:gd name="connsiteY5" fmla="*/ 6340 h 10000"/>
              <a:gd name="connsiteX6" fmla="*/ 2688 w 10000"/>
              <a:gd name="connsiteY6" fmla="*/ 10000 h 10000"/>
              <a:gd name="connsiteX7" fmla="*/ 8855 w 10000"/>
              <a:gd name="connsiteY7" fmla="*/ 10000 h 10000"/>
              <a:gd name="connsiteX8" fmla="*/ 8855 w 10000"/>
              <a:gd name="connsiteY8" fmla="*/ 4268 h 10000"/>
              <a:gd name="connsiteX9" fmla="*/ 8756 w 10000"/>
              <a:gd name="connsiteY9" fmla="*/ 4085 h 10000"/>
              <a:gd name="connsiteX10" fmla="*/ 5773 w 10000"/>
              <a:gd name="connsiteY10" fmla="*/ 4085 h 10000"/>
              <a:gd name="connsiteX11" fmla="*/ 5773 w 10000"/>
              <a:gd name="connsiteY11" fmla="*/ 3111 h 10000"/>
              <a:gd name="connsiteX12" fmla="*/ 9802 w 10000"/>
              <a:gd name="connsiteY12" fmla="*/ 3111 h 10000"/>
              <a:gd name="connsiteX13" fmla="*/ 9802 w 10000"/>
              <a:gd name="connsiteY13" fmla="*/ 7745 h 10000"/>
              <a:gd name="connsiteX14" fmla="*/ 9107 w 10000"/>
              <a:gd name="connsiteY14" fmla="*/ 7745 h 10000"/>
              <a:gd name="connsiteX15" fmla="*/ 9107 w 10000"/>
              <a:gd name="connsiteY15" fmla="*/ 8050 h 10000"/>
              <a:gd name="connsiteX16" fmla="*/ 10000 w 10000"/>
              <a:gd name="connsiteY16" fmla="*/ 8050 h 10000"/>
              <a:gd name="connsiteX17" fmla="*/ 10000 w 10000"/>
              <a:gd name="connsiteY17" fmla="*/ 2259 h 10000"/>
              <a:gd name="connsiteX18" fmla="*/ 9903 w 10000"/>
              <a:gd name="connsiteY18" fmla="*/ 2136 h 10000"/>
              <a:gd name="connsiteX19" fmla="*/ 3933 w 10000"/>
              <a:gd name="connsiteY19" fmla="*/ 2136 h 10000"/>
              <a:gd name="connsiteX20" fmla="*/ 3832 w 10000"/>
              <a:gd name="connsiteY20" fmla="*/ 2259 h 10000"/>
              <a:gd name="connsiteX21" fmla="*/ 3832 w 10000"/>
              <a:gd name="connsiteY21" fmla="*/ 4085 h 10000"/>
              <a:gd name="connsiteX22" fmla="*/ 2788 w 10000"/>
              <a:gd name="connsiteY22" fmla="*/ 4085 h 10000"/>
              <a:gd name="connsiteX23" fmla="*/ 2688 w 10000"/>
              <a:gd name="connsiteY23" fmla="*/ 4268 h 10000"/>
              <a:gd name="connsiteX24" fmla="*/ 2688 w 10000"/>
              <a:gd name="connsiteY24" fmla="*/ 5609 h 10000"/>
              <a:gd name="connsiteX25" fmla="*/ 2640 w 10000"/>
              <a:gd name="connsiteY25" fmla="*/ 5609 h 10000"/>
              <a:gd name="connsiteX26" fmla="*/ 600 w 10000"/>
              <a:gd name="connsiteY26" fmla="*/ 3234 h 10000"/>
              <a:gd name="connsiteX27" fmla="*/ 2590 w 10000"/>
              <a:gd name="connsiteY27" fmla="*/ 733 h 10000"/>
              <a:gd name="connsiteX28" fmla="*/ 8655 w 10000"/>
              <a:gd name="connsiteY28" fmla="*/ 5060 h 10000"/>
              <a:gd name="connsiteX29" fmla="*/ 8655 w 10000"/>
              <a:gd name="connsiteY29" fmla="*/ 5060 h 10000"/>
              <a:gd name="connsiteX30" fmla="*/ 8655 w 10000"/>
              <a:gd name="connsiteY30" fmla="*/ 9696 h 10000"/>
              <a:gd name="connsiteX31" fmla="*/ 4629 w 10000"/>
              <a:gd name="connsiteY31" fmla="*/ 9696 h 10000"/>
              <a:gd name="connsiteX32" fmla="*/ 4629 w 10000"/>
              <a:gd name="connsiteY32" fmla="*/ 5060 h 10000"/>
              <a:gd name="connsiteX33" fmla="*/ 8655 w 10000"/>
              <a:gd name="connsiteY33" fmla="*/ 5060 h 10000"/>
              <a:gd name="connsiteX34" fmla="*/ 4082 w 10000"/>
              <a:gd name="connsiteY34" fmla="*/ 2441 h 10000"/>
              <a:gd name="connsiteX35" fmla="*/ 4082 w 10000"/>
              <a:gd name="connsiteY35" fmla="*/ 2441 h 10000"/>
              <a:gd name="connsiteX36" fmla="*/ 4429 w 10000"/>
              <a:gd name="connsiteY36" fmla="*/ 2441 h 10000"/>
              <a:gd name="connsiteX37" fmla="*/ 4429 w 10000"/>
              <a:gd name="connsiteY37" fmla="*/ 2867 h 10000"/>
              <a:gd name="connsiteX38" fmla="*/ 4082 w 10000"/>
              <a:gd name="connsiteY38" fmla="*/ 2867 h 10000"/>
              <a:gd name="connsiteX39" fmla="*/ 4082 w 10000"/>
              <a:gd name="connsiteY39" fmla="*/ 2441 h 10000"/>
              <a:gd name="connsiteX40" fmla="*/ 4082 w 10000"/>
              <a:gd name="connsiteY40" fmla="*/ 3111 h 10000"/>
              <a:gd name="connsiteX41" fmla="*/ 4082 w 10000"/>
              <a:gd name="connsiteY41" fmla="*/ 3111 h 10000"/>
              <a:gd name="connsiteX42" fmla="*/ 5575 w 10000"/>
              <a:gd name="connsiteY42" fmla="*/ 3111 h 10000"/>
              <a:gd name="connsiteX43" fmla="*/ 5575 w 10000"/>
              <a:gd name="connsiteY43" fmla="*/ 4085 h 10000"/>
              <a:gd name="connsiteX44" fmla="*/ 4082 w 10000"/>
              <a:gd name="connsiteY44" fmla="*/ 4085 h 10000"/>
              <a:gd name="connsiteX45" fmla="*/ 4082 w 10000"/>
              <a:gd name="connsiteY45" fmla="*/ 3111 h 10000"/>
              <a:gd name="connsiteX46" fmla="*/ 2939 w 10000"/>
              <a:gd name="connsiteY46" fmla="*/ 4390 h 10000"/>
              <a:gd name="connsiteX47" fmla="*/ 2939 w 10000"/>
              <a:gd name="connsiteY47" fmla="*/ 4390 h 10000"/>
              <a:gd name="connsiteX48" fmla="*/ 3286 w 10000"/>
              <a:gd name="connsiteY48" fmla="*/ 4390 h 10000"/>
              <a:gd name="connsiteX49" fmla="*/ 3286 w 10000"/>
              <a:gd name="connsiteY49" fmla="*/ 4817 h 10000"/>
              <a:gd name="connsiteX50" fmla="*/ 2939 w 10000"/>
              <a:gd name="connsiteY50" fmla="*/ 4817 h 10000"/>
              <a:gd name="connsiteX51" fmla="*/ 2939 w 10000"/>
              <a:gd name="connsiteY51" fmla="*/ 4390 h 10000"/>
              <a:gd name="connsiteX52" fmla="*/ 2939 w 10000"/>
              <a:gd name="connsiteY52" fmla="*/ 5060 h 10000"/>
              <a:gd name="connsiteX53" fmla="*/ 2939 w 10000"/>
              <a:gd name="connsiteY53" fmla="*/ 5060 h 10000"/>
              <a:gd name="connsiteX54" fmla="*/ 4429 w 10000"/>
              <a:gd name="connsiteY54" fmla="*/ 5060 h 10000"/>
              <a:gd name="connsiteX55" fmla="*/ 4429 w 10000"/>
              <a:gd name="connsiteY55" fmla="*/ 9696 h 10000"/>
              <a:gd name="connsiteX56" fmla="*/ 2939 w 10000"/>
              <a:gd name="connsiteY56" fmla="*/ 9696 h 10000"/>
              <a:gd name="connsiteX57" fmla="*/ 2939 w 10000"/>
              <a:gd name="connsiteY57" fmla="*/ 5060 h 10000"/>
              <a:gd name="connsiteX58" fmla="*/ 4977 w 10000"/>
              <a:gd name="connsiteY58" fmla="*/ 7562 h 10000"/>
              <a:gd name="connsiteX59" fmla="*/ 4977 w 10000"/>
              <a:gd name="connsiteY59" fmla="*/ 7562 h 10000"/>
              <a:gd name="connsiteX60" fmla="*/ 4977 w 10000"/>
              <a:gd name="connsiteY60" fmla="*/ 7257 h 10000"/>
              <a:gd name="connsiteX61" fmla="*/ 5026 w 10000"/>
              <a:gd name="connsiteY61" fmla="*/ 7196 h 10000"/>
              <a:gd name="connsiteX62" fmla="*/ 5922 w 10000"/>
              <a:gd name="connsiteY62" fmla="*/ 6524 h 10000"/>
              <a:gd name="connsiteX63" fmla="*/ 5973 w 10000"/>
              <a:gd name="connsiteY63" fmla="*/ 6584 h 10000"/>
              <a:gd name="connsiteX64" fmla="*/ 5973 w 10000"/>
              <a:gd name="connsiteY64" fmla="*/ 6893 h 10000"/>
              <a:gd name="connsiteX65" fmla="*/ 5922 w 10000"/>
              <a:gd name="connsiteY65" fmla="*/ 6952 h 10000"/>
              <a:gd name="connsiteX66" fmla="*/ 5276 w 10000"/>
              <a:gd name="connsiteY66" fmla="*/ 7440 h 10000"/>
              <a:gd name="connsiteX67" fmla="*/ 5922 w 10000"/>
              <a:gd name="connsiteY67" fmla="*/ 7868 h 10000"/>
              <a:gd name="connsiteX68" fmla="*/ 5973 w 10000"/>
              <a:gd name="connsiteY68" fmla="*/ 7929 h 10000"/>
              <a:gd name="connsiteX69" fmla="*/ 5973 w 10000"/>
              <a:gd name="connsiteY69" fmla="*/ 8232 h 10000"/>
              <a:gd name="connsiteX70" fmla="*/ 5922 w 10000"/>
              <a:gd name="connsiteY70" fmla="*/ 8232 h 10000"/>
              <a:gd name="connsiteX71" fmla="*/ 5026 w 10000"/>
              <a:gd name="connsiteY71" fmla="*/ 7624 h 10000"/>
              <a:gd name="connsiteX72" fmla="*/ 4977 w 10000"/>
              <a:gd name="connsiteY72" fmla="*/ 7562 h 10000"/>
              <a:gd name="connsiteX73" fmla="*/ 7315 w 10000"/>
              <a:gd name="connsiteY73" fmla="*/ 8232 h 10000"/>
              <a:gd name="connsiteX74" fmla="*/ 7315 w 10000"/>
              <a:gd name="connsiteY74" fmla="*/ 8232 h 10000"/>
              <a:gd name="connsiteX75" fmla="*/ 7315 w 10000"/>
              <a:gd name="connsiteY75" fmla="*/ 7929 h 10000"/>
              <a:gd name="connsiteX76" fmla="*/ 7362 w 10000"/>
              <a:gd name="connsiteY76" fmla="*/ 7868 h 10000"/>
              <a:gd name="connsiteX77" fmla="*/ 8010 w 10000"/>
              <a:gd name="connsiteY77" fmla="*/ 7380 h 10000"/>
              <a:gd name="connsiteX78" fmla="*/ 7362 w 10000"/>
              <a:gd name="connsiteY78" fmla="*/ 6952 h 10000"/>
              <a:gd name="connsiteX79" fmla="*/ 7315 w 10000"/>
              <a:gd name="connsiteY79" fmla="*/ 6828 h 10000"/>
              <a:gd name="connsiteX80" fmla="*/ 7315 w 10000"/>
              <a:gd name="connsiteY80" fmla="*/ 6584 h 10000"/>
              <a:gd name="connsiteX81" fmla="*/ 7362 w 10000"/>
              <a:gd name="connsiteY81" fmla="*/ 6524 h 10000"/>
              <a:gd name="connsiteX82" fmla="*/ 8260 w 10000"/>
              <a:gd name="connsiteY82" fmla="*/ 7196 h 10000"/>
              <a:gd name="connsiteX83" fmla="*/ 8310 w 10000"/>
              <a:gd name="connsiteY83" fmla="*/ 7257 h 10000"/>
              <a:gd name="connsiteX84" fmla="*/ 8310 w 10000"/>
              <a:gd name="connsiteY84" fmla="*/ 7562 h 10000"/>
              <a:gd name="connsiteX85" fmla="*/ 8260 w 10000"/>
              <a:gd name="connsiteY85" fmla="*/ 7624 h 10000"/>
              <a:gd name="connsiteX86" fmla="*/ 7362 w 10000"/>
              <a:gd name="connsiteY86" fmla="*/ 8232 h 10000"/>
              <a:gd name="connsiteX87" fmla="*/ 7315 w 10000"/>
              <a:gd name="connsiteY87" fmla="*/ 8232 h 10000"/>
              <a:gd name="connsiteX88" fmla="*/ 6270 w 10000"/>
              <a:gd name="connsiteY88" fmla="*/ 8232 h 10000"/>
              <a:gd name="connsiteX89" fmla="*/ 6270 w 10000"/>
              <a:gd name="connsiteY89" fmla="*/ 8232 h 10000"/>
              <a:gd name="connsiteX90" fmla="*/ 6766 w 10000"/>
              <a:gd name="connsiteY90" fmla="*/ 6584 h 10000"/>
              <a:gd name="connsiteX91" fmla="*/ 6815 w 10000"/>
              <a:gd name="connsiteY91" fmla="*/ 6524 h 10000"/>
              <a:gd name="connsiteX92" fmla="*/ 7015 w 10000"/>
              <a:gd name="connsiteY92" fmla="*/ 6524 h 10000"/>
              <a:gd name="connsiteX93" fmla="*/ 7015 w 10000"/>
              <a:gd name="connsiteY93" fmla="*/ 6584 h 10000"/>
              <a:gd name="connsiteX94" fmla="*/ 6518 w 10000"/>
              <a:gd name="connsiteY94" fmla="*/ 8232 h 10000"/>
              <a:gd name="connsiteX95" fmla="*/ 6467 w 10000"/>
              <a:gd name="connsiteY95" fmla="*/ 8293 h 10000"/>
              <a:gd name="connsiteX96" fmla="*/ 6270 w 10000"/>
              <a:gd name="connsiteY96" fmla="*/ 8293 h 10000"/>
              <a:gd name="connsiteX97" fmla="*/ 6270 w 10000"/>
              <a:gd name="connsiteY97" fmla="*/ 8232 h 10000"/>
              <a:gd name="connsiteX98" fmla="*/ 3135 w 10000"/>
              <a:gd name="connsiteY98" fmla="*/ 5488 h 10000"/>
              <a:gd name="connsiteX99" fmla="*/ 3135 w 10000"/>
              <a:gd name="connsiteY99" fmla="*/ 5488 h 10000"/>
              <a:gd name="connsiteX100" fmla="*/ 4181 w 10000"/>
              <a:gd name="connsiteY100" fmla="*/ 5488 h 10000"/>
              <a:gd name="connsiteX101" fmla="*/ 4181 w 10000"/>
              <a:gd name="connsiteY101" fmla="*/ 5792 h 10000"/>
              <a:gd name="connsiteX102" fmla="*/ 3135 w 10000"/>
              <a:gd name="connsiteY102" fmla="*/ 5792 h 10000"/>
              <a:gd name="connsiteX103" fmla="*/ 3135 w 10000"/>
              <a:gd name="connsiteY103" fmla="*/ 5488 h 10000"/>
              <a:gd name="connsiteX104" fmla="*/ 3484 w 10000"/>
              <a:gd name="connsiteY104" fmla="*/ 9025 h 10000"/>
              <a:gd name="connsiteX105" fmla="*/ 3484 w 10000"/>
              <a:gd name="connsiteY105" fmla="*/ 9025 h 10000"/>
              <a:gd name="connsiteX106" fmla="*/ 4181 w 10000"/>
              <a:gd name="connsiteY106" fmla="*/ 9025 h 10000"/>
              <a:gd name="connsiteX107" fmla="*/ 4181 w 10000"/>
              <a:gd name="connsiteY107" fmla="*/ 9331 h 10000"/>
              <a:gd name="connsiteX108" fmla="*/ 3484 w 10000"/>
              <a:gd name="connsiteY108" fmla="*/ 9331 h 10000"/>
              <a:gd name="connsiteX109" fmla="*/ 3484 w 10000"/>
              <a:gd name="connsiteY109" fmla="*/ 9025 h 10000"/>
              <a:gd name="connsiteX110" fmla="*/ 3484 w 10000"/>
              <a:gd name="connsiteY110" fmla="*/ 6220 h 10000"/>
              <a:gd name="connsiteX111" fmla="*/ 3484 w 10000"/>
              <a:gd name="connsiteY111" fmla="*/ 6220 h 10000"/>
              <a:gd name="connsiteX112" fmla="*/ 4181 w 10000"/>
              <a:gd name="connsiteY112" fmla="*/ 6220 h 10000"/>
              <a:gd name="connsiteX113" fmla="*/ 4181 w 10000"/>
              <a:gd name="connsiteY113" fmla="*/ 6463 h 10000"/>
              <a:gd name="connsiteX114" fmla="*/ 3484 w 10000"/>
              <a:gd name="connsiteY114" fmla="*/ 6463 h 10000"/>
              <a:gd name="connsiteX115" fmla="*/ 3484 w 10000"/>
              <a:gd name="connsiteY115" fmla="*/ 6220 h 10000"/>
              <a:gd name="connsiteX116" fmla="*/ 3484 w 10000"/>
              <a:gd name="connsiteY116" fmla="*/ 6893 h 10000"/>
              <a:gd name="connsiteX117" fmla="*/ 3484 w 10000"/>
              <a:gd name="connsiteY117" fmla="*/ 6893 h 10000"/>
              <a:gd name="connsiteX118" fmla="*/ 4181 w 10000"/>
              <a:gd name="connsiteY118" fmla="*/ 6893 h 10000"/>
              <a:gd name="connsiteX119" fmla="*/ 4181 w 10000"/>
              <a:gd name="connsiteY119" fmla="*/ 7196 h 10000"/>
              <a:gd name="connsiteX120" fmla="*/ 3484 w 10000"/>
              <a:gd name="connsiteY120" fmla="*/ 7196 h 10000"/>
              <a:gd name="connsiteX121" fmla="*/ 3484 w 10000"/>
              <a:gd name="connsiteY121" fmla="*/ 6893 h 10000"/>
              <a:gd name="connsiteX122" fmla="*/ 3135 w 10000"/>
              <a:gd name="connsiteY122" fmla="*/ 7624 h 10000"/>
              <a:gd name="connsiteX123" fmla="*/ 3135 w 10000"/>
              <a:gd name="connsiteY123" fmla="*/ 7624 h 10000"/>
              <a:gd name="connsiteX124" fmla="*/ 4181 w 10000"/>
              <a:gd name="connsiteY124" fmla="*/ 7624 h 10000"/>
              <a:gd name="connsiteX125" fmla="*/ 4181 w 10000"/>
              <a:gd name="connsiteY125" fmla="*/ 7868 h 10000"/>
              <a:gd name="connsiteX126" fmla="*/ 3135 w 10000"/>
              <a:gd name="connsiteY126" fmla="*/ 7868 h 10000"/>
              <a:gd name="connsiteX127" fmla="*/ 3135 w 10000"/>
              <a:gd name="connsiteY127" fmla="*/ 7624 h 10000"/>
              <a:gd name="connsiteX128" fmla="*/ 3484 w 10000"/>
              <a:gd name="connsiteY128" fmla="*/ 8293 h 10000"/>
              <a:gd name="connsiteX129" fmla="*/ 3484 w 10000"/>
              <a:gd name="connsiteY129" fmla="*/ 8293 h 10000"/>
              <a:gd name="connsiteX130" fmla="*/ 4181 w 10000"/>
              <a:gd name="connsiteY130" fmla="*/ 8293 h 10000"/>
              <a:gd name="connsiteX131" fmla="*/ 4181 w 10000"/>
              <a:gd name="connsiteY131" fmla="*/ 8599 h 10000"/>
              <a:gd name="connsiteX132" fmla="*/ 3484 w 10000"/>
              <a:gd name="connsiteY132" fmla="*/ 8599 h 10000"/>
              <a:gd name="connsiteX133" fmla="*/ 3484 w 10000"/>
              <a:gd name="connsiteY133" fmla="*/ 8293 h 10000"/>
              <a:gd name="connsiteX0" fmla="*/ 600 w 10000"/>
              <a:gd name="connsiteY0" fmla="*/ 3234 h 10000"/>
              <a:gd name="connsiteX1" fmla="*/ 2640 w 10000"/>
              <a:gd name="connsiteY1" fmla="*/ 0 h 10000"/>
              <a:gd name="connsiteX2" fmla="*/ 2590 w 10000"/>
              <a:gd name="connsiteY2" fmla="*/ 0 h 10000"/>
              <a:gd name="connsiteX3" fmla="*/ 2 w 10000"/>
              <a:gd name="connsiteY3" fmla="*/ 3111 h 10000"/>
              <a:gd name="connsiteX4" fmla="*/ 2640 w 10000"/>
              <a:gd name="connsiteY4" fmla="*/ 6340 h 10000"/>
              <a:gd name="connsiteX5" fmla="*/ 2688 w 10000"/>
              <a:gd name="connsiteY5" fmla="*/ 6340 h 10000"/>
              <a:gd name="connsiteX6" fmla="*/ 2688 w 10000"/>
              <a:gd name="connsiteY6" fmla="*/ 10000 h 10000"/>
              <a:gd name="connsiteX7" fmla="*/ 8855 w 10000"/>
              <a:gd name="connsiteY7" fmla="*/ 10000 h 10000"/>
              <a:gd name="connsiteX8" fmla="*/ 8855 w 10000"/>
              <a:gd name="connsiteY8" fmla="*/ 4268 h 10000"/>
              <a:gd name="connsiteX9" fmla="*/ 8756 w 10000"/>
              <a:gd name="connsiteY9" fmla="*/ 4085 h 10000"/>
              <a:gd name="connsiteX10" fmla="*/ 5773 w 10000"/>
              <a:gd name="connsiteY10" fmla="*/ 4085 h 10000"/>
              <a:gd name="connsiteX11" fmla="*/ 5773 w 10000"/>
              <a:gd name="connsiteY11" fmla="*/ 3111 h 10000"/>
              <a:gd name="connsiteX12" fmla="*/ 9802 w 10000"/>
              <a:gd name="connsiteY12" fmla="*/ 3111 h 10000"/>
              <a:gd name="connsiteX13" fmla="*/ 9802 w 10000"/>
              <a:gd name="connsiteY13" fmla="*/ 7745 h 10000"/>
              <a:gd name="connsiteX14" fmla="*/ 9107 w 10000"/>
              <a:gd name="connsiteY14" fmla="*/ 7745 h 10000"/>
              <a:gd name="connsiteX15" fmla="*/ 9107 w 10000"/>
              <a:gd name="connsiteY15" fmla="*/ 8050 h 10000"/>
              <a:gd name="connsiteX16" fmla="*/ 10000 w 10000"/>
              <a:gd name="connsiteY16" fmla="*/ 8050 h 10000"/>
              <a:gd name="connsiteX17" fmla="*/ 10000 w 10000"/>
              <a:gd name="connsiteY17" fmla="*/ 2259 h 10000"/>
              <a:gd name="connsiteX18" fmla="*/ 9903 w 10000"/>
              <a:gd name="connsiteY18" fmla="*/ 2136 h 10000"/>
              <a:gd name="connsiteX19" fmla="*/ 3933 w 10000"/>
              <a:gd name="connsiteY19" fmla="*/ 2136 h 10000"/>
              <a:gd name="connsiteX20" fmla="*/ 3832 w 10000"/>
              <a:gd name="connsiteY20" fmla="*/ 2259 h 10000"/>
              <a:gd name="connsiteX21" fmla="*/ 3832 w 10000"/>
              <a:gd name="connsiteY21" fmla="*/ 4085 h 10000"/>
              <a:gd name="connsiteX22" fmla="*/ 2788 w 10000"/>
              <a:gd name="connsiteY22" fmla="*/ 4085 h 10000"/>
              <a:gd name="connsiteX23" fmla="*/ 2688 w 10000"/>
              <a:gd name="connsiteY23" fmla="*/ 4268 h 10000"/>
              <a:gd name="connsiteX24" fmla="*/ 2688 w 10000"/>
              <a:gd name="connsiteY24" fmla="*/ 5609 h 10000"/>
              <a:gd name="connsiteX25" fmla="*/ 2640 w 10000"/>
              <a:gd name="connsiteY25" fmla="*/ 5609 h 10000"/>
              <a:gd name="connsiteX26" fmla="*/ 600 w 10000"/>
              <a:gd name="connsiteY26" fmla="*/ 3234 h 10000"/>
              <a:gd name="connsiteX27" fmla="*/ 8655 w 10000"/>
              <a:gd name="connsiteY27" fmla="*/ 5060 h 10000"/>
              <a:gd name="connsiteX28" fmla="*/ 8655 w 10000"/>
              <a:gd name="connsiteY28" fmla="*/ 5060 h 10000"/>
              <a:gd name="connsiteX29" fmla="*/ 8655 w 10000"/>
              <a:gd name="connsiteY29" fmla="*/ 9696 h 10000"/>
              <a:gd name="connsiteX30" fmla="*/ 4629 w 10000"/>
              <a:gd name="connsiteY30" fmla="*/ 9696 h 10000"/>
              <a:gd name="connsiteX31" fmla="*/ 4629 w 10000"/>
              <a:gd name="connsiteY31" fmla="*/ 5060 h 10000"/>
              <a:gd name="connsiteX32" fmla="*/ 8655 w 10000"/>
              <a:gd name="connsiteY32" fmla="*/ 5060 h 10000"/>
              <a:gd name="connsiteX33" fmla="*/ 4082 w 10000"/>
              <a:gd name="connsiteY33" fmla="*/ 2441 h 10000"/>
              <a:gd name="connsiteX34" fmla="*/ 4082 w 10000"/>
              <a:gd name="connsiteY34" fmla="*/ 2441 h 10000"/>
              <a:gd name="connsiteX35" fmla="*/ 4429 w 10000"/>
              <a:gd name="connsiteY35" fmla="*/ 2441 h 10000"/>
              <a:gd name="connsiteX36" fmla="*/ 4429 w 10000"/>
              <a:gd name="connsiteY36" fmla="*/ 2867 h 10000"/>
              <a:gd name="connsiteX37" fmla="*/ 4082 w 10000"/>
              <a:gd name="connsiteY37" fmla="*/ 2867 h 10000"/>
              <a:gd name="connsiteX38" fmla="*/ 4082 w 10000"/>
              <a:gd name="connsiteY38" fmla="*/ 2441 h 10000"/>
              <a:gd name="connsiteX39" fmla="*/ 4082 w 10000"/>
              <a:gd name="connsiteY39" fmla="*/ 3111 h 10000"/>
              <a:gd name="connsiteX40" fmla="*/ 4082 w 10000"/>
              <a:gd name="connsiteY40" fmla="*/ 3111 h 10000"/>
              <a:gd name="connsiteX41" fmla="*/ 5575 w 10000"/>
              <a:gd name="connsiteY41" fmla="*/ 3111 h 10000"/>
              <a:gd name="connsiteX42" fmla="*/ 5575 w 10000"/>
              <a:gd name="connsiteY42" fmla="*/ 4085 h 10000"/>
              <a:gd name="connsiteX43" fmla="*/ 4082 w 10000"/>
              <a:gd name="connsiteY43" fmla="*/ 4085 h 10000"/>
              <a:gd name="connsiteX44" fmla="*/ 4082 w 10000"/>
              <a:gd name="connsiteY44" fmla="*/ 3111 h 10000"/>
              <a:gd name="connsiteX45" fmla="*/ 2939 w 10000"/>
              <a:gd name="connsiteY45" fmla="*/ 4390 h 10000"/>
              <a:gd name="connsiteX46" fmla="*/ 2939 w 10000"/>
              <a:gd name="connsiteY46" fmla="*/ 4390 h 10000"/>
              <a:gd name="connsiteX47" fmla="*/ 3286 w 10000"/>
              <a:gd name="connsiteY47" fmla="*/ 4390 h 10000"/>
              <a:gd name="connsiteX48" fmla="*/ 3286 w 10000"/>
              <a:gd name="connsiteY48" fmla="*/ 4817 h 10000"/>
              <a:gd name="connsiteX49" fmla="*/ 2939 w 10000"/>
              <a:gd name="connsiteY49" fmla="*/ 4817 h 10000"/>
              <a:gd name="connsiteX50" fmla="*/ 2939 w 10000"/>
              <a:gd name="connsiteY50" fmla="*/ 4390 h 10000"/>
              <a:gd name="connsiteX51" fmla="*/ 2939 w 10000"/>
              <a:gd name="connsiteY51" fmla="*/ 5060 h 10000"/>
              <a:gd name="connsiteX52" fmla="*/ 2939 w 10000"/>
              <a:gd name="connsiteY52" fmla="*/ 5060 h 10000"/>
              <a:gd name="connsiteX53" fmla="*/ 4429 w 10000"/>
              <a:gd name="connsiteY53" fmla="*/ 5060 h 10000"/>
              <a:gd name="connsiteX54" fmla="*/ 4429 w 10000"/>
              <a:gd name="connsiteY54" fmla="*/ 9696 h 10000"/>
              <a:gd name="connsiteX55" fmla="*/ 2939 w 10000"/>
              <a:gd name="connsiteY55" fmla="*/ 9696 h 10000"/>
              <a:gd name="connsiteX56" fmla="*/ 2939 w 10000"/>
              <a:gd name="connsiteY56" fmla="*/ 5060 h 10000"/>
              <a:gd name="connsiteX57" fmla="*/ 4977 w 10000"/>
              <a:gd name="connsiteY57" fmla="*/ 7562 h 10000"/>
              <a:gd name="connsiteX58" fmla="*/ 4977 w 10000"/>
              <a:gd name="connsiteY58" fmla="*/ 7562 h 10000"/>
              <a:gd name="connsiteX59" fmla="*/ 4977 w 10000"/>
              <a:gd name="connsiteY59" fmla="*/ 7257 h 10000"/>
              <a:gd name="connsiteX60" fmla="*/ 5026 w 10000"/>
              <a:gd name="connsiteY60" fmla="*/ 7196 h 10000"/>
              <a:gd name="connsiteX61" fmla="*/ 5922 w 10000"/>
              <a:gd name="connsiteY61" fmla="*/ 6524 h 10000"/>
              <a:gd name="connsiteX62" fmla="*/ 5973 w 10000"/>
              <a:gd name="connsiteY62" fmla="*/ 6584 h 10000"/>
              <a:gd name="connsiteX63" fmla="*/ 5973 w 10000"/>
              <a:gd name="connsiteY63" fmla="*/ 6893 h 10000"/>
              <a:gd name="connsiteX64" fmla="*/ 5922 w 10000"/>
              <a:gd name="connsiteY64" fmla="*/ 6952 h 10000"/>
              <a:gd name="connsiteX65" fmla="*/ 5276 w 10000"/>
              <a:gd name="connsiteY65" fmla="*/ 7440 h 10000"/>
              <a:gd name="connsiteX66" fmla="*/ 5922 w 10000"/>
              <a:gd name="connsiteY66" fmla="*/ 7868 h 10000"/>
              <a:gd name="connsiteX67" fmla="*/ 5973 w 10000"/>
              <a:gd name="connsiteY67" fmla="*/ 7929 h 10000"/>
              <a:gd name="connsiteX68" fmla="*/ 5973 w 10000"/>
              <a:gd name="connsiteY68" fmla="*/ 8232 h 10000"/>
              <a:gd name="connsiteX69" fmla="*/ 5922 w 10000"/>
              <a:gd name="connsiteY69" fmla="*/ 8232 h 10000"/>
              <a:gd name="connsiteX70" fmla="*/ 5026 w 10000"/>
              <a:gd name="connsiteY70" fmla="*/ 7624 h 10000"/>
              <a:gd name="connsiteX71" fmla="*/ 4977 w 10000"/>
              <a:gd name="connsiteY71" fmla="*/ 7562 h 10000"/>
              <a:gd name="connsiteX72" fmla="*/ 7315 w 10000"/>
              <a:gd name="connsiteY72" fmla="*/ 8232 h 10000"/>
              <a:gd name="connsiteX73" fmla="*/ 7315 w 10000"/>
              <a:gd name="connsiteY73" fmla="*/ 8232 h 10000"/>
              <a:gd name="connsiteX74" fmla="*/ 7315 w 10000"/>
              <a:gd name="connsiteY74" fmla="*/ 7929 h 10000"/>
              <a:gd name="connsiteX75" fmla="*/ 7362 w 10000"/>
              <a:gd name="connsiteY75" fmla="*/ 7868 h 10000"/>
              <a:gd name="connsiteX76" fmla="*/ 8010 w 10000"/>
              <a:gd name="connsiteY76" fmla="*/ 7380 h 10000"/>
              <a:gd name="connsiteX77" fmla="*/ 7362 w 10000"/>
              <a:gd name="connsiteY77" fmla="*/ 6952 h 10000"/>
              <a:gd name="connsiteX78" fmla="*/ 7315 w 10000"/>
              <a:gd name="connsiteY78" fmla="*/ 6828 h 10000"/>
              <a:gd name="connsiteX79" fmla="*/ 7315 w 10000"/>
              <a:gd name="connsiteY79" fmla="*/ 6584 h 10000"/>
              <a:gd name="connsiteX80" fmla="*/ 7362 w 10000"/>
              <a:gd name="connsiteY80" fmla="*/ 6524 h 10000"/>
              <a:gd name="connsiteX81" fmla="*/ 8260 w 10000"/>
              <a:gd name="connsiteY81" fmla="*/ 7196 h 10000"/>
              <a:gd name="connsiteX82" fmla="*/ 8310 w 10000"/>
              <a:gd name="connsiteY82" fmla="*/ 7257 h 10000"/>
              <a:gd name="connsiteX83" fmla="*/ 8310 w 10000"/>
              <a:gd name="connsiteY83" fmla="*/ 7562 h 10000"/>
              <a:gd name="connsiteX84" fmla="*/ 8260 w 10000"/>
              <a:gd name="connsiteY84" fmla="*/ 7624 h 10000"/>
              <a:gd name="connsiteX85" fmla="*/ 7362 w 10000"/>
              <a:gd name="connsiteY85" fmla="*/ 8232 h 10000"/>
              <a:gd name="connsiteX86" fmla="*/ 7315 w 10000"/>
              <a:gd name="connsiteY86" fmla="*/ 8232 h 10000"/>
              <a:gd name="connsiteX87" fmla="*/ 6270 w 10000"/>
              <a:gd name="connsiteY87" fmla="*/ 8232 h 10000"/>
              <a:gd name="connsiteX88" fmla="*/ 6270 w 10000"/>
              <a:gd name="connsiteY88" fmla="*/ 8232 h 10000"/>
              <a:gd name="connsiteX89" fmla="*/ 6766 w 10000"/>
              <a:gd name="connsiteY89" fmla="*/ 6584 h 10000"/>
              <a:gd name="connsiteX90" fmla="*/ 6815 w 10000"/>
              <a:gd name="connsiteY90" fmla="*/ 6524 h 10000"/>
              <a:gd name="connsiteX91" fmla="*/ 7015 w 10000"/>
              <a:gd name="connsiteY91" fmla="*/ 6524 h 10000"/>
              <a:gd name="connsiteX92" fmla="*/ 7015 w 10000"/>
              <a:gd name="connsiteY92" fmla="*/ 6584 h 10000"/>
              <a:gd name="connsiteX93" fmla="*/ 6518 w 10000"/>
              <a:gd name="connsiteY93" fmla="*/ 8232 h 10000"/>
              <a:gd name="connsiteX94" fmla="*/ 6467 w 10000"/>
              <a:gd name="connsiteY94" fmla="*/ 8293 h 10000"/>
              <a:gd name="connsiteX95" fmla="*/ 6270 w 10000"/>
              <a:gd name="connsiteY95" fmla="*/ 8293 h 10000"/>
              <a:gd name="connsiteX96" fmla="*/ 6270 w 10000"/>
              <a:gd name="connsiteY96" fmla="*/ 8232 h 10000"/>
              <a:gd name="connsiteX97" fmla="*/ 3135 w 10000"/>
              <a:gd name="connsiteY97" fmla="*/ 5488 h 10000"/>
              <a:gd name="connsiteX98" fmla="*/ 3135 w 10000"/>
              <a:gd name="connsiteY98" fmla="*/ 5488 h 10000"/>
              <a:gd name="connsiteX99" fmla="*/ 4181 w 10000"/>
              <a:gd name="connsiteY99" fmla="*/ 5488 h 10000"/>
              <a:gd name="connsiteX100" fmla="*/ 4181 w 10000"/>
              <a:gd name="connsiteY100" fmla="*/ 5792 h 10000"/>
              <a:gd name="connsiteX101" fmla="*/ 3135 w 10000"/>
              <a:gd name="connsiteY101" fmla="*/ 5792 h 10000"/>
              <a:gd name="connsiteX102" fmla="*/ 3135 w 10000"/>
              <a:gd name="connsiteY102" fmla="*/ 5488 h 10000"/>
              <a:gd name="connsiteX103" fmla="*/ 3484 w 10000"/>
              <a:gd name="connsiteY103" fmla="*/ 9025 h 10000"/>
              <a:gd name="connsiteX104" fmla="*/ 3484 w 10000"/>
              <a:gd name="connsiteY104" fmla="*/ 9025 h 10000"/>
              <a:gd name="connsiteX105" fmla="*/ 4181 w 10000"/>
              <a:gd name="connsiteY105" fmla="*/ 9025 h 10000"/>
              <a:gd name="connsiteX106" fmla="*/ 4181 w 10000"/>
              <a:gd name="connsiteY106" fmla="*/ 9331 h 10000"/>
              <a:gd name="connsiteX107" fmla="*/ 3484 w 10000"/>
              <a:gd name="connsiteY107" fmla="*/ 9331 h 10000"/>
              <a:gd name="connsiteX108" fmla="*/ 3484 w 10000"/>
              <a:gd name="connsiteY108" fmla="*/ 9025 h 10000"/>
              <a:gd name="connsiteX109" fmla="*/ 3484 w 10000"/>
              <a:gd name="connsiteY109" fmla="*/ 6220 h 10000"/>
              <a:gd name="connsiteX110" fmla="*/ 3484 w 10000"/>
              <a:gd name="connsiteY110" fmla="*/ 6220 h 10000"/>
              <a:gd name="connsiteX111" fmla="*/ 4181 w 10000"/>
              <a:gd name="connsiteY111" fmla="*/ 6220 h 10000"/>
              <a:gd name="connsiteX112" fmla="*/ 4181 w 10000"/>
              <a:gd name="connsiteY112" fmla="*/ 6463 h 10000"/>
              <a:gd name="connsiteX113" fmla="*/ 3484 w 10000"/>
              <a:gd name="connsiteY113" fmla="*/ 6463 h 10000"/>
              <a:gd name="connsiteX114" fmla="*/ 3484 w 10000"/>
              <a:gd name="connsiteY114" fmla="*/ 6220 h 10000"/>
              <a:gd name="connsiteX115" fmla="*/ 3484 w 10000"/>
              <a:gd name="connsiteY115" fmla="*/ 6893 h 10000"/>
              <a:gd name="connsiteX116" fmla="*/ 3484 w 10000"/>
              <a:gd name="connsiteY116" fmla="*/ 6893 h 10000"/>
              <a:gd name="connsiteX117" fmla="*/ 4181 w 10000"/>
              <a:gd name="connsiteY117" fmla="*/ 6893 h 10000"/>
              <a:gd name="connsiteX118" fmla="*/ 4181 w 10000"/>
              <a:gd name="connsiteY118" fmla="*/ 7196 h 10000"/>
              <a:gd name="connsiteX119" fmla="*/ 3484 w 10000"/>
              <a:gd name="connsiteY119" fmla="*/ 7196 h 10000"/>
              <a:gd name="connsiteX120" fmla="*/ 3484 w 10000"/>
              <a:gd name="connsiteY120" fmla="*/ 6893 h 10000"/>
              <a:gd name="connsiteX121" fmla="*/ 3135 w 10000"/>
              <a:gd name="connsiteY121" fmla="*/ 7624 h 10000"/>
              <a:gd name="connsiteX122" fmla="*/ 3135 w 10000"/>
              <a:gd name="connsiteY122" fmla="*/ 7624 h 10000"/>
              <a:gd name="connsiteX123" fmla="*/ 4181 w 10000"/>
              <a:gd name="connsiteY123" fmla="*/ 7624 h 10000"/>
              <a:gd name="connsiteX124" fmla="*/ 4181 w 10000"/>
              <a:gd name="connsiteY124" fmla="*/ 7868 h 10000"/>
              <a:gd name="connsiteX125" fmla="*/ 3135 w 10000"/>
              <a:gd name="connsiteY125" fmla="*/ 7868 h 10000"/>
              <a:gd name="connsiteX126" fmla="*/ 3135 w 10000"/>
              <a:gd name="connsiteY126" fmla="*/ 7624 h 10000"/>
              <a:gd name="connsiteX127" fmla="*/ 3484 w 10000"/>
              <a:gd name="connsiteY127" fmla="*/ 8293 h 10000"/>
              <a:gd name="connsiteX128" fmla="*/ 3484 w 10000"/>
              <a:gd name="connsiteY128" fmla="*/ 8293 h 10000"/>
              <a:gd name="connsiteX129" fmla="*/ 4181 w 10000"/>
              <a:gd name="connsiteY129" fmla="*/ 8293 h 10000"/>
              <a:gd name="connsiteX130" fmla="*/ 4181 w 10000"/>
              <a:gd name="connsiteY130" fmla="*/ 8599 h 10000"/>
              <a:gd name="connsiteX131" fmla="*/ 3484 w 10000"/>
              <a:gd name="connsiteY131" fmla="*/ 8599 h 10000"/>
              <a:gd name="connsiteX132" fmla="*/ 3484 w 10000"/>
              <a:gd name="connsiteY132" fmla="*/ 8293 h 10000"/>
              <a:gd name="connsiteX0" fmla="*/ 600 w 10000"/>
              <a:gd name="connsiteY0" fmla="*/ 3234 h 10000"/>
              <a:gd name="connsiteX1" fmla="*/ 2640 w 10000"/>
              <a:gd name="connsiteY1" fmla="*/ 0 h 10000"/>
              <a:gd name="connsiteX2" fmla="*/ 2 w 10000"/>
              <a:gd name="connsiteY2" fmla="*/ 3111 h 10000"/>
              <a:gd name="connsiteX3" fmla="*/ 2640 w 10000"/>
              <a:gd name="connsiteY3" fmla="*/ 6340 h 10000"/>
              <a:gd name="connsiteX4" fmla="*/ 2688 w 10000"/>
              <a:gd name="connsiteY4" fmla="*/ 6340 h 10000"/>
              <a:gd name="connsiteX5" fmla="*/ 2688 w 10000"/>
              <a:gd name="connsiteY5" fmla="*/ 10000 h 10000"/>
              <a:gd name="connsiteX6" fmla="*/ 8855 w 10000"/>
              <a:gd name="connsiteY6" fmla="*/ 10000 h 10000"/>
              <a:gd name="connsiteX7" fmla="*/ 8855 w 10000"/>
              <a:gd name="connsiteY7" fmla="*/ 4268 h 10000"/>
              <a:gd name="connsiteX8" fmla="*/ 8756 w 10000"/>
              <a:gd name="connsiteY8" fmla="*/ 4085 h 10000"/>
              <a:gd name="connsiteX9" fmla="*/ 5773 w 10000"/>
              <a:gd name="connsiteY9" fmla="*/ 4085 h 10000"/>
              <a:gd name="connsiteX10" fmla="*/ 5773 w 10000"/>
              <a:gd name="connsiteY10" fmla="*/ 3111 h 10000"/>
              <a:gd name="connsiteX11" fmla="*/ 9802 w 10000"/>
              <a:gd name="connsiteY11" fmla="*/ 3111 h 10000"/>
              <a:gd name="connsiteX12" fmla="*/ 9802 w 10000"/>
              <a:gd name="connsiteY12" fmla="*/ 7745 h 10000"/>
              <a:gd name="connsiteX13" fmla="*/ 9107 w 10000"/>
              <a:gd name="connsiteY13" fmla="*/ 7745 h 10000"/>
              <a:gd name="connsiteX14" fmla="*/ 9107 w 10000"/>
              <a:gd name="connsiteY14" fmla="*/ 8050 h 10000"/>
              <a:gd name="connsiteX15" fmla="*/ 10000 w 10000"/>
              <a:gd name="connsiteY15" fmla="*/ 8050 h 10000"/>
              <a:gd name="connsiteX16" fmla="*/ 10000 w 10000"/>
              <a:gd name="connsiteY16" fmla="*/ 2259 h 10000"/>
              <a:gd name="connsiteX17" fmla="*/ 9903 w 10000"/>
              <a:gd name="connsiteY17" fmla="*/ 2136 h 10000"/>
              <a:gd name="connsiteX18" fmla="*/ 3933 w 10000"/>
              <a:gd name="connsiteY18" fmla="*/ 2136 h 10000"/>
              <a:gd name="connsiteX19" fmla="*/ 3832 w 10000"/>
              <a:gd name="connsiteY19" fmla="*/ 2259 h 10000"/>
              <a:gd name="connsiteX20" fmla="*/ 3832 w 10000"/>
              <a:gd name="connsiteY20" fmla="*/ 4085 h 10000"/>
              <a:gd name="connsiteX21" fmla="*/ 2788 w 10000"/>
              <a:gd name="connsiteY21" fmla="*/ 4085 h 10000"/>
              <a:gd name="connsiteX22" fmla="*/ 2688 w 10000"/>
              <a:gd name="connsiteY22" fmla="*/ 4268 h 10000"/>
              <a:gd name="connsiteX23" fmla="*/ 2688 w 10000"/>
              <a:gd name="connsiteY23" fmla="*/ 5609 h 10000"/>
              <a:gd name="connsiteX24" fmla="*/ 2640 w 10000"/>
              <a:gd name="connsiteY24" fmla="*/ 5609 h 10000"/>
              <a:gd name="connsiteX25" fmla="*/ 600 w 10000"/>
              <a:gd name="connsiteY25" fmla="*/ 3234 h 10000"/>
              <a:gd name="connsiteX26" fmla="*/ 8655 w 10000"/>
              <a:gd name="connsiteY26" fmla="*/ 5060 h 10000"/>
              <a:gd name="connsiteX27" fmla="*/ 8655 w 10000"/>
              <a:gd name="connsiteY27" fmla="*/ 5060 h 10000"/>
              <a:gd name="connsiteX28" fmla="*/ 8655 w 10000"/>
              <a:gd name="connsiteY28" fmla="*/ 9696 h 10000"/>
              <a:gd name="connsiteX29" fmla="*/ 4629 w 10000"/>
              <a:gd name="connsiteY29" fmla="*/ 9696 h 10000"/>
              <a:gd name="connsiteX30" fmla="*/ 4629 w 10000"/>
              <a:gd name="connsiteY30" fmla="*/ 5060 h 10000"/>
              <a:gd name="connsiteX31" fmla="*/ 8655 w 10000"/>
              <a:gd name="connsiteY31" fmla="*/ 5060 h 10000"/>
              <a:gd name="connsiteX32" fmla="*/ 4082 w 10000"/>
              <a:gd name="connsiteY32" fmla="*/ 2441 h 10000"/>
              <a:gd name="connsiteX33" fmla="*/ 4082 w 10000"/>
              <a:gd name="connsiteY33" fmla="*/ 2441 h 10000"/>
              <a:gd name="connsiteX34" fmla="*/ 4429 w 10000"/>
              <a:gd name="connsiteY34" fmla="*/ 2441 h 10000"/>
              <a:gd name="connsiteX35" fmla="*/ 4429 w 10000"/>
              <a:gd name="connsiteY35" fmla="*/ 2867 h 10000"/>
              <a:gd name="connsiteX36" fmla="*/ 4082 w 10000"/>
              <a:gd name="connsiteY36" fmla="*/ 2867 h 10000"/>
              <a:gd name="connsiteX37" fmla="*/ 4082 w 10000"/>
              <a:gd name="connsiteY37" fmla="*/ 2441 h 10000"/>
              <a:gd name="connsiteX38" fmla="*/ 4082 w 10000"/>
              <a:gd name="connsiteY38" fmla="*/ 3111 h 10000"/>
              <a:gd name="connsiteX39" fmla="*/ 4082 w 10000"/>
              <a:gd name="connsiteY39" fmla="*/ 3111 h 10000"/>
              <a:gd name="connsiteX40" fmla="*/ 5575 w 10000"/>
              <a:gd name="connsiteY40" fmla="*/ 3111 h 10000"/>
              <a:gd name="connsiteX41" fmla="*/ 5575 w 10000"/>
              <a:gd name="connsiteY41" fmla="*/ 4085 h 10000"/>
              <a:gd name="connsiteX42" fmla="*/ 4082 w 10000"/>
              <a:gd name="connsiteY42" fmla="*/ 4085 h 10000"/>
              <a:gd name="connsiteX43" fmla="*/ 4082 w 10000"/>
              <a:gd name="connsiteY43" fmla="*/ 3111 h 10000"/>
              <a:gd name="connsiteX44" fmla="*/ 2939 w 10000"/>
              <a:gd name="connsiteY44" fmla="*/ 4390 h 10000"/>
              <a:gd name="connsiteX45" fmla="*/ 2939 w 10000"/>
              <a:gd name="connsiteY45" fmla="*/ 4390 h 10000"/>
              <a:gd name="connsiteX46" fmla="*/ 3286 w 10000"/>
              <a:gd name="connsiteY46" fmla="*/ 4390 h 10000"/>
              <a:gd name="connsiteX47" fmla="*/ 3286 w 10000"/>
              <a:gd name="connsiteY47" fmla="*/ 4817 h 10000"/>
              <a:gd name="connsiteX48" fmla="*/ 2939 w 10000"/>
              <a:gd name="connsiteY48" fmla="*/ 4817 h 10000"/>
              <a:gd name="connsiteX49" fmla="*/ 2939 w 10000"/>
              <a:gd name="connsiteY49" fmla="*/ 4390 h 10000"/>
              <a:gd name="connsiteX50" fmla="*/ 2939 w 10000"/>
              <a:gd name="connsiteY50" fmla="*/ 5060 h 10000"/>
              <a:gd name="connsiteX51" fmla="*/ 2939 w 10000"/>
              <a:gd name="connsiteY51" fmla="*/ 5060 h 10000"/>
              <a:gd name="connsiteX52" fmla="*/ 4429 w 10000"/>
              <a:gd name="connsiteY52" fmla="*/ 5060 h 10000"/>
              <a:gd name="connsiteX53" fmla="*/ 4429 w 10000"/>
              <a:gd name="connsiteY53" fmla="*/ 9696 h 10000"/>
              <a:gd name="connsiteX54" fmla="*/ 2939 w 10000"/>
              <a:gd name="connsiteY54" fmla="*/ 9696 h 10000"/>
              <a:gd name="connsiteX55" fmla="*/ 2939 w 10000"/>
              <a:gd name="connsiteY55" fmla="*/ 5060 h 10000"/>
              <a:gd name="connsiteX56" fmla="*/ 4977 w 10000"/>
              <a:gd name="connsiteY56" fmla="*/ 7562 h 10000"/>
              <a:gd name="connsiteX57" fmla="*/ 4977 w 10000"/>
              <a:gd name="connsiteY57" fmla="*/ 7562 h 10000"/>
              <a:gd name="connsiteX58" fmla="*/ 4977 w 10000"/>
              <a:gd name="connsiteY58" fmla="*/ 7257 h 10000"/>
              <a:gd name="connsiteX59" fmla="*/ 5026 w 10000"/>
              <a:gd name="connsiteY59" fmla="*/ 7196 h 10000"/>
              <a:gd name="connsiteX60" fmla="*/ 5922 w 10000"/>
              <a:gd name="connsiteY60" fmla="*/ 6524 h 10000"/>
              <a:gd name="connsiteX61" fmla="*/ 5973 w 10000"/>
              <a:gd name="connsiteY61" fmla="*/ 6584 h 10000"/>
              <a:gd name="connsiteX62" fmla="*/ 5973 w 10000"/>
              <a:gd name="connsiteY62" fmla="*/ 6893 h 10000"/>
              <a:gd name="connsiteX63" fmla="*/ 5922 w 10000"/>
              <a:gd name="connsiteY63" fmla="*/ 6952 h 10000"/>
              <a:gd name="connsiteX64" fmla="*/ 5276 w 10000"/>
              <a:gd name="connsiteY64" fmla="*/ 7440 h 10000"/>
              <a:gd name="connsiteX65" fmla="*/ 5922 w 10000"/>
              <a:gd name="connsiteY65" fmla="*/ 7868 h 10000"/>
              <a:gd name="connsiteX66" fmla="*/ 5973 w 10000"/>
              <a:gd name="connsiteY66" fmla="*/ 7929 h 10000"/>
              <a:gd name="connsiteX67" fmla="*/ 5973 w 10000"/>
              <a:gd name="connsiteY67" fmla="*/ 8232 h 10000"/>
              <a:gd name="connsiteX68" fmla="*/ 5922 w 10000"/>
              <a:gd name="connsiteY68" fmla="*/ 8232 h 10000"/>
              <a:gd name="connsiteX69" fmla="*/ 5026 w 10000"/>
              <a:gd name="connsiteY69" fmla="*/ 7624 h 10000"/>
              <a:gd name="connsiteX70" fmla="*/ 4977 w 10000"/>
              <a:gd name="connsiteY70" fmla="*/ 7562 h 10000"/>
              <a:gd name="connsiteX71" fmla="*/ 7315 w 10000"/>
              <a:gd name="connsiteY71" fmla="*/ 8232 h 10000"/>
              <a:gd name="connsiteX72" fmla="*/ 7315 w 10000"/>
              <a:gd name="connsiteY72" fmla="*/ 8232 h 10000"/>
              <a:gd name="connsiteX73" fmla="*/ 7315 w 10000"/>
              <a:gd name="connsiteY73" fmla="*/ 7929 h 10000"/>
              <a:gd name="connsiteX74" fmla="*/ 7362 w 10000"/>
              <a:gd name="connsiteY74" fmla="*/ 7868 h 10000"/>
              <a:gd name="connsiteX75" fmla="*/ 8010 w 10000"/>
              <a:gd name="connsiteY75" fmla="*/ 7380 h 10000"/>
              <a:gd name="connsiteX76" fmla="*/ 7362 w 10000"/>
              <a:gd name="connsiteY76" fmla="*/ 6952 h 10000"/>
              <a:gd name="connsiteX77" fmla="*/ 7315 w 10000"/>
              <a:gd name="connsiteY77" fmla="*/ 6828 h 10000"/>
              <a:gd name="connsiteX78" fmla="*/ 7315 w 10000"/>
              <a:gd name="connsiteY78" fmla="*/ 6584 h 10000"/>
              <a:gd name="connsiteX79" fmla="*/ 7362 w 10000"/>
              <a:gd name="connsiteY79" fmla="*/ 6524 h 10000"/>
              <a:gd name="connsiteX80" fmla="*/ 8260 w 10000"/>
              <a:gd name="connsiteY80" fmla="*/ 7196 h 10000"/>
              <a:gd name="connsiteX81" fmla="*/ 8310 w 10000"/>
              <a:gd name="connsiteY81" fmla="*/ 7257 h 10000"/>
              <a:gd name="connsiteX82" fmla="*/ 8310 w 10000"/>
              <a:gd name="connsiteY82" fmla="*/ 7562 h 10000"/>
              <a:gd name="connsiteX83" fmla="*/ 8260 w 10000"/>
              <a:gd name="connsiteY83" fmla="*/ 7624 h 10000"/>
              <a:gd name="connsiteX84" fmla="*/ 7362 w 10000"/>
              <a:gd name="connsiteY84" fmla="*/ 8232 h 10000"/>
              <a:gd name="connsiteX85" fmla="*/ 7315 w 10000"/>
              <a:gd name="connsiteY85" fmla="*/ 8232 h 10000"/>
              <a:gd name="connsiteX86" fmla="*/ 6270 w 10000"/>
              <a:gd name="connsiteY86" fmla="*/ 8232 h 10000"/>
              <a:gd name="connsiteX87" fmla="*/ 6270 w 10000"/>
              <a:gd name="connsiteY87" fmla="*/ 8232 h 10000"/>
              <a:gd name="connsiteX88" fmla="*/ 6766 w 10000"/>
              <a:gd name="connsiteY88" fmla="*/ 6584 h 10000"/>
              <a:gd name="connsiteX89" fmla="*/ 6815 w 10000"/>
              <a:gd name="connsiteY89" fmla="*/ 6524 h 10000"/>
              <a:gd name="connsiteX90" fmla="*/ 7015 w 10000"/>
              <a:gd name="connsiteY90" fmla="*/ 6524 h 10000"/>
              <a:gd name="connsiteX91" fmla="*/ 7015 w 10000"/>
              <a:gd name="connsiteY91" fmla="*/ 6584 h 10000"/>
              <a:gd name="connsiteX92" fmla="*/ 6518 w 10000"/>
              <a:gd name="connsiteY92" fmla="*/ 8232 h 10000"/>
              <a:gd name="connsiteX93" fmla="*/ 6467 w 10000"/>
              <a:gd name="connsiteY93" fmla="*/ 8293 h 10000"/>
              <a:gd name="connsiteX94" fmla="*/ 6270 w 10000"/>
              <a:gd name="connsiteY94" fmla="*/ 8293 h 10000"/>
              <a:gd name="connsiteX95" fmla="*/ 6270 w 10000"/>
              <a:gd name="connsiteY95" fmla="*/ 8232 h 10000"/>
              <a:gd name="connsiteX96" fmla="*/ 3135 w 10000"/>
              <a:gd name="connsiteY96" fmla="*/ 5488 h 10000"/>
              <a:gd name="connsiteX97" fmla="*/ 3135 w 10000"/>
              <a:gd name="connsiteY97" fmla="*/ 5488 h 10000"/>
              <a:gd name="connsiteX98" fmla="*/ 4181 w 10000"/>
              <a:gd name="connsiteY98" fmla="*/ 5488 h 10000"/>
              <a:gd name="connsiteX99" fmla="*/ 4181 w 10000"/>
              <a:gd name="connsiteY99" fmla="*/ 5792 h 10000"/>
              <a:gd name="connsiteX100" fmla="*/ 3135 w 10000"/>
              <a:gd name="connsiteY100" fmla="*/ 5792 h 10000"/>
              <a:gd name="connsiteX101" fmla="*/ 3135 w 10000"/>
              <a:gd name="connsiteY101" fmla="*/ 5488 h 10000"/>
              <a:gd name="connsiteX102" fmla="*/ 3484 w 10000"/>
              <a:gd name="connsiteY102" fmla="*/ 9025 h 10000"/>
              <a:gd name="connsiteX103" fmla="*/ 3484 w 10000"/>
              <a:gd name="connsiteY103" fmla="*/ 9025 h 10000"/>
              <a:gd name="connsiteX104" fmla="*/ 4181 w 10000"/>
              <a:gd name="connsiteY104" fmla="*/ 9025 h 10000"/>
              <a:gd name="connsiteX105" fmla="*/ 4181 w 10000"/>
              <a:gd name="connsiteY105" fmla="*/ 9331 h 10000"/>
              <a:gd name="connsiteX106" fmla="*/ 3484 w 10000"/>
              <a:gd name="connsiteY106" fmla="*/ 9331 h 10000"/>
              <a:gd name="connsiteX107" fmla="*/ 3484 w 10000"/>
              <a:gd name="connsiteY107" fmla="*/ 9025 h 10000"/>
              <a:gd name="connsiteX108" fmla="*/ 3484 w 10000"/>
              <a:gd name="connsiteY108" fmla="*/ 6220 h 10000"/>
              <a:gd name="connsiteX109" fmla="*/ 3484 w 10000"/>
              <a:gd name="connsiteY109" fmla="*/ 6220 h 10000"/>
              <a:gd name="connsiteX110" fmla="*/ 4181 w 10000"/>
              <a:gd name="connsiteY110" fmla="*/ 6220 h 10000"/>
              <a:gd name="connsiteX111" fmla="*/ 4181 w 10000"/>
              <a:gd name="connsiteY111" fmla="*/ 6463 h 10000"/>
              <a:gd name="connsiteX112" fmla="*/ 3484 w 10000"/>
              <a:gd name="connsiteY112" fmla="*/ 6463 h 10000"/>
              <a:gd name="connsiteX113" fmla="*/ 3484 w 10000"/>
              <a:gd name="connsiteY113" fmla="*/ 6220 h 10000"/>
              <a:gd name="connsiteX114" fmla="*/ 3484 w 10000"/>
              <a:gd name="connsiteY114" fmla="*/ 6893 h 10000"/>
              <a:gd name="connsiteX115" fmla="*/ 3484 w 10000"/>
              <a:gd name="connsiteY115" fmla="*/ 6893 h 10000"/>
              <a:gd name="connsiteX116" fmla="*/ 4181 w 10000"/>
              <a:gd name="connsiteY116" fmla="*/ 6893 h 10000"/>
              <a:gd name="connsiteX117" fmla="*/ 4181 w 10000"/>
              <a:gd name="connsiteY117" fmla="*/ 7196 h 10000"/>
              <a:gd name="connsiteX118" fmla="*/ 3484 w 10000"/>
              <a:gd name="connsiteY118" fmla="*/ 7196 h 10000"/>
              <a:gd name="connsiteX119" fmla="*/ 3484 w 10000"/>
              <a:gd name="connsiteY119" fmla="*/ 6893 h 10000"/>
              <a:gd name="connsiteX120" fmla="*/ 3135 w 10000"/>
              <a:gd name="connsiteY120" fmla="*/ 7624 h 10000"/>
              <a:gd name="connsiteX121" fmla="*/ 3135 w 10000"/>
              <a:gd name="connsiteY121" fmla="*/ 7624 h 10000"/>
              <a:gd name="connsiteX122" fmla="*/ 4181 w 10000"/>
              <a:gd name="connsiteY122" fmla="*/ 7624 h 10000"/>
              <a:gd name="connsiteX123" fmla="*/ 4181 w 10000"/>
              <a:gd name="connsiteY123" fmla="*/ 7868 h 10000"/>
              <a:gd name="connsiteX124" fmla="*/ 3135 w 10000"/>
              <a:gd name="connsiteY124" fmla="*/ 7868 h 10000"/>
              <a:gd name="connsiteX125" fmla="*/ 3135 w 10000"/>
              <a:gd name="connsiteY125" fmla="*/ 7624 h 10000"/>
              <a:gd name="connsiteX126" fmla="*/ 3484 w 10000"/>
              <a:gd name="connsiteY126" fmla="*/ 8293 h 10000"/>
              <a:gd name="connsiteX127" fmla="*/ 3484 w 10000"/>
              <a:gd name="connsiteY127" fmla="*/ 8293 h 10000"/>
              <a:gd name="connsiteX128" fmla="*/ 4181 w 10000"/>
              <a:gd name="connsiteY128" fmla="*/ 8293 h 10000"/>
              <a:gd name="connsiteX129" fmla="*/ 4181 w 10000"/>
              <a:gd name="connsiteY129" fmla="*/ 8599 h 10000"/>
              <a:gd name="connsiteX130" fmla="*/ 3484 w 10000"/>
              <a:gd name="connsiteY130" fmla="*/ 8599 h 10000"/>
              <a:gd name="connsiteX131" fmla="*/ 3484 w 10000"/>
              <a:gd name="connsiteY131" fmla="*/ 8293 h 10000"/>
              <a:gd name="connsiteX0" fmla="*/ 710 w 10110"/>
              <a:gd name="connsiteY0" fmla="*/ 1098 h 7864"/>
              <a:gd name="connsiteX1" fmla="*/ 112 w 10110"/>
              <a:gd name="connsiteY1" fmla="*/ 975 h 7864"/>
              <a:gd name="connsiteX2" fmla="*/ 2750 w 10110"/>
              <a:gd name="connsiteY2" fmla="*/ 4204 h 7864"/>
              <a:gd name="connsiteX3" fmla="*/ 2798 w 10110"/>
              <a:gd name="connsiteY3" fmla="*/ 4204 h 7864"/>
              <a:gd name="connsiteX4" fmla="*/ 2798 w 10110"/>
              <a:gd name="connsiteY4" fmla="*/ 7864 h 7864"/>
              <a:gd name="connsiteX5" fmla="*/ 8965 w 10110"/>
              <a:gd name="connsiteY5" fmla="*/ 7864 h 7864"/>
              <a:gd name="connsiteX6" fmla="*/ 8965 w 10110"/>
              <a:gd name="connsiteY6" fmla="*/ 2132 h 7864"/>
              <a:gd name="connsiteX7" fmla="*/ 8866 w 10110"/>
              <a:gd name="connsiteY7" fmla="*/ 1949 h 7864"/>
              <a:gd name="connsiteX8" fmla="*/ 5883 w 10110"/>
              <a:gd name="connsiteY8" fmla="*/ 1949 h 7864"/>
              <a:gd name="connsiteX9" fmla="*/ 5883 w 10110"/>
              <a:gd name="connsiteY9" fmla="*/ 975 h 7864"/>
              <a:gd name="connsiteX10" fmla="*/ 9912 w 10110"/>
              <a:gd name="connsiteY10" fmla="*/ 975 h 7864"/>
              <a:gd name="connsiteX11" fmla="*/ 9912 w 10110"/>
              <a:gd name="connsiteY11" fmla="*/ 5609 h 7864"/>
              <a:gd name="connsiteX12" fmla="*/ 9217 w 10110"/>
              <a:gd name="connsiteY12" fmla="*/ 5609 h 7864"/>
              <a:gd name="connsiteX13" fmla="*/ 9217 w 10110"/>
              <a:gd name="connsiteY13" fmla="*/ 5914 h 7864"/>
              <a:gd name="connsiteX14" fmla="*/ 10110 w 10110"/>
              <a:gd name="connsiteY14" fmla="*/ 5914 h 7864"/>
              <a:gd name="connsiteX15" fmla="*/ 10110 w 10110"/>
              <a:gd name="connsiteY15" fmla="*/ 123 h 7864"/>
              <a:gd name="connsiteX16" fmla="*/ 10013 w 10110"/>
              <a:gd name="connsiteY16" fmla="*/ 0 h 7864"/>
              <a:gd name="connsiteX17" fmla="*/ 4043 w 10110"/>
              <a:gd name="connsiteY17" fmla="*/ 0 h 7864"/>
              <a:gd name="connsiteX18" fmla="*/ 3942 w 10110"/>
              <a:gd name="connsiteY18" fmla="*/ 123 h 7864"/>
              <a:gd name="connsiteX19" fmla="*/ 3942 w 10110"/>
              <a:gd name="connsiteY19" fmla="*/ 1949 h 7864"/>
              <a:gd name="connsiteX20" fmla="*/ 2898 w 10110"/>
              <a:gd name="connsiteY20" fmla="*/ 1949 h 7864"/>
              <a:gd name="connsiteX21" fmla="*/ 2798 w 10110"/>
              <a:gd name="connsiteY21" fmla="*/ 2132 h 7864"/>
              <a:gd name="connsiteX22" fmla="*/ 2798 w 10110"/>
              <a:gd name="connsiteY22" fmla="*/ 3473 h 7864"/>
              <a:gd name="connsiteX23" fmla="*/ 2750 w 10110"/>
              <a:gd name="connsiteY23" fmla="*/ 3473 h 7864"/>
              <a:gd name="connsiteX24" fmla="*/ 710 w 10110"/>
              <a:gd name="connsiteY24" fmla="*/ 1098 h 7864"/>
              <a:gd name="connsiteX25" fmla="*/ 8765 w 10110"/>
              <a:gd name="connsiteY25" fmla="*/ 2924 h 7864"/>
              <a:gd name="connsiteX26" fmla="*/ 8765 w 10110"/>
              <a:gd name="connsiteY26" fmla="*/ 2924 h 7864"/>
              <a:gd name="connsiteX27" fmla="*/ 8765 w 10110"/>
              <a:gd name="connsiteY27" fmla="*/ 7560 h 7864"/>
              <a:gd name="connsiteX28" fmla="*/ 4739 w 10110"/>
              <a:gd name="connsiteY28" fmla="*/ 7560 h 7864"/>
              <a:gd name="connsiteX29" fmla="*/ 4739 w 10110"/>
              <a:gd name="connsiteY29" fmla="*/ 2924 h 7864"/>
              <a:gd name="connsiteX30" fmla="*/ 8765 w 10110"/>
              <a:gd name="connsiteY30" fmla="*/ 2924 h 7864"/>
              <a:gd name="connsiteX31" fmla="*/ 4192 w 10110"/>
              <a:gd name="connsiteY31" fmla="*/ 305 h 7864"/>
              <a:gd name="connsiteX32" fmla="*/ 4192 w 10110"/>
              <a:gd name="connsiteY32" fmla="*/ 305 h 7864"/>
              <a:gd name="connsiteX33" fmla="*/ 4539 w 10110"/>
              <a:gd name="connsiteY33" fmla="*/ 305 h 7864"/>
              <a:gd name="connsiteX34" fmla="*/ 4539 w 10110"/>
              <a:gd name="connsiteY34" fmla="*/ 731 h 7864"/>
              <a:gd name="connsiteX35" fmla="*/ 4192 w 10110"/>
              <a:gd name="connsiteY35" fmla="*/ 731 h 7864"/>
              <a:gd name="connsiteX36" fmla="*/ 4192 w 10110"/>
              <a:gd name="connsiteY36" fmla="*/ 305 h 7864"/>
              <a:gd name="connsiteX37" fmla="*/ 4192 w 10110"/>
              <a:gd name="connsiteY37" fmla="*/ 975 h 7864"/>
              <a:gd name="connsiteX38" fmla="*/ 4192 w 10110"/>
              <a:gd name="connsiteY38" fmla="*/ 975 h 7864"/>
              <a:gd name="connsiteX39" fmla="*/ 5685 w 10110"/>
              <a:gd name="connsiteY39" fmla="*/ 975 h 7864"/>
              <a:gd name="connsiteX40" fmla="*/ 5685 w 10110"/>
              <a:gd name="connsiteY40" fmla="*/ 1949 h 7864"/>
              <a:gd name="connsiteX41" fmla="*/ 4192 w 10110"/>
              <a:gd name="connsiteY41" fmla="*/ 1949 h 7864"/>
              <a:gd name="connsiteX42" fmla="*/ 4192 w 10110"/>
              <a:gd name="connsiteY42" fmla="*/ 975 h 7864"/>
              <a:gd name="connsiteX43" fmla="*/ 3049 w 10110"/>
              <a:gd name="connsiteY43" fmla="*/ 2254 h 7864"/>
              <a:gd name="connsiteX44" fmla="*/ 3049 w 10110"/>
              <a:gd name="connsiteY44" fmla="*/ 2254 h 7864"/>
              <a:gd name="connsiteX45" fmla="*/ 3396 w 10110"/>
              <a:gd name="connsiteY45" fmla="*/ 2254 h 7864"/>
              <a:gd name="connsiteX46" fmla="*/ 3396 w 10110"/>
              <a:gd name="connsiteY46" fmla="*/ 2681 h 7864"/>
              <a:gd name="connsiteX47" fmla="*/ 3049 w 10110"/>
              <a:gd name="connsiteY47" fmla="*/ 2681 h 7864"/>
              <a:gd name="connsiteX48" fmla="*/ 3049 w 10110"/>
              <a:gd name="connsiteY48" fmla="*/ 2254 h 7864"/>
              <a:gd name="connsiteX49" fmla="*/ 3049 w 10110"/>
              <a:gd name="connsiteY49" fmla="*/ 2924 h 7864"/>
              <a:gd name="connsiteX50" fmla="*/ 3049 w 10110"/>
              <a:gd name="connsiteY50" fmla="*/ 2924 h 7864"/>
              <a:gd name="connsiteX51" fmla="*/ 4539 w 10110"/>
              <a:gd name="connsiteY51" fmla="*/ 2924 h 7864"/>
              <a:gd name="connsiteX52" fmla="*/ 4539 w 10110"/>
              <a:gd name="connsiteY52" fmla="*/ 7560 h 7864"/>
              <a:gd name="connsiteX53" fmla="*/ 3049 w 10110"/>
              <a:gd name="connsiteY53" fmla="*/ 7560 h 7864"/>
              <a:gd name="connsiteX54" fmla="*/ 3049 w 10110"/>
              <a:gd name="connsiteY54" fmla="*/ 2924 h 7864"/>
              <a:gd name="connsiteX55" fmla="*/ 5087 w 10110"/>
              <a:gd name="connsiteY55" fmla="*/ 5426 h 7864"/>
              <a:gd name="connsiteX56" fmla="*/ 5087 w 10110"/>
              <a:gd name="connsiteY56" fmla="*/ 5426 h 7864"/>
              <a:gd name="connsiteX57" fmla="*/ 5087 w 10110"/>
              <a:gd name="connsiteY57" fmla="*/ 5121 h 7864"/>
              <a:gd name="connsiteX58" fmla="*/ 5136 w 10110"/>
              <a:gd name="connsiteY58" fmla="*/ 5060 h 7864"/>
              <a:gd name="connsiteX59" fmla="*/ 6032 w 10110"/>
              <a:gd name="connsiteY59" fmla="*/ 4388 h 7864"/>
              <a:gd name="connsiteX60" fmla="*/ 6083 w 10110"/>
              <a:gd name="connsiteY60" fmla="*/ 4448 h 7864"/>
              <a:gd name="connsiteX61" fmla="*/ 6083 w 10110"/>
              <a:gd name="connsiteY61" fmla="*/ 4757 h 7864"/>
              <a:gd name="connsiteX62" fmla="*/ 6032 w 10110"/>
              <a:gd name="connsiteY62" fmla="*/ 4816 h 7864"/>
              <a:gd name="connsiteX63" fmla="*/ 5386 w 10110"/>
              <a:gd name="connsiteY63" fmla="*/ 5304 h 7864"/>
              <a:gd name="connsiteX64" fmla="*/ 6032 w 10110"/>
              <a:gd name="connsiteY64" fmla="*/ 5732 h 7864"/>
              <a:gd name="connsiteX65" fmla="*/ 6083 w 10110"/>
              <a:gd name="connsiteY65" fmla="*/ 5793 h 7864"/>
              <a:gd name="connsiteX66" fmla="*/ 6083 w 10110"/>
              <a:gd name="connsiteY66" fmla="*/ 6096 h 7864"/>
              <a:gd name="connsiteX67" fmla="*/ 6032 w 10110"/>
              <a:gd name="connsiteY67" fmla="*/ 6096 h 7864"/>
              <a:gd name="connsiteX68" fmla="*/ 5136 w 10110"/>
              <a:gd name="connsiteY68" fmla="*/ 5488 h 7864"/>
              <a:gd name="connsiteX69" fmla="*/ 5087 w 10110"/>
              <a:gd name="connsiteY69" fmla="*/ 5426 h 7864"/>
              <a:gd name="connsiteX70" fmla="*/ 7425 w 10110"/>
              <a:gd name="connsiteY70" fmla="*/ 6096 h 7864"/>
              <a:gd name="connsiteX71" fmla="*/ 7425 w 10110"/>
              <a:gd name="connsiteY71" fmla="*/ 6096 h 7864"/>
              <a:gd name="connsiteX72" fmla="*/ 7425 w 10110"/>
              <a:gd name="connsiteY72" fmla="*/ 5793 h 7864"/>
              <a:gd name="connsiteX73" fmla="*/ 7472 w 10110"/>
              <a:gd name="connsiteY73" fmla="*/ 5732 h 7864"/>
              <a:gd name="connsiteX74" fmla="*/ 8120 w 10110"/>
              <a:gd name="connsiteY74" fmla="*/ 5244 h 7864"/>
              <a:gd name="connsiteX75" fmla="*/ 7472 w 10110"/>
              <a:gd name="connsiteY75" fmla="*/ 4816 h 7864"/>
              <a:gd name="connsiteX76" fmla="*/ 7425 w 10110"/>
              <a:gd name="connsiteY76" fmla="*/ 4692 h 7864"/>
              <a:gd name="connsiteX77" fmla="*/ 7425 w 10110"/>
              <a:gd name="connsiteY77" fmla="*/ 4448 h 7864"/>
              <a:gd name="connsiteX78" fmla="*/ 7472 w 10110"/>
              <a:gd name="connsiteY78" fmla="*/ 4388 h 7864"/>
              <a:gd name="connsiteX79" fmla="*/ 8370 w 10110"/>
              <a:gd name="connsiteY79" fmla="*/ 5060 h 7864"/>
              <a:gd name="connsiteX80" fmla="*/ 8420 w 10110"/>
              <a:gd name="connsiteY80" fmla="*/ 5121 h 7864"/>
              <a:gd name="connsiteX81" fmla="*/ 8420 w 10110"/>
              <a:gd name="connsiteY81" fmla="*/ 5426 h 7864"/>
              <a:gd name="connsiteX82" fmla="*/ 8370 w 10110"/>
              <a:gd name="connsiteY82" fmla="*/ 5488 h 7864"/>
              <a:gd name="connsiteX83" fmla="*/ 7472 w 10110"/>
              <a:gd name="connsiteY83" fmla="*/ 6096 h 7864"/>
              <a:gd name="connsiteX84" fmla="*/ 7425 w 10110"/>
              <a:gd name="connsiteY84" fmla="*/ 6096 h 7864"/>
              <a:gd name="connsiteX85" fmla="*/ 6380 w 10110"/>
              <a:gd name="connsiteY85" fmla="*/ 6096 h 7864"/>
              <a:gd name="connsiteX86" fmla="*/ 6380 w 10110"/>
              <a:gd name="connsiteY86" fmla="*/ 6096 h 7864"/>
              <a:gd name="connsiteX87" fmla="*/ 6876 w 10110"/>
              <a:gd name="connsiteY87" fmla="*/ 4448 h 7864"/>
              <a:gd name="connsiteX88" fmla="*/ 6925 w 10110"/>
              <a:gd name="connsiteY88" fmla="*/ 4388 h 7864"/>
              <a:gd name="connsiteX89" fmla="*/ 7125 w 10110"/>
              <a:gd name="connsiteY89" fmla="*/ 4388 h 7864"/>
              <a:gd name="connsiteX90" fmla="*/ 7125 w 10110"/>
              <a:gd name="connsiteY90" fmla="*/ 4448 h 7864"/>
              <a:gd name="connsiteX91" fmla="*/ 6628 w 10110"/>
              <a:gd name="connsiteY91" fmla="*/ 6096 h 7864"/>
              <a:gd name="connsiteX92" fmla="*/ 6577 w 10110"/>
              <a:gd name="connsiteY92" fmla="*/ 6157 h 7864"/>
              <a:gd name="connsiteX93" fmla="*/ 6380 w 10110"/>
              <a:gd name="connsiteY93" fmla="*/ 6157 h 7864"/>
              <a:gd name="connsiteX94" fmla="*/ 6380 w 10110"/>
              <a:gd name="connsiteY94" fmla="*/ 6096 h 7864"/>
              <a:gd name="connsiteX95" fmla="*/ 3245 w 10110"/>
              <a:gd name="connsiteY95" fmla="*/ 3352 h 7864"/>
              <a:gd name="connsiteX96" fmla="*/ 3245 w 10110"/>
              <a:gd name="connsiteY96" fmla="*/ 3352 h 7864"/>
              <a:gd name="connsiteX97" fmla="*/ 4291 w 10110"/>
              <a:gd name="connsiteY97" fmla="*/ 3352 h 7864"/>
              <a:gd name="connsiteX98" fmla="*/ 4291 w 10110"/>
              <a:gd name="connsiteY98" fmla="*/ 3656 h 7864"/>
              <a:gd name="connsiteX99" fmla="*/ 3245 w 10110"/>
              <a:gd name="connsiteY99" fmla="*/ 3656 h 7864"/>
              <a:gd name="connsiteX100" fmla="*/ 3245 w 10110"/>
              <a:gd name="connsiteY100" fmla="*/ 3352 h 7864"/>
              <a:gd name="connsiteX101" fmla="*/ 3594 w 10110"/>
              <a:gd name="connsiteY101" fmla="*/ 6889 h 7864"/>
              <a:gd name="connsiteX102" fmla="*/ 3594 w 10110"/>
              <a:gd name="connsiteY102" fmla="*/ 6889 h 7864"/>
              <a:gd name="connsiteX103" fmla="*/ 4291 w 10110"/>
              <a:gd name="connsiteY103" fmla="*/ 6889 h 7864"/>
              <a:gd name="connsiteX104" fmla="*/ 4291 w 10110"/>
              <a:gd name="connsiteY104" fmla="*/ 7195 h 7864"/>
              <a:gd name="connsiteX105" fmla="*/ 3594 w 10110"/>
              <a:gd name="connsiteY105" fmla="*/ 7195 h 7864"/>
              <a:gd name="connsiteX106" fmla="*/ 3594 w 10110"/>
              <a:gd name="connsiteY106" fmla="*/ 6889 h 7864"/>
              <a:gd name="connsiteX107" fmla="*/ 3594 w 10110"/>
              <a:gd name="connsiteY107" fmla="*/ 4084 h 7864"/>
              <a:gd name="connsiteX108" fmla="*/ 3594 w 10110"/>
              <a:gd name="connsiteY108" fmla="*/ 4084 h 7864"/>
              <a:gd name="connsiteX109" fmla="*/ 4291 w 10110"/>
              <a:gd name="connsiteY109" fmla="*/ 4084 h 7864"/>
              <a:gd name="connsiteX110" fmla="*/ 4291 w 10110"/>
              <a:gd name="connsiteY110" fmla="*/ 4327 h 7864"/>
              <a:gd name="connsiteX111" fmla="*/ 3594 w 10110"/>
              <a:gd name="connsiteY111" fmla="*/ 4327 h 7864"/>
              <a:gd name="connsiteX112" fmla="*/ 3594 w 10110"/>
              <a:gd name="connsiteY112" fmla="*/ 4084 h 7864"/>
              <a:gd name="connsiteX113" fmla="*/ 3594 w 10110"/>
              <a:gd name="connsiteY113" fmla="*/ 4757 h 7864"/>
              <a:gd name="connsiteX114" fmla="*/ 3594 w 10110"/>
              <a:gd name="connsiteY114" fmla="*/ 4757 h 7864"/>
              <a:gd name="connsiteX115" fmla="*/ 4291 w 10110"/>
              <a:gd name="connsiteY115" fmla="*/ 4757 h 7864"/>
              <a:gd name="connsiteX116" fmla="*/ 4291 w 10110"/>
              <a:gd name="connsiteY116" fmla="*/ 5060 h 7864"/>
              <a:gd name="connsiteX117" fmla="*/ 3594 w 10110"/>
              <a:gd name="connsiteY117" fmla="*/ 5060 h 7864"/>
              <a:gd name="connsiteX118" fmla="*/ 3594 w 10110"/>
              <a:gd name="connsiteY118" fmla="*/ 4757 h 7864"/>
              <a:gd name="connsiteX119" fmla="*/ 3245 w 10110"/>
              <a:gd name="connsiteY119" fmla="*/ 5488 h 7864"/>
              <a:gd name="connsiteX120" fmla="*/ 3245 w 10110"/>
              <a:gd name="connsiteY120" fmla="*/ 5488 h 7864"/>
              <a:gd name="connsiteX121" fmla="*/ 4291 w 10110"/>
              <a:gd name="connsiteY121" fmla="*/ 5488 h 7864"/>
              <a:gd name="connsiteX122" fmla="*/ 4291 w 10110"/>
              <a:gd name="connsiteY122" fmla="*/ 5732 h 7864"/>
              <a:gd name="connsiteX123" fmla="*/ 3245 w 10110"/>
              <a:gd name="connsiteY123" fmla="*/ 5732 h 7864"/>
              <a:gd name="connsiteX124" fmla="*/ 3245 w 10110"/>
              <a:gd name="connsiteY124" fmla="*/ 5488 h 7864"/>
              <a:gd name="connsiteX125" fmla="*/ 3594 w 10110"/>
              <a:gd name="connsiteY125" fmla="*/ 6157 h 7864"/>
              <a:gd name="connsiteX126" fmla="*/ 3594 w 10110"/>
              <a:gd name="connsiteY126" fmla="*/ 6157 h 7864"/>
              <a:gd name="connsiteX127" fmla="*/ 4291 w 10110"/>
              <a:gd name="connsiteY127" fmla="*/ 6157 h 7864"/>
              <a:gd name="connsiteX128" fmla="*/ 4291 w 10110"/>
              <a:gd name="connsiteY128" fmla="*/ 6463 h 7864"/>
              <a:gd name="connsiteX129" fmla="*/ 3594 w 10110"/>
              <a:gd name="connsiteY129" fmla="*/ 6463 h 7864"/>
              <a:gd name="connsiteX130" fmla="*/ 3594 w 10110"/>
              <a:gd name="connsiteY130" fmla="*/ 6157 h 7864"/>
              <a:gd name="connsiteX0" fmla="*/ 2611 w 9891"/>
              <a:gd name="connsiteY0" fmla="*/ 4416 h 10000"/>
              <a:gd name="connsiteX1" fmla="*/ 2 w 9891"/>
              <a:gd name="connsiteY1" fmla="*/ 1240 h 10000"/>
              <a:gd name="connsiteX2" fmla="*/ 2611 w 9891"/>
              <a:gd name="connsiteY2" fmla="*/ 5346 h 10000"/>
              <a:gd name="connsiteX3" fmla="*/ 2659 w 9891"/>
              <a:gd name="connsiteY3" fmla="*/ 5346 h 10000"/>
              <a:gd name="connsiteX4" fmla="*/ 2659 w 9891"/>
              <a:gd name="connsiteY4" fmla="*/ 10000 h 10000"/>
              <a:gd name="connsiteX5" fmla="*/ 8758 w 9891"/>
              <a:gd name="connsiteY5" fmla="*/ 10000 h 10000"/>
              <a:gd name="connsiteX6" fmla="*/ 8758 w 9891"/>
              <a:gd name="connsiteY6" fmla="*/ 2711 h 10000"/>
              <a:gd name="connsiteX7" fmla="*/ 8661 w 9891"/>
              <a:gd name="connsiteY7" fmla="*/ 2478 h 10000"/>
              <a:gd name="connsiteX8" fmla="*/ 5710 w 9891"/>
              <a:gd name="connsiteY8" fmla="*/ 2478 h 10000"/>
              <a:gd name="connsiteX9" fmla="*/ 5710 w 9891"/>
              <a:gd name="connsiteY9" fmla="*/ 1240 h 10000"/>
              <a:gd name="connsiteX10" fmla="*/ 9695 w 9891"/>
              <a:gd name="connsiteY10" fmla="*/ 1240 h 10000"/>
              <a:gd name="connsiteX11" fmla="*/ 9695 w 9891"/>
              <a:gd name="connsiteY11" fmla="*/ 7133 h 10000"/>
              <a:gd name="connsiteX12" fmla="*/ 9008 w 9891"/>
              <a:gd name="connsiteY12" fmla="*/ 7133 h 10000"/>
              <a:gd name="connsiteX13" fmla="*/ 9008 w 9891"/>
              <a:gd name="connsiteY13" fmla="*/ 7520 h 10000"/>
              <a:gd name="connsiteX14" fmla="*/ 9891 w 9891"/>
              <a:gd name="connsiteY14" fmla="*/ 7520 h 10000"/>
              <a:gd name="connsiteX15" fmla="*/ 9891 w 9891"/>
              <a:gd name="connsiteY15" fmla="*/ 156 h 10000"/>
              <a:gd name="connsiteX16" fmla="*/ 9795 w 9891"/>
              <a:gd name="connsiteY16" fmla="*/ 0 h 10000"/>
              <a:gd name="connsiteX17" fmla="*/ 3890 w 9891"/>
              <a:gd name="connsiteY17" fmla="*/ 0 h 10000"/>
              <a:gd name="connsiteX18" fmla="*/ 3790 w 9891"/>
              <a:gd name="connsiteY18" fmla="*/ 156 h 10000"/>
              <a:gd name="connsiteX19" fmla="*/ 3790 w 9891"/>
              <a:gd name="connsiteY19" fmla="*/ 2478 h 10000"/>
              <a:gd name="connsiteX20" fmla="*/ 2757 w 9891"/>
              <a:gd name="connsiteY20" fmla="*/ 2478 h 10000"/>
              <a:gd name="connsiteX21" fmla="*/ 2659 w 9891"/>
              <a:gd name="connsiteY21" fmla="*/ 2711 h 10000"/>
              <a:gd name="connsiteX22" fmla="*/ 2659 w 9891"/>
              <a:gd name="connsiteY22" fmla="*/ 4416 h 10000"/>
              <a:gd name="connsiteX23" fmla="*/ 2611 w 9891"/>
              <a:gd name="connsiteY23" fmla="*/ 4416 h 10000"/>
              <a:gd name="connsiteX24" fmla="*/ 8561 w 9891"/>
              <a:gd name="connsiteY24" fmla="*/ 3718 h 10000"/>
              <a:gd name="connsiteX25" fmla="*/ 8561 w 9891"/>
              <a:gd name="connsiteY25" fmla="*/ 3718 h 10000"/>
              <a:gd name="connsiteX26" fmla="*/ 8561 w 9891"/>
              <a:gd name="connsiteY26" fmla="*/ 9613 h 10000"/>
              <a:gd name="connsiteX27" fmla="*/ 4578 w 9891"/>
              <a:gd name="connsiteY27" fmla="*/ 9613 h 10000"/>
              <a:gd name="connsiteX28" fmla="*/ 4578 w 9891"/>
              <a:gd name="connsiteY28" fmla="*/ 3718 h 10000"/>
              <a:gd name="connsiteX29" fmla="*/ 8561 w 9891"/>
              <a:gd name="connsiteY29" fmla="*/ 3718 h 10000"/>
              <a:gd name="connsiteX30" fmla="*/ 4037 w 9891"/>
              <a:gd name="connsiteY30" fmla="*/ 388 h 10000"/>
              <a:gd name="connsiteX31" fmla="*/ 4037 w 9891"/>
              <a:gd name="connsiteY31" fmla="*/ 388 h 10000"/>
              <a:gd name="connsiteX32" fmla="*/ 4381 w 9891"/>
              <a:gd name="connsiteY32" fmla="*/ 388 h 10000"/>
              <a:gd name="connsiteX33" fmla="*/ 4381 w 9891"/>
              <a:gd name="connsiteY33" fmla="*/ 930 h 10000"/>
              <a:gd name="connsiteX34" fmla="*/ 4037 w 9891"/>
              <a:gd name="connsiteY34" fmla="*/ 930 h 10000"/>
              <a:gd name="connsiteX35" fmla="*/ 4037 w 9891"/>
              <a:gd name="connsiteY35" fmla="*/ 388 h 10000"/>
              <a:gd name="connsiteX36" fmla="*/ 4037 w 9891"/>
              <a:gd name="connsiteY36" fmla="*/ 1240 h 10000"/>
              <a:gd name="connsiteX37" fmla="*/ 4037 w 9891"/>
              <a:gd name="connsiteY37" fmla="*/ 1240 h 10000"/>
              <a:gd name="connsiteX38" fmla="*/ 5514 w 9891"/>
              <a:gd name="connsiteY38" fmla="*/ 1240 h 10000"/>
              <a:gd name="connsiteX39" fmla="*/ 5514 w 9891"/>
              <a:gd name="connsiteY39" fmla="*/ 2478 h 10000"/>
              <a:gd name="connsiteX40" fmla="*/ 4037 w 9891"/>
              <a:gd name="connsiteY40" fmla="*/ 2478 h 10000"/>
              <a:gd name="connsiteX41" fmla="*/ 4037 w 9891"/>
              <a:gd name="connsiteY41" fmla="*/ 1240 h 10000"/>
              <a:gd name="connsiteX42" fmla="*/ 2907 w 9891"/>
              <a:gd name="connsiteY42" fmla="*/ 2866 h 10000"/>
              <a:gd name="connsiteX43" fmla="*/ 2907 w 9891"/>
              <a:gd name="connsiteY43" fmla="*/ 2866 h 10000"/>
              <a:gd name="connsiteX44" fmla="*/ 3250 w 9891"/>
              <a:gd name="connsiteY44" fmla="*/ 2866 h 10000"/>
              <a:gd name="connsiteX45" fmla="*/ 3250 w 9891"/>
              <a:gd name="connsiteY45" fmla="*/ 3409 h 10000"/>
              <a:gd name="connsiteX46" fmla="*/ 2907 w 9891"/>
              <a:gd name="connsiteY46" fmla="*/ 3409 h 10000"/>
              <a:gd name="connsiteX47" fmla="*/ 2907 w 9891"/>
              <a:gd name="connsiteY47" fmla="*/ 2866 h 10000"/>
              <a:gd name="connsiteX48" fmla="*/ 2907 w 9891"/>
              <a:gd name="connsiteY48" fmla="*/ 3718 h 10000"/>
              <a:gd name="connsiteX49" fmla="*/ 2907 w 9891"/>
              <a:gd name="connsiteY49" fmla="*/ 3718 h 10000"/>
              <a:gd name="connsiteX50" fmla="*/ 4381 w 9891"/>
              <a:gd name="connsiteY50" fmla="*/ 3718 h 10000"/>
              <a:gd name="connsiteX51" fmla="*/ 4381 w 9891"/>
              <a:gd name="connsiteY51" fmla="*/ 9613 h 10000"/>
              <a:gd name="connsiteX52" fmla="*/ 2907 w 9891"/>
              <a:gd name="connsiteY52" fmla="*/ 9613 h 10000"/>
              <a:gd name="connsiteX53" fmla="*/ 2907 w 9891"/>
              <a:gd name="connsiteY53" fmla="*/ 3718 h 10000"/>
              <a:gd name="connsiteX54" fmla="*/ 4923 w 9891"/>
              <a:gd name="connsiteY54" fmla="*/ 6900 h 10000"/>
              <a:gd name="connsiteX55" fmla="*/ 4923 w 9891"/>
              <a:gd name="connsiteY55" fmla="*/ 6900 h 10000"/>
              <a:gd name="connsiteX56" fmla="*/ 4923 w 9891"/>
              <a:gd name="connsiteY56" fmla="*/ 6512 h 10000"/>
              <a:gd name="connsiteX57" fmla="*/ 4971 w 9891"/>
              <a:gd name="connsiteY57" fmla="*/ 6434 h 10000"/>
              <a:gd name="connsiteX58" fmla="*/ 5857 w 9891"/>
              <a:gd name="connsiteY58" fmla="*/ 5580 h 10000"/>
              <a:gd name="connsiteX59" fmla="*/ 5908 w 9891"/>
              <a:gd name="connsiteY59" fmla="*/ 5656 h 10000"/>
              <a:gd name="connsiteX60" fmla="*/ 5908 w 9891"/>
              <a:gd name="connsiteY60" fmla="*/ 6049 h 10000"/>
              <a:gd name="connsiteX61" fmla="*/ 5857 w 9891"/>
              <a:gd name="connsiteY61" fmla="*/ 6124 h 10000"/>
              <a:gd name="connsiteX62" fmla="*/ 5218 w 9891"/>
              <a:gd name="connsiteY62" fmla="*/ 6745 h 10000"/>
              <a:gd name="connsiteX63" fmla="*/ 5857 w 9891"/>
              <a:gd name="connsiteY63" fmla="*/ 7289 h 10000"/>
              <a:gd name="connsiteX64" fmla="*/ 5908 w 9891"/>
              <a:gd name="connsiteY64" fmla="*/ 7366 h 10000"/>
              <a:gd name="connsiteX65" fmla="*/ 5908 w 9891"/>
              <a:gd name="connsiteY65" fmla="*/ 7752 h 10000"/>
              <a:gd name="connsiteX66" fmla="*/ 5857 w 9891"/>
              <a:gd name="connsiteY66" fmla="*/ 7752 h 10000"/>
              <a:gd name="connsiteX67" fmla="*/ 4971 w 9891"/>
              <a:gd name="connsiteY67" fmla="*/ 6979 h 10000"/>
              <a:gd name="connsiteX68" fmla="*/ 4923 w 9891"/>
              <a:gd name="connsiteY68" fmla="*/ 6900 h 10000"/>
              <a:gd name="connsiteX69" fmla="*/ 7235 w 9891"/>
              <a:gd name="connsiteY69" fmla="*/ 7752 h 10000"/>
              <a:gd name="connsiteX70" fmla="*/ 7235 w 9891"/>
              <a:gd name="connsiteY70" fmla="*/ 7752 h 10000"/>
              <a:gd name="connsiteX71" fmla="*/ 7235 w 9891"/>
              <a:gd name="connsiteY71" fmla="*/ 7366 h 10000"/>
              <a:gd name="connsiteX72" fmla="*/ 7282 w 9891"/>
              <a:gd name="connsiteY72" fmla="*/ 7289 h 10000"/>
              <a:gd name="connsiteX73" fmla="*/ 7923 w 9891"/>
              <a:gd name="connsiteY73" fmla="*/ 6668 h 10000"/>
              <a:gd name="connsiteX74" fmla="*/ 7282 w 9891"/>
              <a:gd name="connsiteY74" fmla="*/ 6124 h 10000"/>
              <a:gd name="connsiteX75" fmla="*/ 7235 w 9891"/>
              <a:gd name="connsiteY75" fmla="*/ 5966 h 10000"/>
              <a:gd name="connsiteX76" fmla="*/ 7235 w 9891"/>
              <a:gd name="connsiteY76" fmla="*/ 5656 h 10000"/>
              <a:gd name="connsiteX77" fmla="*/ 7282 w 9891"/>
              <a:gd name="connsiteY77" fmla="*/ 5580 h 10000"/>
              <a:gd name="connsiteX78" fmla="*/ 8170 w 9891"/>
              <a:gd name="connsiteY78" fmla="*/ 6434 h 10000"/>
              <a:gd name="connsiteX79" fmla="*/ 8219 w 9891"/>
              <a:gd name="connsiteY79" fmla="*/ 6512 h 10000"/>
              <a:gd name="connsiteX80" fmla="*/ 8219 w 9891"/>
              <a:gd name="connsiteY80" fmla="*/ 6900 h 10000"/>
              <a:gd name="connsiteX81" fmla="*/ 8170 w 9891"/>
              <a:gd name="connsiteY81" fmla="*/ 6979 h 10000"/>
              <a:gd name="connsiteX82" fmla="*/ 7282 w 9891"/>
              <a:gd name="connsiteY82" fmla="*/ 7752 h 10000"/>
              <a:gd name="connsiteX83" fmla="*/ 7235 w 9891"/>
              <a:gd name="connsiteY83" fmla="*/ 7752 h 10000"/>
              <a:gd name="connsiteX84" fmla="*/ 6202 w 9891"/>
              <a:gd name="connsiteY84" fmla="*/ 7752 h 10000"/>
              <a:gd name="connsiteX85" fmla="*/ 6202 w 9891"/>
              <a:gd name="connsiteY85" fmla="*/ 7752 h 10000"/>
              <a:gd name="connsiteX86" fmla="*/ 6692 w 9891"/>
              <a:gd name="connsiteY86" fmla="*/ 5656 h 10000"/>
              <a:gd name="connsiteX87" fmla="*/ 6741 w 9891"/>
              <a:gd name="connsiteY87" fmla="*/ 5580 h 10000"/>
              <a:gd name="connsiteX88" fmla="*/ 6938 w 9891"/>
              <a:gd name="connsiteY88" fmla="*/ 5580 h 10000"/>
              <a:gd name="connsiteX89" fmla="*/ 6938 w 9891"/>
              <a:gd name="connsiteY89" fmla="*/ 5656 h 10000"/>
              <a:gd name="connsiteX90" fmla="*/ 6447 w 9891"/>
              <a:gd name="connsiteY90" fmla="*/ 7752 h 10000"/>
              <a:gd name="connsiteX91" fmla="*/ 6396 w 9891"/>
              <a:gd name="connsiteY91" fmla="*/ 7829 h 10000"/>
              <a:gd name="connsiteX92" fmla="*/ 6202 w 9891"/>
              <a:gd name="connsiteY92" fmla="*/ 7829 h 10000"/>
              <a:gd name="connsiteX93" fmla="*/ 6202 w 9891"/>
              <a:gd name="connsiteY93" fmla="*/ 7752 h 10000"/>
              <a:gd name="connsiteX94" fmla="*/ 3101 w 9891"/>
              <a:gd name="connsiteY94" fmla="*/ 4262 h 10000"/>
              <a:gd name="connsiteX95" fmla="*/ 3101 w 9891"/>
              <a:gd name="connsiteY95" fmla="*/ 4262 h 10000"/>
              <a:gd name="connsiteX96" fmla="*/ 4135 w 9891"/>
              <a:gd name="connsiteY96" fmla="*/ 4262 h 10000"/>
              <a:gd name="connsiteX97" fmla="*/ 4135 w 9891"/>
              <a:gd name="connsiteY97" fmla="*/ 4649 h 10000"/>
              <a:gd name="connsiteX98" fmla="*/ 3101 w 9891"/>
              <a:gd name="connsiteY98" fmla="*/ 4649 h 10000"/>
              <a:gd name="connsiteX99" fmla="*/ 3101 w 9891"/>
              <a:gd name="connsiteY99" fmla="*/ 4262 h 10000"/>
              <a:gd name="connsiteX100" fmla="*/ 3446 w 9891"/>
              <a:gd name="connsiteY100" fmla="*/ 8760 h 10000"/>
              <a:gd name="connsiteX101" fmla="*/ 3446 w 9891"/>
              <a:gd name="connsiteY101" fmla="*/ 8760 h 10000"/>
              <a:gd name="connsiteX102" fmla="*/ 4135 w 9891"/>
              <a:gd name="connsiteY102" fmla="*/ 8760 h 10000"/>
              <a:gd name="connsiteX103" fmla="*/ 4135 w 9891"/>
              <a:gd name="connsiteY103" fmla="*/ 9149 h 10000"/>
              <a:gd name="connsiteX104" fmla="*/ 3446 w 9891"/>
              <a:gd name="connsiteY104" fmla="*/ 9149 h 10000"/>
              <a:gd name="connsiteX105" fmla="*/ 3446 w 9891"/>
              <a:gd name="connsiteY105" fmla="*/ 8760 h 10000"/>
              <a:gd name="connsiteX106" fmla="*/ 3446 w 9891"/>
              <a:gd name="connsiteY106" fmla="*/ 5193 h 10000"/>
              <a:gd name="connsiteX107" fmla="*/ 3446 w 9891"/>
              <a:gd name="connsiteY107" fmla="*/ 5193 h 10000"/>
              <a:gd name="connsiteX108" fmla="*/ 4135 w 9891"/>
              <a:gd name="connsiteY108" fmla="*/ 5193 h 10000"/>
              <a:gd name="connsiteX109" fmla="*/ 4135 w 9891"/>
              <a:gd name="connsiteY109" fmla="*/ 5502 h 10000"/>
              <a:gd name="connsiteX110" fmla="*/ 3446 w 9891"/>
              <a:gd name="connsiteY110" fmla="*/ 5502 h 10000"/>
              <a:gd name="connsiteX111" fmla="*/ 3446 w 9891"/>
              <a:gd name="connsiteY111" fmla="*/ 5193 h 10000"/>
              <a:gd name="connsiteX112" fmla="*/ 3446 w 9891"/>
              <a:gd name="connsiteY112" fmla="*/ 6049 h 10000"/>
              <a:gd name="connsiteX113" fmla="*/ 3446 w 9891"/>
              <a:gd name="connsiteY113" fmla="*/ 6049 h 10000"/>
              <a:gd name="connsiteX114" fmla="*/ 4135 w 9891"/>
              <a:gd name="connsiteY114" fmla="*/ 6049 h 10000"/>
              <a:gd name="connsiteX115" fmla="*/ 4135 w 9891"/>
              <a:gd name="connsiteY115" fmla="*/ 6434 h 10000"/>
              <a:gd name="connsiteX116" fmla="*/ 3446 w 9891"/>
              <a:gd name="connsiteY116" fmla="*/ 6434 h 10000"/>
              <a:gd name="connsiteX117" fmla="*/ 3446 w 9891"/>
              <a:gd name="connsiteY117" fmla="*/ 6049 h 10000"/>
              <a:gd name="connsiteX118" fmla="*/ 3101 w 9891"/>
              <a:gd name="connsiteY118" fmla="*/ 6979 h 10000"/>
              <a:gd name="connsiteX119" fmla="*/ 3101 w 9891"/>
              <a:gd name="connsiteY119" fmla="*/ 6979 h 10000"/>
              <a:gd name="connsiteX120" fmla="*/ 4135 w 9891"/>
              <a:gd name="connsiteY120" fmla="*/ 6979 h 10000"/>
              <a:gd name="connsiteX121" fmla="*/ 4135 w 9891"/>
              <a:gd name="connsiteY121" fmla="*/ 7289 h 10000"/>
              <a:gd name="connsiteX122" fmla="*/ 3101 w 9891"/>
              <a:gd name="connsiteY122" fmla="*/ 7289 h 10000"/>
              <a:gd name="connsiteX123" fmla="*/ 3101 w 9891"/>
              <a:gd name="connsiteY123" fmla="*/ 6979 h 10000"/>
              <a:gd name="connsiteX124" fmla="*/ 3446 w 9891"/>
              <a:gd name="connsiteY124" fmla="*/ 7829 h 10000"/>
              <a:gd name="connsiteX125" fmla="*/ 3446 w 9891"/>
              <a:gd name="connsiteY125" fmla="*/ 7829 h 10000"/>
              <a:gd name="connsiteX126" fmla="*/ 4135 w 9891"/>
              <a:gd name="connsiteY126" fmla="*/ 7829 h 10000"/>
              <a:gd name="connsiteX127" fmla="*/ 4135 w 9891"/>
              <a:gd name="connsiteY127" fmla="*/ 8218 h 10000"/>
              <a:gd name="connsiteX128" fmla="*/ 3446 w 9891"/>
              <a:gd name="connsiteY128" fmla="*/ 8218 h 10000"/>
              <a:gd name="connsiteX129" fmla="*/ 3446 w 9891"/>
              <a:gd name="connsiteY129" fmla="*/ 7829 h 10000"/>
              <a:gd name="connsiteX0" fmla="*/ 6 w 7366"/>
              <a:gd name="connsiteY0" fmla="*/ 4416 h 10000"/>
              <a:gd name="connsiteX1" fmla="*/ 6 w 7366"/>
              <a:gd name="connsiteY1" fmla="*/ 5346 h 10000"/>
              <a:gd name="connsiteX2" fmla="*/ 54 w 7366"/>
              <a:gd name="connsiteY2" fmla="*/ 5346 h 10000"/>
              <a:gd name="connsiteX3" fmla="*/ 54 w 7366"/>
              <a:gd name="connsiteY3" fmla="*/ 10000 h 10000"/>
              <a:gd name="connsiteX4" fmla="*/ 6221 w 7366"/>
              <a:gd name="connsiteY4" fmla="*/ 10000 h 10000"/>
              <a:gd name="connsiteX5" fmla="*/ 6221 w 7366"/>
              <a:gd name="connsiteY5" fmla="*/ 2711 h 10000"/>
              <a:gd name="connsiteX6" fmla="*/ 6122 w 7366"/>
              <a:gd name="connsiteY6" fmla="*/ 2478 h 10000"/>
              <a:gd name="connsiteX7" fmla="*/ 3139 w 7366"/>
              <a:gd name="connsiteY7" fmla="*/ 2478 h 10000"/>
              <a:gd name="connsiteX8" fmla="*/ 3139 w 7366"/>
              <a:gd name="connsiteY8" fmla="*/ 1240 h 10000"/>
              <a:gd name="connsiteX9" fmla="*/ 7168 w 7366"/>
              <a:gd name="connsiteY9" fmla="*/ 1240 h 10000"/>
              <a:gd name="connsiteX10" fmla="*/ 7168 w 7366"/>
              <a:gd name="connsiteY10" fmla="*/ 7133 h 10000"/>
              <a:gd name="connsiteX11" fmla="*/ 6473 w 7366"/>
              <a:gd name="connsiteY11" fmla="*/ 7133 h 10000"/>
              <a:gd name="connsiteX12" fmla="*/ 6473 w 7366"/>
              <a:gd name="connsiteY12" fmla="*/ 7520 h 10000"/>
              <a:gd name="connsiteX13" fmla="*/ 7366 w 7366"/>
              <a:gd name="connsiteY13" fmla="*/ 7520 h 10000"/>
              <a:gd name="connsiteX14" fmla="*/ 7366 w 7366"/>
              <a:gd name="connsiteY14" fmla="*/ 156 h 10000"/>
              <a:gd name="connsiteX15" fmla="*/ 7269 w 7366"/>
              <a:gd name="connsiteY15" fmla="*/ 0 h 10000"/>
              <a:gd name="connsiteX16" fmla="*/ 1299 w 7366"/>
              <a:gd name="connsiteY16" fmla="*/ 0 h 10000"/>
              <a:gd name="connsiteX17" fmla="*/ 1198 w 7366"/>
              <a:gd name="connsiteY17" fmla="*/ 156 h 10000"/>
              <a:gd name="connsiteX18" fmla="*/ 1198 w 7366"/>
              <a:gd name="connsiteY18" fmla="*/ 2478 h 10000"/>
              <a:gd name="connsiteX19" fmla="*/ 153 w 7366"/>
              <a:gd name="connsiteY19" fmla="*/ 2478 h 10000"/>
              <a:gd name="connsiteX20" fmla="*/ 54 w 7366"/>
              <a:gd name="connsiteY20" fmla="*/ 2711 h 10000"/>
              <a:gd name="connsiteX21" fmla="*/ 54 w 7366"/>
              <a:gd name="connsiteY21" fmla="*/ 4416 h 10000"/>
              <a:gd name="connsiteX22" fmla="*/ 6 w 7366"/>
              <a:gd name="connsiteY22" fmla="*/ 4416 h 10000"/>
              <a:gd name="connsiteX23" fmla="*/ 6021 w 7366"/>
              <a:gd name="connsiteY23" fmla="*/ 3718 h 10000"/>
              <a:gd name="connsiteX24" fmla="*/ 6021 w 7366"/>
              <a:gd name="connsiteY24" fmla="*/ 3718 h 10000"/>
              <a:gd name="connsiteX25" fmla="*/ 6021 w 7366"/>
              <a:gd name="connsiteY25" fmla="*/ 9613 h 10000"/>
              <a:gd name="connsiteX26" fmla="*/ 1994 w 7366"/>
              <a:gd name="connsiteY26" fmla="*/ 9613 h 10000"/>
              <a:gd name="connsiteX27" fmla="*/ 1994 w 7366"/>
              <a:gd name="connsiteY27" fmla="*/ 3718 h 10000"/>
              <a:gd name="connsiteX28" fmla="*/ 6021 w 7366"/>
              <a:gd name="connsiteY28" fmla="*/ 3718 h 10000"/>
              <a:gd name="connsiteX29" fmla="*/ 1447 w 7366"/>
              <a:gd name="connsiteY29" fmla="*/ 388 h 10000"/>
              <a:gd name="connsiteX30" fmla="*/ 1447 w 7366"/>
              <a:gd name="connsiteY30" fmla="*/ 388 h 10000"/>
              <a:gd name="connsiteX31" fmla="*/ 1795 w 7366"/>
              <a:gd name="connsiteY31" fmla="*/ 388 h 10000"/>
              <a:gd name="connsiteX32" fmla="*/ 1795 w 7366"/>
              <a:gd name="connsiteY32" fmla="*/ 930 h 10000"/>
              <a:gd name="connsiteX33" fmla="*/ 1447 w 7366"/>
              <a:gd name="connsiteY33" fmla="*/ 930 h 10000"/>
              <a:gd name="connsiteX34" fmla="*/ 1447 w 7366"/>
              <a:gd name="connsiteY34" fmla="*/ 388 h 10000"/>
              <a:gd name="connsiteX35" fmla="*/ 1447 w 7366"/>
              <a:gd name="connsiteY35" fmla="*/ 1240 h 10000"/>
              <a:gd name="connsiteX36" fmla="*/ 1447 w 7366"/>
              <a:gd name="connsiteY36" fmla="*/ 1240 h 10000"/>
              <a:gd name="connsiteX37" fmla="*/ 2941 w 7366"/>
              <a:gd name="connsiteY37" fmla="*/ 1240 h 10000"/>
              <a:gd name="connsiteX38" fmla="*/ 2941 w 7366"/>
              <a:gd name="connsiteY38" fmla="*/ 2478 h 10000"/>
              <a:gd name="connsiteX39" fmla="*/ 1447 w 7366"/>
              <a:gd name="connsiteY39" fmla="*/ 2478 h 10000"/>
              <a:gd name="connsiteX40" fmla="*/ 1447 w 7366"/>
              <a:gd name="connsiteY40" fmla="*/ 1240 h 10000"/>
              <a:gd name="connsiteX41" fmla="*/ 305 w 7366"/>
              <a:gd name="connsiteY41" fmla="*/ 2866 h 10000"/>
              <a:gd name="connsiteX42" fmla="*/ 305 w 7366"/>
              <a:gd name="connsiteY42" fmla="*/ 2866 h 10000"/>
              <a:gd name="connsiteX43" fmla="*/ 652 w 7366"/>
              <a:gd name="connsiteY43" fmla="*/ 2866 h 10000"/>
              <a:gd name="connsiteX44" fmla="*/ 652 w 7366"/>
              <a:gd name="connsiteY44" fmla="*/ 3409 h 10000"/>
              <a:gd name="connsiteX45" fmla="*/ 305 w 7366"/>
              <a:gd name="connsiteY45" fmla="*/ 3409 h 10000"/>
              <a:gd name="connsiteX46" fmla="*/ 305 w 7366"/>
              <a:gd name="connsiteY46" fmla="*/ 2866 h 10000"/>
              <a:gd name="connsiteX47" fmla="*/ 305 w 7366"/>
              <a:gd name="connsiteY47" fmla="*/ 3718 h 10000"/>
              <a:gd name="connsiteX48" fmla="*/ 305 w 7366"/>
              <a:gd name="connsiteY48" fmla="*/ 3718 h 10000"/>
              <a:gd name="connsiteX49" fmla="*/ 1795 w 7366"/>
              <a:gd name="connsiteY49" fmla="*/ 3718 h 10000"/>
              <a:gd name="connsiteX50" fmla="*/ 1795 w 7366"/>
              <a:gd name="connsiteY50" fmla="*/ 9613 h 10000"/>
              <a:gd name="connsiteX51" fmla="*/ 305 w 7366"/>
              <a:gd name="connsiteY51" fmla="*/ 9613 h 10000"/>
              <a:gd name="connsiteX52" fmla="*/ 305 w 7366"/>
              <a:gd name="connsiteY52" fmla="*/ 3718 h 10000"/>
              <a:gd name="connsiteX53" fmla="*/ 2343 w 7366"/>
              <a:gd name="connsiteY53" fmla="*/ 6900 h 10000"/>
              <a:gd name="connsiteX54" fmla="*/ 2343 w 7366"/>
              <a:gd name="connsiteY54" fmla="*/ 6900 h 10000"/>
              <a:gd name="connsiteX55" fmla="*/ 2343 w 7366"/>
              <a:gd name="connsiteY55" fmla="*/ 6512 h 10000"/>
              <a:gd name="connsiteX56" fmla="*/ 2392 w 7366"/>
              <a:gd name="connsiteY56" fmla="*/ 6434 h 10000"/>
              <a:gd name="connsiteX57" fmla="*/ 3288 w 7366"/>
              <a:gd name="connsiteY57" fmla="*/ 5580 h 10000"/>
              <a:gd name="connsiteX58" fmla="*/ 3339 w 7366"/>
              <a:gd name="connsiteY58" fmla="*/ 5656 h 10000"/>
              <a:gd name="connsiteX59" fmla="*/ 3339 w 7366"/>
              <a:gd name="connsiteY59" fmla="*/ 6049 h 10000"/>
              <a:gd name="connsiteX60" fmla="*/ 3288 w 7366"/>
              <a:gd name="connsiteY60" fmla="*/ 6124 h 10000"/>
              <a:gd name="connsiteX61" fmla="*/ 2642 w 7366"/>
              <a:gd name="connsiteY61" fmla="*/ 6745 h 10000"/>
              <a:gd name="connsiteX62" fmla="*/ 3288 w 7366"/>
              <a:gd name="connsiteY62" fmla="*/ 7289 h 10000"/>
              <a:gd name="connsiteX63" fmla="*/ 3339 w 7366"/>
              <a:gd name="connsiteY63" fmla="*/ 7366 h 10000"/>
              <a:gd name="connsiteX64" fmla="*/ 3339 w 7366"/>
              <a:gd name="connsiteY64" fmla="*/ 7752 h 10000"/>
              <a:gd name="connsiteX65" fmla="*/ 3288 w 7366"/>
              <a:gd name="connsiteY65" fmla="*/ 7752 h 10000"/>
              <a:gd name="connsiteX66" fmla="*/ 2392 w 7366"/>
              <a:gd name="connsiteY66" fmla="*/ 6979 h 10000"/>
              <a:gd name="connsiteX67" fmla="*/ 2343 w 7366"/>
              <a:gd name="connsiteY67" fmla="*/ 6900 h 10000"/>
              <a:gd name="connsiteX68" fmla="*/ 4681 w 7366"/>
              <a:gd name="connsiteY68" fmla="*/ 7752 h 10000"/>
              <a:gd name="connsiteX69" fmla="*/ 4681 w 7366"/>
              <a:gd name="connsiteY69" fmla="*/ 7752 h 10000"/>
              <a:gd name="connsiteX70" fmla="*/ 4681 w 7366"/>
              <a:gd name="connsiteY70" fmla="*/ 7366 h 10000"/>
              <a:gd name="connsiteX71" fmla="*/ 4728 w 7366"/>
              <a:gd name="connsiteY71" fmla="*/ 7289 h 10000"/>
              <a:gd name="connsiteX72" fmla="*/ 5376 w 7366"/>
              <a:gd name="connsiteY72" fmla="*/ 6668 h 10000"/>
              <a:gd name="connsiteX73" fmla="*/ 4728 w 7366"/>
              <a:gd name="connsiteY73" fmla="*/ 6124 h 10000"/>
              <a:gd name="connsiteX74" fmla="*/ 4681 w 7366"/>
              <a:gd name="connsiteY74" fmla="*/ 5966 h 10000"/>
              <a:gd name="connsiteX75" fmla="*/ 4681 w 7366"/>
              <a:gd name="connsiteY75" fmla="*/ 5656 h 10000"/>
              <a:gd name="connsiteX76" fmla="*/ 4728 w 7366"/>
              <a:gd name="connsiteY76" fmla="*/ 5580 h 10000"/>
              <a:gd name="connsiteX77" fmla="*/ 5626 w 7366"/>
              <a:gd name="connsiteY77" fmla="*/ 6434 h 10000"/>
              <a:gd name="connsiteX78" fmla="*/ 5676 w 7366"/>
              <a:gd name="connsiteY78" fmla="*/ 6512 h 10000"/>
              <a:gd name="connsiteX79" fmla="*/ 5676 w 7366"/>
              <a:gd name="connsiteY79" fmla="*/ 6900 h 10000"/>
              <a:gd name="connsiteX80" fmla="*/ 5626 w 7366"/>
              <a:gd name="connsiteY80" fmla="*/ 6979 h 10000"/>
              <a:gd name="connsiteX81" fmla="*/ 4728 w 7366"/>
              <a:gd name="connsiteY81" fmla="*/ 7752 h 10000"/>
              <a:gd name="connsiteX82" fmla="*/ 4681 w 7366"/>
              <a:gd name="connsiteY82" fmla="*/ 7752 h 10000"/>
              <a:gd name="connsiteX83" fmla="*/ 3636 w 7366"/>
              <a:gd name="connsiteY83" fmla="*/ 7752 h 10000"/>
              <a:gd name="connsiteX84" fmla="*/ 3636 w 7366"/>
              <a:gd name="connsiteY84" fmla="*/ 7752 h 10000"/>
              <a:gd name="connsiteX85" fmla="*/ 4132 w 7366"/>
              <a:gd name="connsiteY85" fmla="*/ 5656 h 10000"/>
              <a:gd name="connsiteX86" fmla="*/ 4181 w 7366"/>
              <a:gd name="connsiteY86" fmla="*/ 5580 h 10000"/>
              <a:gd name="connsiteX87" fmla="*/ 4380 w 7366"/>
              <a:gd name="connsiteY87" fmla="*/ 5580 h 10000"/>
              <a:gd name="connsiteX88" fmla="*/ 4380 w 7366"/>
              <a:gd name="connsiteY88" fmla="*/ 5656 h 10000"/>
              <a:gd name="connsiteX89" fmla="*/ 3884 w 7366"/>
              <a:gd name="connsiteY89" fmla="*/ 7752 h 10000"/>
              <a:gd name="connsiteX90" fmla="*/ 3832 w 7366"/>
              <a:gd name="connsiteY90" fmla="*/ 7829 h 10000"/>
              <a:gd name="connsiteX91" fmla="*/ 3636 w 7366"/>
              <a:gd name="connsiteY91" fmla="*/ 7829 h 10000"/>
              <a:gd name="connsiteX92" fmla="*/ 3636 w 7366"/>
              <a:gd name="connsiteY92" fmla="*/ 7752 h 10000"/>
              <a:gd name="connsiteX93" fmla="*/ 501 w 7366"/>
              <a:gd name="connsiteY93" fmla="*/ 4262 h 10000"/>
              <a:gd name="connsiteX94" fmla="*/ 501 w 7366"/>
              <a:gd name="connsiteY94" fmla="*/ 4262 h 10000"/>
              <a:gd name="connsiteX95" fmla="*/ 1547 w 7366"/>
              <a:gd name="connsiteY95" fmla="*/ 4262 h 10000"/>
              <a:gd name="connsiteX96" fmla="*/ 1547 w 7366"/>
              <a:gd name="connsiteY96" fmla="*/ 4649 h 10000"/>
              <a:gd name="connsiteX97" fmla="*/ 501 w 7366"/>
              <a:gd name="connsiteY97" fmla="*/ 4649 h 10000"/>
              <a:gd name="connsiteX98" fmla="*/ 501 w 7366"/>
              <a:gd name="connsiteY98" fmla="*/ 4262 h 10000"/>
              <a:gd name="connsiteX99" fmla="*/ 850 w 7366"/>
              <a:gd name="connsiteY99" fmla="*/ 8760 h 10000"/>
              <a:gd name="connsiteX100" fmla="*/ 850 w 7366"/>
              <a:gd name="connsiteY100" fmla="*/ 8760 h 10000"/>
              <a:gd name="connsiteX101" fmla="*/ 1547 w 7366"/>
              <a:gd name="connsiteY101" fmla="*/ 8760 h 10000"/>
              <a:gd name="connsiteX102" fmla="*/ 1547 w 7366"/>
              <a:gd name="connsiteY102" fmla="*/ 9149 h 10000"/>
              <a:gd name="connsiteX103" fmla="*/ 850 w 7366"/>
              <a:gd name="connsiteY103" fmla="*/ 9149 h 10000"/>
              <a:gd name="connsiteX104" fmla="*/ 850 w 7366"/>
              <a:gd name="connsiteY104" fmla="*/ 8760 h 10000"/>
              <a:gd name="connsiteX105" fmla="*/ 850 w 7366"/>
              <a:gd name="connsiteY105" fmla="*/ 5193 h 10000"/>
              <a:gd name="connsiteX106" fmla="*/ 850 w 7366"/>
              <a:gd name="connsiteY106" fmla="*/ 5193 h 10000"/>
              <a:gd name="connsiteX107" fmla="*/ 1547 w 7366"/>
              <a:gd name="connsiteY107" fmla="*/ 5193 h 10000"/>
              <a:gd name="connsiteX108" fmla="*/ 1547 w 7366"/>
              <a:gd name="connsiteY108" fmla="*/ 5502 h 10000"/>
              <a:gd name="connsiteX109" fmla="*/ 850 w 7366"/>
              <a:gd name="connsiteY109" fmla="*/ 5502 h 10000"/>
              <a:gd name="connsiteX110" fmla="*/ 850 w 7366"/>
              <a:gd name="connsiteY110" fmla="*/ 5193 h 10000"/>
              <a:gd name="connsiteX111" fmla="*/ 850 w 7366"/>
              <a:gd name="connsiteY111" fmla="*/ 6049 h 10000"/>
              <a:gd name="connsiteX112" fmla="*/ 850 w 7366"/>
              <a:gd name="connsiteY112" fmla="*/ 6049 h 10000"/>
              <a:gd name="connsiteX113" fmla="*/ 1547 w 7366"/>
              <a:gd name="connsiteY113" fmla="*/ 6049 h 10000"/>
              <a:gd name="connsiteX114" fmla="*/ 1547 w 7366"/>
              <a:gd name="connsiteY114" fmla="*/ 6434 h 10000"/>
              <a:gd name="connsiteX115" fmla="*/ 850 w 7366"/>
              <a:gd name="connsiteY115" fmla="*/ 6434 h 10000"/>
              <a:gd name="connsiteX116" fmla="*/ 850 w 7366"/>
              <a:gd name="connsiteY116" fmla="*/ 6049 h 10000"/>
              <a:gd name="connsiteX117" fmla="*/ 501 w 7366"/>
              <a:gd name="connsiteY117" fmla="*/ 6979 h 10000"/>
              <a:gd name="connsiteX118" fmla="*/ 501 w 7366"/>
              <a:gd name="connsiteY118" fmla="*/ 6979 h 10000"/>
              <a:gd name="connsiteX119" fmla="*/ 1547 w 7366"/>
              <a:gd name="connsiteY119" fmla="*/ 6979 h 10000"/>
              <a:gd name="connsiteX120" fmla="*/ 1547 w 7366"/>
              <a:gd name="connsiteY120" fmla="*/ 7289 h 10000"/>
              <a:gd name="connsiteX121" fmla="*/ 501 w 7366"/>
              <a:gd name="connsiteY121" fmla="*/ 7289 h 10000"/>
              <a:gd name="connsiteX122" fmla="*/ 501 w 7366"/>
              <a:gd name="connsiteY122" fmla="*/ 6979 h 10000"/>
              <a:gd name="connsiteX123" fmla="*/ 850 w 7366"/>
              <a:gd name="connsiteY123" fmla="*/ 7829 h 10000"/>
              <a:gd name="connsiteX124" fmla="*/ 850 w 7366"/>
              <a:gd name="connsiteY124" fmla="*/ 7829 h 10000"/>
              <a:gd name="connsiteX125" fmla="*/ 1547 w 7366"/>
              <a:gd name="connsiteY125" fmla="*/ 7829 h 10000"/>
              <a:gd name="connsiteX126" fmla="*/ 1547 w 7366"/>
              <a:gd name="connsiteY126" fmla="*/ 8218 h 10000"/>
              <a:gd name="connsiteX127" fmla="*/ 850 w 7366"/>
              <a:gd name="connsiteY127" fmla="*/ 8218 h 10000"/>
              <a:gd name="connsiteX128" fmla="*/ 850 w 7366"/>
              <a:gd name="connsiteY128" fmla="*/ 7829 h 10000"/>
              <a:gd name="connsiteX0" fmla="*/ 65 w 9992"/>
              <a:gd name="connsiteY0" fmla="*/ 4416 h 10000"/>
              <a:gd name="connsiteX1" fmla="*/ 0 w 9992"/>
              <a:gd name="connsiteY1" fmla="*/ 5346 h 10000"/>
              <a:gd name="connsiteX2" fmla="*/ 65 w 9992"/>
              <a:gd name="connsiteY2" fmla="*/ 5346 h 10000"/>
              <a:gd name="connsiteX3" fmla="*/ 65 w 9992"/>
              <a:gd name="connsiteY3" fmla="*/ 10000 h 10000"/>
              <a:gd name="connsiteX4" fmla="*/ 8438 w 9992"/>
              <a:gd name="connsiteY4" fmla="*/ 10000 h 10000"/>
              <a:gd name="connsiteX5" fmla="*/ 8438 w 9992"/>
              <a:gd name="connsiteY5" fmla="*/ 2711 h 10000"/>
              <a:gd name="connsiteX6" fmla="*/ 8303 w 9992"/>
              <a:gd name="connsiteY6" fmla="*/ 2478 h 10000"/>
              <a:gd name="connsiteX7" fmla="*/ 4253 w 9992"/>
              <a:gd name="connsiteY7" fmla="*/ 2478 h 10000"/>
              <a:gd name="connsiteX8" fmla="*/ 4253 w 9992"/>
              <a:gd name="connsiteY8" fmla="*/ 1240 h 10000"/>
              <a:gd name="connsiteX9" fmla="*/ 9723 w 9992"/>
              <a:gd name="connsiteY9" fmla="*/ 1240 h 10000"/>
              <a:gd name="connsiteX10" fmla="*/ 9723 w 9992"/>
              <a:gd name="connsiteY10" fmla="*/ 7133 h 10000"/>
              <a:gd name="connsiteX11" fmla="*/ 8780 w 9992"/>
              <a:gd name="connsiteY11" fmla="*/ 7133 h 10000"/>
              <a:gd name="connsiteX12" fmla="*/ 8780 w 9992"/>
              <a:gd name="connsiteY12" fmla="*/ 7520 h 10000"/>
              <a:gd name="connsiteX13" fmla="*/ 9992 w 9992"/>
              <a:gd name="connsiteY13" fmla="*/ 7520 h 10000"/>
              <a:gd name="connsiteX14" fmla="*/ 9992 w 9992"/>
              <a:gd name="connsiteY14" fmla="*/ 156 h 10000"/>
              <a:gd name="connsiteX15" fmla="*/ 9860 w 9992"/>
              <a:gd name="connsiteY15" fmla="*/ 0 h 10000"/>
              <a:gd name="connsiteX16" fmla="*/ 1756 w 9992"/>
              <a:gd name="connsiteY16" fmla="*/ 0 h 10000"/>
              <a:gd name="connsiteX17" fmla="*/ 1618 w 9992"/>
              <a:gd name="connsiteY17" fmla="*/ 156 h 10000"/>
              <a:gd name="connsiteX18" fmla="*/ 1618 w 9992"/>
              <a:gd name="connsiteY18" fmla="*/ 2478 h 10000"/>
              <a:gd name="connsiteX19" fmla="*/ 200 w 9992"/>
              <a:gd name="connsiteY19" fmla="*/ 2478 h 10000"/>
              <a:gd name="connsiteX20" fmla="*/ 65 w 9992"/>
              <a:gd name="connsiteY20" fmla="*/ 2711 h 10000"/>
              <a:gd name="connsiteX21" fmla="*/ 65 w 9992"/>
              <a:gd name="connsiteY21" fmla="*/ 4416 h 10000"/>
              <a:gd name="connsiteX22" fmla="*/ 8166 w 9992"/>
              <a:gd name="connsiteY22" fmla="*/ 3718 h 10000"/>
              <a:gd name="connsiteX23" fmla="*/ 8166 w 9992"/>
              <a:gd name="connsiteY23" fmla="*/ 3718 h 10000"/>
              <a:gd name="connsiteX24" fmla="*/ 8166 w 9992"/>
              <a:gd name="connsiteY24" fmla="*/ 9613 h 10000"/>
              <a:gd name="connsiteX25" fmla="*/ 2699 w 9992"/>
              <a:gd name="connsiteY25" fmla="*/ 9613 h 10000"/>
              <a:gd name="connsiteX26" fmla="*/ 2699 w 9992"/>
              <a:gd name="connsiteY26" fmla="*/ 3718 h 10000"/>
              <a:gd name="connsiteX27" fmla="*/ 8166 w 9992"/>
              <a:gd name="connsiteY27" fmla="*/ 3718 h 10000"/>
              <a:gd name="connsiteX28" fmla="*/ 1956 w 9992"/>
              <a:gd name="connsiteY28" fmla="*/ 388 h 10000"/>
              <a:gd name="connsiteX29" fmla="*/ 1956 w 9992"/>
              <a:gd name="connsiteY29" fmla="*/ 388 h 10000"/>
              <a:gd name="connsiteX30" fmla="*/ 2429 w 9992"/>
              <a:gd name="connsiteY30" fmla="*/ 388 h 10000"/>
              <a:gd name="connsiteX31" fmla="*/ 2429 w 9992"/>
              <a:gd name="connsiteY31" fmla="*/ 930 h 10000"/>
              <a:gd name="connsiteX32" fmla="*/ 1956 w 9992"/>
              <a:gd name="connsiteY32" fmla="*/ 930 h 10000"/>
              <a:gd name="connsiteX33" fmla="*/ 1956 w 9992"/>
              <a:gd name="connsiteY33" fmla="*/ 388 h 10000"/>
              <a:gd name="connsiteX34" fmla="*/ 1956 w 9992"/>
              <a:gd name="connsiteY34" fmla="*/ 1240 h 10000"/>
              <a:gd name="connsiteX35" fmla="*/ 1956 w 9992"/>
              <a:gd name="connsiteY35" fmla="*/ 1240 h 10000"/>
              <a:gd name="connsiteX36" fmla="*/ 3985 w 9992"/>
              <a:gd name="connsiteY36" fmla="*/ 1240 h 10000"/>
              <a:gd name="connsiteX37" fmla="*/ 3985 w 9992"/>
              <a:gd name="connsiteY37" fmla="*/ 2478 h 10000"/>
              <a:gd name="connsiteX38" fmla="*/ 1956 w 9992"/>
              <a:gd name="connsiteY38" fmla="*/ 2478 h 10000"/>
              <a:gd name="connsiteX39" fmla="*/ 1956 w 9992"/>
              <a:gd name="connsiteY39" fmla="*/ 1240 h 10000"/>
              <a:gd name="connsiteX40" fmla="*/ 406 w 9992"/>
              <a:gd name="connsiteY40" fmla="*/ 2866 h 10000"/>
              <a:gd name="connsiteX41" fmla="*/ 406 w 9992"/>
              <a:gd name="connsiteY41" fmla="*/ 2866 h 10000"/>
              <a:gd name="connsiteX42" fmla="*/ 877 w 9992"/>
              <a:gd name="connsiteY42" fmla="*/ 2866 h 10000"/>
              <a:gd name="connsiteX43" fmla="*/ 877 w 9992"/>
              <a:gd name="connsiteY43" fmla="*/ 3409 h 10000"/>
              <a:gd name="connsiteX44" fmla="*/ 406 w 9992"/>
              <a:gd name="connsiteY44" fmla="*/ 3409 h 10000"/>
              <a:gd name="connsiteX45" fmla="*/ 406 w 9992"/>
              <a:gd name="connsiteY45" fmla="*/ 2866 h 10000"/>
              <a:gd name="connsiteX46" fmla="*/ 406 w 9992"/>
              <a:gd name="connsiteY46" fmla="*/ 3718 h 10000"/>
              <a:gd name="connsiteX47" fmla="*/ 406 w 9992"/>
              <a:gd name="connsiteY47" fmla="*/ 3718 h 10000"/>
              <a:gd name="connsiteX48" fmla="*/ 2429 w 9992"/>
              <a:gd name="connsiteY48" fmla="*/ 3718 h 10000"/>
              <a:gd name="connsiteX49" fmla="*/ 2429 w 9992"/>
              <a:gd name="connsiteY49" fmla="*/ 9613 h 10000"/>
              <a:gd name="connsiteX50" fmla="*/ 406 w 9992"/>
              <a:gd name="connsiteY50" fmla="*/ 9613 h 10000"/>
              <a:gd name="connsiteX51" fmla="*/ 406 w 9992"/>
              <a:gd name="connsiteY51" fmla="*/ 3718 h 10000"/>
              <a:gd name="connsiteX52" fmla="*/ 3173 w 9992"/>
              <a:gd name="connsiteY52" fmla="*/ 6900 h 10000"/>
              <a:gd name="connsiteX53" fmla="*/ 3173 w 9992"/>
              <a:gd name="connsiteY53" fmla="*/ 6900 h 10000"/>
              <a:gd name="connsiteX54" fmla="*/ 3173 w 9992"/>
              <a:gd name="connsiteY54" fmla="*/ 6512 h 10000"/>
              <a:gd name="connsiteX55" fmla="*/ 3239 w 9992"/>
              <a:gd name="connsiteY55" fmla="*/ 6434 h 10000"/>
              <a:gd name="connsiteX56" fmla="*/ 4456 w 9992"/>
              <a:gd name="connsiteY56" fmla="*/ 5580 h 10000"/>
              <a:gd name="connsiteX57" fmla="*/ 4525 w 9992"/>
              <a:gd name="connsiteY57" fmla="*/ 5656 h 10000"/>
              <a:gd name="connsiteX58" fmla="*/ 4525 w 9992"/>
              <a:gd name="connsiteY58" fmla="*/ 6049 h 10000"/>
              <a:gd name="connsiteX59" fmla="*/ 4456 w 9992"/>
              <a:gd name="connsiteY59" fmla="*/ 6124 h 10000"/>
              <a:gd name="connsiteX60" fmla="*/ 3579 w 9992"/>
              <a:gd name="connsiteY60" fmla="*/ 6745 h 10000"/>
              <a:gd name="connsiteX61" fmla="*/ 4456 w 9992"/>
              <a:gd name="connsiteY61" fmla="*/ 7289 h 10000"/>
              <a:gd name="connsiteX62" fmla="*/ 4525 w 9992"/>
              <a:gd name="connsiteY62" fmla="*/ 7366 h 10000"/>
              <a:gd name="connsiteX63" fmla="*/ 4525 w 9992"/>
              <a:gd name="connsiteY63" fmla="*/ 7752 h 10000"/>
              <a:gd name="connsiteX64" fmla="*/ 4456 w 9992"/>
              <a:gd name="connsiteY64" fmla="*/ 7752 h 10000"/>
              <a:gd name="connsiteX65" fmla="*/ 3239 w 9992"/>
              <a:gd name="connsiteY65" fmla="*/ 6979 h 10000"/>
              <a:gd name="connsiteX66" fmla="*/ 3173 w 9992"/>
              <a:gd name="connsiteY66" fmla="*/ 6900 h 10000"/>
              <a:gd name="connsiteX67" fmla="*/ 6347 w 9992"/>
              <a:gd name="connsiteY67" fmla="*/ 7752 h 10000"/>
              <a:gd name="connsiteX68" fmla="*/ 6347 w 9992"/>
              <a:gd name="connsiteY68" fmla="*/ 7752 h 10000"/>
              <a:gd name="connsiteX69" fmla="*/ 6347 w 9992"/>
              <a:gd name="connsiteY69" fmla="*/ 7366 h 10000"/>
              <a:gd name="connsiteX70" fmla="*/ 6411 w 9992"/>
              <a:gd name="connsiteY70" fmla="*/ 7289 h 10000"/>
              <a:gd name="connsiteX71" fmla="*/ 7290 w 9992"/>
              <a:gd name="connsiteY71" fmla="*/ 6668 h 10000"/>
              <a:gd name="connsiteX72" fmla="*/ 6411 w 9992"/>
              <a:gd name="connsiteY72" fmla="*/ 6124 h 10000"/>
              <a:gd name="connsiteX73" fmla="*/ 6347 w 9992"/>
              <a:gd name="connsiteY73" fmla="*/ 5966 h 10000"/>
              <a:gd name="connsiteX74" fmla="*/ 6347 w 9992"/>
              <a:gd name="connsiteY74" fmla="*/ 5656 h 10000"/>
              <a:gd name="connsiteX75" fmla="*/ 6411 w 9992"/>
              <a:gd name="connsiteY75" fmla="*/ 5580 h 10000"/>
              <a:gd name="connsiteX76" fmla="*/ 7630 w 9992"/>
              <a:gd name="connsiteY76" fmla="*/ 6434 h 10000"/>
              <a:gd name="connsiteX77" fmla="*/ 7698 w 9992"/>
              <a:gd name="connsiteY77" fmla="*/ 6512 h 10000"/>
              <a:gd name="connsiteX78" fmla="*/ 7698 w 9992"/>
              <a:gd name="connsiteY78" fmla="*/ 6900 h 10000"/>
              <a:gd name="connsiteX79" fmla="*/ 7630 w 9992"/>
              <a:gd name="connsiteY79" fmla="*/ 6979 h 10000"/>
              <a:gd name="connsiteX80" fmla="*/ 6411 w 9992"/>
              <a:gd name="connsiteY80" fmla="*/ 7752 h 10000"/>
              <a:gd name="connsiteX81" fmla="*/ 6347 w 9992"/>
              <a:gd name="connsiteY81" fmla="*/ 7752 h 10000"/>
              <a:gd name="connsiteX82" fmla="*/ 4928 w 9992"/>
              <a:gd name="connsiteY82" fmla="*/ 7752 h 10000"/>
              <a:gd name="connsiteX83" fmla="*/ 4928 w 9992"/>
              <a:gd name="connsiteY83" fmla="*/ 7752 h 10000"/>
              <a:gd name="connsiteX84" fmla="*/ 5602 w 9992"/>
              <a:gd name="connsiteY84" fmla="*/ 5656 h 10000"/>
              <a:gd name="connsiteX85" fmla="*/ 5668 w 9992"/>
              <a:gd name="connsiteY85" fmla="*/ 5580 h 10000"/>
              <a:gd name="connsiteX86" fmla="*/ 5938 w 9992"/>
              <a:gd name="connsiteY86" fmla="*/ 5580 h 10000"/>
              <a:gd name="connsiteX87" fmla="*/ 5938 w 9992"/>
              <a:gd name="connsiteY87" fmla="*/ 5656 h 10000"/>
              <a:gd name="connsiteX88" fmla="*/ 5265 w 9992"/>
              <a:gd name="connsiteY88" fmla="*/ 7752 h 10000"/>
              <a:gd name="connsiteX89" fmla="*/ 5194 w 9992"/>
              <a:gd name="connsiteY89" fmla="*/ 7829 h 10000"/>
              <a:gd name="connsiteX90" fmla="*/ 4928 w 9992"/>
              <a:gd name="connsiteY90" fmla="*/ 7829 h 10000"/>
              <a:gd name="connsiteX91" fmla="*/ 4928 w 9992"/>
              <a:gd name="connsiteY91" fmla="*/ 7752 h 10000"/>
              <a:gd name="connsiteX92" fmla="*/ 672 w 9992"/>
              <a:gd name="connsiteY92" fmla="*/ 4262 h 10000"/>
              <a:gd name="connsiteX93" fmla="*/ 672 w 9992"/>
              <a:gd name="connsiteY93" fmla="*/ 4262 h 10000"/>
              <a:gd name="connsiteX94" fmla="*/ 2092 w 9992"/>
              <a:gd name="connsiteY94" fmla="*/ 4262 h 10000"/>
              <a:gd name="connsiteX95" fmla="*/ 2092 w 9992"/>
              <a:gd name="connsiteY95" fmla="*/ 4649 h 10000"/>
              <a:gd name="connsiteX96" fmla="*/ 672 w 9992"/>
              <a:gd name="connsiteY96" fmla="*/ 4649 h 10000"/>
              <a:gd name="connsiteX97" fmla="*/ 672 w 9992"/>
              <a:gd name="connsiteY97" fmla="*/ 4262 h 10000"/>
              <a:gd name="connsiteX98" fmla="*/ 1146 w 9992"/>
              <a:gd name="connsiteY98" fmla="*/ 8760 h 10000"/>
              <a:gd name="connsiteX99" fmla="*/ 1146 w 9992"/>
              <a:gd name="connsiteY99" fmla="*/ 8760 h 10000"/>
              <a:gd name="connsiteX100" fmla="*/ 2092 w 9992"/>
              <a:gd name="connsiteY100" fmla="*/ 8760 h 10000"/>
              <a:gd name="connsiteX101" fmla="*/ 2092 w 9992"/>
              <a:gd name="connsiteY101" fmla="*/ 9149 h 10000"/>
              <a:gd name="connsiteX102" fmla="*/ 1146 w 9992"/>
              <a:gd name="connsiteY102" fmla="*/ 9149 h 10000"/>
              <a:gd name="connsiteX103" fmla="*/ 1146 w 9992"/>
              <a:gd name="connsiteY103" fmla="*/ 8760 h 10000"/>
              <a:gd name="connsiteX104" fmla="*/ 1146 w 9992"/>
              <a:gd name="connsiteY104" fmla="*/ 5193 h 10000"/>
              <a:gd name="connsiteX105" fmla="*/ 1146 w 9992"/>
              <a:gd name="connsiteY105" fmla="*/ 5193 h 10000"/>
              <a:gd name="connsiteX106" fmla="*/ 2092 w 9992"/>
              <a:gd name="connsiteY106" fmla="*/ 5193 h 10000"/>
              <a:gd name="connsiteX107" fmla="*/ 2092 w 9992"/>
              <a:gd name="connsiteY107" fmla="*/ 5502 h 10000"/>
              <a:gd name="connsiteX108" fmla="*/ 1146 w 9992"/>
              <a:gd name="connsiteY108" fmla="*/ 5502 h 10000"/>
              <a:gd name="connsiteX109" fmla="*/ 1146 w 9992"/>
              <a:gd name="connsiteY109" fmla="*/ 5193 h 10000"/>
              <a:gd name="connsiteX110" fmla="*/ 1146 w 9992"/>
              <a:gd name="connsiteY110" fmla="*/ 6049 h 10000"/>
              <a:gd name="connsiteX111" fmla="*/ 1146 w 9992"/>
              <a:gd name="connsiteY111" fmla="*/ 6049 h 10000"/>
              <a:gd name="connsiteX112" fmla="*/ 2092 w 9992"/>
              <a:gd name="connsiteY112" fmla="*/ 6049 h 10000"/>
              <a:gd name="connsiteX113" fmla="*/ 2092 w 9992"/>
              <a:gd name="connsiteY113" fmla="*/ 6434 h 10000"/>
              <a:gd name="connsiteX114" fmla="*/ 1146 w 9992"/>
              <a:gd name="connsiteY114" fmla="*/ 6434 h 10000"/>
              <a:gd name="connsiteX115" fmla="*/ 1146 w 9992"/>
              <a:gd name="connsiteY115" fmla="*/ 6049 h 10000"/>
              <a:gd name="connsiteX116" fmla="*/ 672 w 9992"/>
              <a:gd name="connsiteY116" fmla="*/ 6979 h 10000"/>
              <a:gd name="connsiteX117" fmla="*/ 672 w 9992"/>
              <a:gd name="connsiteY117" fmla="*/ 6979 h 10000"/>
              <a:gd name="connsiteX118" fmla="*/ 2092 w 9992"/>
              <a:gd name="connsiteY118" fmla="*/ 6979 h 10000"/>
              <a:gd name="connsiteX119" fmla="*/ 2092 w 9992"/>
              <a:gd name="connsiteY119" fmla="*/ 7289 h 10000"/>
              <a:gd name="connsiteX120" fmla="*/ 672 w 9992"/>
              <a:gd name="connsiteY120" fmla="*/ 7289 h 10000"/>
              <a:gd name="connsiteX121" fmla="*/ 672 w 9992"/>
              <a:gd name="connsiteY121" fmla="*/ 6979 h 10000"/>
              <a:gd name="connsiteX122" fmla="*/ 1146 w 9992"/>
              <a:gd name="connsiteY122" fmla="*/ 7829 h 10000"/>
              <a:gd name="connsiteX123" fmla="*/ 1146 w 9992"/>
              <a:gd name="connsiteY123" fmla="*/ 7829 h 10000"/>
              <a:gd name="connsiteX124" fmla="*/ 2092 w 9992"/>
              <a:gd name="connsiteY124" fmla="*/ 7829 h 10000"/>
              <a:gd name="connsiteX125" fmla="*/ 2092 w 9992"/>
              <a:gd name="connsiteY125" fmla="*/ 8218 h 10000"/>
              <a:gd name="connsiteX126" fmla="*/ 1146 w 9992"/>
              <a:gd name="connsiteY126" fmla="*/ 8218 h 10000"/>
              <a:gd name="connsiteX127" fmla="*/ 1146 w 9992"/>
              <a:gd name="connsiteY127" fmla="*/ 78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9992" h="10000">
                <a:moveTo>
                  <a:pt x="65" y="4416"/>
                </a:moveTo>
                <a:cubicBezTo>
                  <a:pt x="54" y="4855"/>
                  <a:pt x="0" y="5191"/>
                  <a:pt x="0" y="5346"/>
                </a:cubicBezTo>
                <a:cubicBezTo>
                  <a:pt x="0" y="5501"/>
                  <a:pt x="44" y="5346"/>
                  <a:pt x="65" y="5346"/>
                </a:cubicBezTo>
                <a:lnTo>
                  <a:pt x="65" y="10000"/>
                </a:lnTo>
                <a:lnTo>
                  <a:pt x="8438" y="10000"/>
                </a:lnTo>
                <a:lnTo>
                  <a:pt x="8438" y="2711"/>
                </a:lnTo>
                <a:cubicBezTo>
                  <a:pt x="8438" y="2556"/>
                  <a:pt x="8370" y="2478"/>
                  <a:pt x="8303" y="2478"/>
                </a:cubicBezTo>
                <a:lnTo>
                  <a:pt x="4253" y="2478"/>
                </a:lnTo>
                <a:lnTo>
                  <a:pt x="4253" y="1240"/>
                </a:lnTo>
                <a:lnTo>
                  <a:pt x="9723" y="1240"/>
                </a:lnTo>
                <a:lnTo>
                  <a:pt x="9723" y="7133"/>
                </a:lnTo>
                <a:lnTo>
                  <a:pt x="8780" y="7133"/>
                </a:lnTo>
                <a:lnTo>
                  <a:pt x="8780" y="7520"/>
                </a:lnTo>
                <a:lnTo>
                  <a:pt x="9992" y="7520"/>
                </a:lnTo>
                <a:lnTo>
                  <a:pt x="9992" y="156"/>
                </a:lnTo>
                <a:cubicBezTo>
                  <a:pt x="9992" y="76"/>
                  <a:pt x="9925" y="0"/>
                  <a:pt x="9860" y="0"/>
                </a:cubicBezTo>
                <a:lnTo>
                  <a:pt x="1756" y="0"/>
                </a:lnTo>
                <a:cubicBezTo>
                  <a:pt x="1686" y="0"/>
                  <a:pt x="1618" y="76"/>
                  <a:pt x="1618" y="156"/>
                </a:cubicBezTo>
                <a:lnTo>
                  <a:pt x="1618" y="2478"/>
                </a:lnTo>
                <a:lnTo>
                  <a:pt x="200" y="2478"/>
                </a:lnTo>
                <a:cubicBezTo>
                  <a:pt x="133" y="2478"/>
                  <a:pt x="65" y="2556"/>
                  <a:pt x="65" y="2711"/>
                </a:cubicBezTo>
                <a:cubicBezTo>
                  <a:pt x="65" y="3279"/>
                  <a:pt x="76" y="3977"/>
                  <a:pt x="65" y="4416"/>
                </a:cubicBezTo>
                <a:close/>
                <a:moveTo>
                  <a:pt x="8166" y="3718"/>
                </a:moveTo>
                <a:lnTo>
                  <a:pt x="8166" y="3718"/>
                </a:lnTo>
                <a:lnTo>
                  <a:pt x="8166" y="9613"/>
                </a:lnTo>
                <a:lnTo>
                  <a:pt x="2699" y="9613"/>
                </a:lnTo>
                <a:lnTo>
                  <a:pt x="2699" y="3718"/>
                </a:lnTo>
                <a:lnTo>
                  <a:pt x="8166" y="3718"/>
                </a:lnTo>
                <a:close/>
                <a:moveTo>
                  <a:pt x="1956" y="388"/>
                </a:moveTo>
                <a:lnTo>
                  <a:pt x="1956" y="388"/>
                </a:lnTo>
                <a:lnTo>
                  <a:pt x="2429" y="388"/>
                </a:lnTo>
                <a:lnTo>
                  <a:pt x="2429" y="930"/>
                </a:lnTo>
                <a:lnTo>
                  <a:pt x="1956" y="930"/>
                </a:lnTo>
                <a:lnTo>
                  <a:pt x="1956" y="388"/>
                </a:lnTo>
                <a:close/>
                <a:moveTo>
                  <a:pt x="1956" y="1240"/>
                </a:moveTo>
                <a:lnTo>
                  <a:pt x="1956" y="1240"/>
                </a:lnTo>
                <a:lnTo>
                  <a:pt x="3985" y="1240"/>
                </a:lnTo>
                <a:lnTo>
                  <a:pt x="3985" y="2478"/>
                </a:lnTo>
                <a:lnTo>
                  <a:pt x="1956" y="2478"/>
                </a:lnTo>
                <a:lnTo>
                  <a:pt x="1956" y="1240"/>
                </a:lnTo>
                <a:close/>
                <a:moveTo>
                  <a:pt x="406" y="2866"/>
                </a:moveTo>
                <a:lnTo>
                  <a:pt x="406" y="2866"/>
                </a:lnTo>
                <a:lnTo>
                  <a:pt x="877" y="2866"/>
                </a:lnTo>
                <a:lnTo>
                  <a:pt x="877" y="3409"/>
                </a:lnTo>
                <a:lnTo>
                  <a:pt x="406" y="3409"/>
                </a:lnTo>
                <a:lnTo>
                  <a:pt x="406" y="2866"/>
                </a:lnTo>
                <a:close/>
                <a:moveTo>
                  <a:pt x="406" y="3718"/>
                </a:moveTo>
                <a:lnTo>
                  <a:pt x="406" y="3718"/>
                </a:lnTo>
                <a:lnTo>
                  <a:pt x="2429" y="3718"/>
                </a:lnTo>
                <a:lnTo>
                  <a:pt x="2429" y="9613"/>
                </a:lnTo>
                <a:lnTo>
                  <a:pt x="406" y="9613"/>
                </a:lnTo>
                <a:lnTo>
                  <a:pt x="406" y="3718"/>
                </a:lnTo>
                <a:close/>
                <a:moveTo>
                  <a:pt x="3173" y="6900"/>
                </a:moveTo>
                <a:lnTo>
                  <a:pt x="3173" y="6900"/>
                </a:lnTo>
                <a:lnTo>
                  <a:pt x="3173" y="6512"/>
                </a:lnTo>
                <a:cubicBezTo>
                  <a:pt x="3195" y="6486"/>
                  <a:pt x="3218" y="6460"/>
                  <a:pt x="3239" y="6434"/>
                </a:cubicBezTo>
                <a:lnTo>
                  <a:pt x="4456" y="5580"/>
                </a:lnTo>
                <a:cubicBezTo>
                  <a:pt x="4480" y="5605"/>
                  <a:pt x="4502" y="5631"/>
                  <a:pt x="4525" y="5656"/>
                </a:cubicBezTo>
                <a:lnTo>
                  <a:pt x="4525" y="6049"/>
                </a:lnTo>
                <a:cubicBezTo>
                  <a:pt x="4502" y="6075"/>
                  <a:pt x="4480" y="6099"/>
                  <a:pt x="4456" y="6124"/>
                </a:cubicBezTo>
                <a:lnTo>
                  <a:pt x="3579" y="6745"/>
                </a:lnTo>
                <a:lnTo>
                  <a:pt x="4456" y="7289"/>
                </a:lnTo>
                <a:cubicBezTo>
                  <a:pt x="4477" y="7314"/>
                  <a:pt x="4502" y="7341"/>
                  <a:pt x="4525" y="7366"/>
                </a:cubicBezTo>
                <a:lnTo>
                  <a:pt x="4525" y="7752"/>
                </a:lnTo>
                <a:cubicBezTo>
                  <a:pt x="4525" y="7752"/>
                  <a:pt x="4456" y="7829"/>
                  <a:pt x="4456" y="7752"/>
                </a:cubicBezTo>
                <a:lnTo>
                  <a:pt x="3239" y="6979"/>
                </a:lnTo>
                <a:cubicBezTo>
                  <a:pt x="3173" y="6979"/>
                  <a:pt x="3173" y="6979"/>
                  <a:pt x="3173" y="6900"/>
                </a:cubicBezTo>
                <a:close/>
                <a:moveTo>
                  <a:pt x="6347" y="7752"/>
                </a:moveTo>
                <a:lnTo>
                  <a:pt x="6347" y="7752"/>
                </a:lnTo>
                <a:lnTo>
                  <a:pt x="6347" y="7366"/>
                </a:lnTo>
                <a:cubicBezTo>
                  <a:pt x="6347" y="7366"/>
                  <a:pt x="6347" y="7289"/>
                  <a:pt x="6411" y="7289"/>
                </a:cubicBezTo>
                <a:lnTo>
                  <a:pt x="7290" y="6668"/>
                </a:lnTo>
                <a:lnTo>
                  <a:pt x="6411" y="6124"/>
                </a:lnTo>
                <a:cubicBezTo>
                  <a:pt x="6347" y="6049"/>
                  <a:pt x="6347" y="6049"/>
                  <a:pt x="6347" y="5966"/>
                </a:cubicBezTo>
                <a:lnTo>
                  <a:pt x="6347" y="5656"/>
                </a:lnTo>
                <a:cubicBezTo>
                  <a:pt x="6369" y="5631"/>
                  <a:pt x="6389" y="5605"/>
                  <a:pt x="6411" y="5580"/>
                </a:cubicBezTo>
                <a:lnTo>
                  <a:pt x="7630" y="6434"/>
                </a:lnTo>
                <a:cubicBezTo>
                  <a:pt x="7698" y="6434"/>
                  <a:pt x="7698" y="6434"/>
                  <a:pt x="7698" y="6512"/>
                </a:cubicBezTo>
                <a:lnTo>
                  <a:pt x="7698" y="6900"/>
                </a:lnTo>
                <a:cubicBezTo>
                  <a:pt x="7675" y="6927"/>
                  <a:pt x="7652" y="6952"/>
                  <a:pt x="7630" y="6979"/>
                </a:cubicBezTo>
                <a:lnTo>
                  <a:pt x="6411" y="7752"/>
                </a:lnTo>
                <a:cubicBezTo>
                  <a:pt x="6411" y="7829"/>
                  <a:pt x="6347" y="7752"/>
                  <a:pt x="6347" y="7752"/>
                </a:cubicBezTo>
                <a:close/>
                <a:moveTo>
                  <a:pt x="4928" y="7752"/>
                </a:moveTo>
                <a:lnTo>
                  <a:pt x="4928" y="7752"/>
                </a:lnTo>
                <a:cubicBezTo>
                  <a:pt x="5152" y="7053"/>
                  <a:pt x="5378" y="6355"/>
                  <a:pt x="5602" y="5656"/>
                </a:cubicBezTo>
                <a:cubicBezTo>
                  <a:pt x="5602" y="5580"/>
                  <a:pt x="5668" y="5580"/>
                  <a:pt x="5668" y="5580"/>
                </a:cubicBezTo>
                <a:lnTo>
                  <a:pt x="5938" y="5580"/>
                </a:lnTo>
                <a:lnTo>
                  <a:pt x="5938" y="5656"/>
                </a:lnTo>
                <a:cubicBezTo>
                  <a:pt x="5717" y="6356"/>
                  <a:pt x="5489" y="7054"/>
                  <a:pt x="5265" y="7752"/>
                </a:cubicBezTo>
                <a:cubicBezTo>
                  <a:pt x="5240" y="7777"/>
                  <a:pt x="5217" y="7804"/>
                  <a:pt x="5194" y="7829"/>
                </a:cubicBezTo>
                <a:lnTo>
                  <a:pt x="4928" y="7829"/>
                </a:lnTo>
                <a:cubicBezTo>
                  <a:pt x="4928" y="7829"/>
                  <a:pt x="4860" y="7752"/>
                  <a:pt x="4928" y="7752"/>
                </a:cubicBezTo>
                <a:close/>
                <a:moveTo>
                  <a:pt x="672" y="4262"/>
                </a:moveTo>
                <a:lnTo>
                  <a:pt x="672" y="4262"/>
                </a:lnTo>
                <a:lnTo>
                  <a:pt x="2092" y="4262"/>
                </a:lnTo>
                <a:lnTo>
                  <a:pt x="2092" y="4649"/>
                </a:lnTo>
                <a:lnTo>
                  <a:pt x="672" y="4649"/>
                </a:lnTo>
                <a:lnTo>
                  <a:pt x="672" y="4262"/>
                </a:lnTo>
                <a:close/>
                <a:moveTo>
                  <a:pt x="1146" y="8760"/>
                </a:moveTo>
                <a:lnTo>
                  <a:pt x="1146" y="8760"/>
                </a:lnTo>
                <a:lnTo>
                  <a:pt x="2092" y="8760"/>
                </a:lnTo>
                <a:lnTo>
                  <a:pt x="2092" y="9149"/>
                </a:lnTo>
                <a:lnTo>
                  <a:pt x="1146" y="9149"/>
                </a:lnTo>
                <a:lnTo>
                  <a:pt x="1146" y="8760"/>
                </a:lnTo>
                <a:close/>
                <a:moveTo>
                  <a:pt x="1146" y="5193"/>
                </a:moveTo>
                <a:lnTo>
                  <a:pt x="1146" y="5193"/>
                </a:lnTo>
                <a:lnTo>
                  <a:pt x="2092" y="5193"/>
                </a:lnTo>
                <a:lnTo>
                  <a:pt x="2092" y="5502"/>
                </a:lnTo>
                <a:lnTo>
                  <a:pt x="1146" y="5502"/>
                </a:lnTo>
                <a:lnTo>
                  <a:pt x="1146" y="5193"/>
                </a:lnTo>
                <a:close/>
                <a:moveTo>
                  <a:pt x="1146" y="6049"/>
                </a:moveTo>
                <a:lnTo>
                  <a:pt x="1146" y="6049"/>
                </a:lnTo>
                <a:lnTo>
                  <a:pt x="2092" y="6049"/>
                </a:lnTo>
                <a:lnTo>
                  <a:pt x="2092" y="6434"/>
                </a:lnTo>
                <a:lnTo>
                  <a:pt x="1146" y="6434"/>
                </a:lnTo>
                <a:lnTo>
                  <a:pt x="1146" y="6049"/>
                </a:lnTo>
                <a:close/>
                <a:moveTo>
                  <a:pt x="672" y="6979"/>
                </a:moveTo>
                <a:lnTo>
                  <a:pt x="672" y="6979"/>
                </a:lnTo>
                <a:lnTo>
                  <a:pt x="2092" y="6979"/>
                </a:lnTo>
                <a:lnTo>
                  <a:pt x="2092" y="7289"/>
                </a:lnTo>
                <a:lnTo>
                  <a:pt x="672" y="7289"/>
                </a:lnTo>
                <a:lnTo>
                  <a:pt x="672" y="6979"/>
                </a:lnTo>
                <a:close/>
                <a:moveTo>
                  <a:pt x="1146" y="7829"/>
                </a:moveTo>
                <a:lnTo>
                  <a:pt x="1146" y="7829"/>
                </a:lnTo>
                <a:lnTo>
                  <a:pt x="2092" y="7829"/>
                </a:lnTo>
                <a:lnTo>
                  <a:pt x="2092" y="8218"/>
                </a:lnTo>
                <a:lnTo>
                  <a:pt x="1146" y="8218"/>
                </a:lnTo>
                <a:lnTo>
                  <a:pt x="1146" y="7829"/>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00">
              <a:solidFill>
                <a:srgbClr val="58595B"/>
              </a:solidFill>
              <a:latin typeface="Calibri" panose="020F0502020204030204" pitchFamily="34" charset="0"/>
              <a:cs typeface="Calibri" panose="020F0502020204030204" pitchFamily="34" charset="0"/>
            </a:endParaRPr>
          </a:p>
        </p:txBody>
      </p:sp>
      <p:grpSp>
        <p:nvGrpSpPr>
          <p:cNvPr id="46" name="Group 45">
            <a:extLst>
              <a:ext uri="{FF2B5EF4-FFF2-40B4-BE49-F238E27FC236}">
                <a16:creationId xmlns:a16="http://schemas.microsoft.com/office/drawing/2014/main" id="{660F1F69-CC57-0C46-8588-6C5C93FCC640}"/>
              </a:ext>
            </a:extLst>
          </p:cNvPr>
          <p:cNvGrpSpPr>
            <a:grpSpLocks noChangeAspect="1"/>
          </p:cNvGrpSpPr>
          <p:nvPr/>
        </p:nvGrpSpPr>
        <p:grpSpPr>
          <a:xfrm>
            <a:off x="2694834" y="4830196"/>
            <a:ext cx="742150" cy="457199"/>
            <a:chOff x="5436839" y="3940074"/>
            <a:chExt cx="1028376" cy="633529"/>
          </a:xfrm>
        </p:grpSpPr>
        <p:grpSp>
          <p:nvGrpSpPr>
            <p:cNvPr id="47" name="Group 46">
              <a:extLst>
                <a:ext uri="{FF2B5EF4-FFF2-40B4-BE49-F238E27FC236}">
                  <a16:creationId xmlns:a16="http://schemas.microsoft.com/office/drawing/2014/main" id="{2FC8B9AF-AF15-0D47-95BA-7AE7598FF618}"/>
                </a:ext>
              </a:extLst>
            </p:cNvPr>
            <p:cNvGrpSpPr/>
            <p:nvPr/>
          </p:nvGrpSpPr>
          <p:grpSpPr>
            <a:xfrm>
              <a:off x="6028184" y="4028638"/>
              <a:ext cx="437031" cy="448814"/>
              <a:chOff x="6028164" y="4171087"/>
              <a:chExt cx="298334" cy="306379"/>
            </a:xfrm>
          </p:grpSpPr>
          <p:sp>
            <p:nvSpPr>
              <p:cNvPr id="49" name="Freeform 13">
                <a:extLst>
                  <a:ext uri="{FF2B5EF4-FFF2-40B4-BE49-F238E27FC236}">
                    <a16:creationId xmlns:a16="http://schemas.microsoft.com/office/drawing/2014/main" id="{948478A7-2C27-8D42-89FC-3084B0773C37}"/>
                  </a:ext>
                </a:extLst>
              </p:cNvPr>
              <p:cNvSpPr>
                <a:spLocks noChangeAspect="1" noChangeArrowheads="1"/>
              </p:cNvSpPr>
              <p:nvPr/>
            </p:nvSpPr>
            <p:spPr bwMode="auto">
              <a:xfrm rot="5400000">
                <a:off x="6028165" y="4342887"/>
                <a:ext cx="134578" cy="134579"/>
              </a:xfrm>
              <a:custGeom>
                <a:avLst/>
                <a:gdLst>
                  <a:gd name="T0" fmla="*/ 2314 w 2964"/>
                  <a:gd name="T1" fmla="*/ 370 h 2964"/>
                  <a:gd name="T2" fmla="*/ 2314 w 2964"/>
                  <a:gd name="T3" fmla="*/ 648 h 2964"/>
                  <a:gd name="T4" fmla="*/ 2592 w 2964"/>
                  <a:gd name="T5" fmla="*/ 1945 h 2964"/>
                  <a:gd name="T6" fmla="*/ 2314 w 2964"/>
                  <a:gd name="T7" fmla="*/ 1945 h 2964"/>
                  <a:gd name="T8" fmla="*/ 2592 w 2964"/>
                  <a:gd name="T9" fmla="*/ 1945 h 2964"/>
                  <a:gd name="T10" fmla="*/ 1135 w 2964"/>
                  <a:gd name="T11" fmla="*/ 0 h 2964"/>
                  <a:gd name="T12" fmla="*/ 1343 w 2964"/>
                  <a:gd name="T13" fmla="*/ 1667 h 2964"/>
                  <a:gd name="T14" fmla="*/ 787 w 2964"/>
                  <a:gd name="T15" fmla="*/ 1667 h 2964"/>
                  <a:gd name="T16" fmla="*/ 996 w 2964"/>
                  <a:gd name="T17" fmla="*/ 0 h 2964"/>
                  <a:gd name="T18" fmla="*/ 579 w 2964"/>
                  <a:gd name="T19" fmla="*/ 752 h 2964"/>
                  <a:gd name="T20" fmla="*/ 509 w 2964"/>
                  <a:gd name="T21" fmla="*/ 1297 h 2964"/>
                  <a:gd name="T22" fmla="*/ 440 w 2964"/>
                  <a:gd name="T23" fmla="*/ 752 h 2964"/>
                  <a:gd name="T24" fmla="*/ 278 w 2964"/>
                  <a:gd name="T25" fmla="*/ 0 h 2964"/>
                  <a:gd name="T26" fmla="*/ 0 w 2964"/>
                  <a:gd name="T27" fmla="*/ 2176 h 2964"/>
                  <a:gd name="T28" fmla="*/ 1551 w 2964"/>
                  <a:gd name="T29" fmla="*/ 2038 h 2964"/>
                  <a:gd name="T30" fmla="*/ 1343 w 2964"/>
                  <a:gd name="T31" fmla="*/ 972 h 2964"/>
                  <a:gd name="T32" fmla="*/ 1899 w 2964"/>
                  <a:gd name="T33" fmla="*/ 972 h 2964"/>
                  <a:gd name="T34" fmla="*/ 1690 w 2964"/>
                  <a:gd name="T35" fmla="*/ 2084 h 2964"/>
                  <a:gd name="T36" fmla="*/ 0 w 2964"/>
                  <a:gd name="T37" fmla="*/ 2314 h 2964"/>
                  <a:gd name="T38" fmla="*/ 1551 w 2964"/>
                  <a:gd name="T39" fmla="*/ 2500 h 2964"/>
                  <a:gd name="T40" fmla="*/ 1876 w 2964"/>
                  <a:gd name="T41" fmla="*/ 1598 h 2964"/>
                  <a:gd name="T42" fmla="*/ 2245 w 2964"/>
                  <a:gd name="T43" fmla="*/ 776 h 2964"/>
                  <a:gd name="T44" fmla="*/ 2314 w 2964"/>
                  <a:gd name="T45" fmla="*/ 231 h 2964"/>
                  <a:gd name="T46" fmla="*/ 2384 w 2964"/>
                  <a:gd name="T47" fmla="*/ 776 h 2964"/>
                  <a:gd name="T48" fmla="*/ 2015 w 2964"/>
                  <a:gd name="T49" fmla="*/ 1644 h 2964"/>
                  <a:gd name="T50" fmla="*/ 1598 w 2964"/>
                  <a:gd name="T51" fmla="*/ 2639 h 2964"/>
                  <a:gd name="T52" fmla="*/ 0 w 2964"/>
                  <a:gd name="T53" fmla="*/ 2685 h 2964"/>
                  <a:gd name="T54" fmla="*/ 2384 w 2964"/>
                  <a:gd name="T55" fmla="*/ 2963 h 2964"/>
                  <a:gd name="T56" fmla="*/ 2176 w 2964"/>
                  <a:gd name="T57" fmla="*/ 1945 h 2964"/>
                  <a:gd name="T58" fmla="*/ 2731 w 2964"/>
                  <a:gd name="T59" fmla="*/ 1945 h 2964"/>
                  <a:gd name="T60" fmla="*/ 2523 w 2964"/>
                  <a:gd name="T61" fmla="*/ 2963 h 2964"/>
                  <a:gd name="T62" fmla="*/ 2963 w 2964"/>
                  <a:gd name="T63" fmla="*/ 2685 h 2964"/>
                  <a:gd name="T64" fmla="*/ 2685 w 2964"/>
                  <a:gd name="T65" fmla="*/ 0 h 2964"/>
                  <a:gd name="T66" fmla="*/ 1621 w 2964"/>
                  <a:gd name="T67" fmla="*/ 833 h 2964"/>
                  <a:gd name="T68" fmla="*/ 1621 w 2964"/>
                  <a:gd name="T69" fmla="*/ 1111 h 2964"/>
                  <a:gd name="T70" fmla="*/ 926 w 2964"/>
                  <a:gd name="T71" fmla="*/ 1667 h 2964"/>
                  <a:gd name="T72" fmla="*/ 1204 w 2964"/>
                  <a:gd name="T73" fmla="*/ 1667 h 2964"/>
                  <a:gd name="T74" fmla="*/ 926 w 2964"/>
                  <a:gd name="T75" fmla="*/ 1667 h 2964"/>
                  <a:gd name="T76" fmla="*/ 509 w 2964"/>
                  <a:gd name="T77" fmla="*/ 1158 h 2964"/>
                  <a:gd name="T78" fmla="*/ 509 w 2964"/>
                  <a:gd name="T79" fmla="*/ 88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4" h="2964">
                    <a:moveTo>
                      <a:pt x="2453" y="509"/>
                    </a:moveTo>
                    <a:cubicBezTo>
                      <a:pt x="2453" y="428"/>
                      <a:pt x="2396" y="370"/>
                      <a:pt x="2314" y="370"/>
                    </a:cubicBezTo>
                    <a:cubicBezTo>
                      <a:pt x="2233" y="370"/>
                      <a:pt x="2176" y="428"/>
                      <a:pt x="2176" y="509"/>
                    </a:cubicBezTo>
                    <a:cubicBezTo>
                      <a:pt x="2176" y="590"/>
                      <a:pt x="2233" y="648"/>
                      <a:pt x="2314" y="648"/>
                    </a:cubicBezTo>
                    <a:cubicBezTo>
                      <a:pt x="2396" y="648"/>
                      <a:pt x="2453" y="590"/>
                      <a:pt x="2453" y="509"/>
                    </a:cubicBezTo>
                    <a:close/>
                    <a:moveTo>
                      <a:pt x="2592" y="1945"/>
                    </a:moveTo>
                    <a:cubicBezTo>
                      <a:pt x="2592" y="1864"/>
                      <a:pt x="2534" y="1806"/>
                      <a:pt x="2453" y="1806"/>
                    </a:cubicBezTo>
                    <a:cubicBezTo>
                      <a:pt x="2372" y="1806"/>
                      <a:pt x="2314" y="1864"/>
                      <a:pt x="2314" y="1945"/>
                    </a:cubicBezTo>
                    <a:cubicBezTo>
                      <a:pt x="2314" y="2026"/>
                      <a:pt x="2372" y="2084"/>
                      <a:pt x="2453" y="2084"/>
                    </a:cubicBezTo>
                    <a:cubicBezTo>
                      <a:pt x="2534" y="2084"/>
                      <a:pt x="2592" y="2026"/>
                      <a:pt x="2592" y="1945"/>
                    </a:cubicBezTo>
                    <a:close/>
                    <a:moveTo>
                      <a:pt x="2685" y="0"/>
                    </a:moveTo>
                    <a:cubicBezTo>
                      <a:pt x="1135" y="0"/>
                      <a:pt x="1135" y="0"/>
                      <a:pt x="1135" y="0"/>
                    </a:cubicBezTo>
                    <a:cubicBezTo>
                      <a:pt x="1135" y="1401"/>
                      <a:pt x="1135" y="1401"/>
                      <a:pt x="1135" y="1401"/>
                    </a:cubicBezTo>
                    <a:cubicBezTo>
                      <a:pt x="1250" y="1424"/>
                      <a:pt x="1343" y="1540"/>
                      <a:pt x="1343" y="1667"/>
                    </a:cubicBezTo>
                    <a:cubicBezTo>
                      <a:pt x="1343" y="1817"/>
                      <a:pt x="1215" y="1945"/>
                      <a:pt x="1065" y="1945"/>
                    </a:cubicBezTo>
                    <a:cubicBezTo>
                      <a:pt x="915" y="1945"/>
                      <a:pt x="787" y="1817"/>
                      <a:pt x="787" y="1667"/>
                    </a:cubicBezTo>
                    <a:cubicBezTo>
                      <a:pt x="787" y="1540"/>
                      <a:pt x="880" y="1424"/>
                      <a:pt x="996" y="1401"/>
                    </a:cubicBezTo>
                    <a:cubicBezTo>
                      <a:pt x="996" y="0"/>
                      <a:pt x="996" y="0"/>
                      <a:pt x="996" y="0"/>
                    </a:cubicBezTo>
                    <a:cubicBezTo>
                      <a:pt x="579" y="0"/>
                      <a:pt x="579" y="0"/>
                      <a:pt x="579" y="0"/>
                    </a:cubicBezTo>
                    <a:cubicBezTo>
                      <a:pt x="579" y="752"/>
                      <a:pt x="579" y="752"/>
                      <a:pt x="579" y="752"/>
                    </a:cubicBezTo>
                    <a:cubicBezTo>
                      <a:pt x="695" y="776"/>
                      <a:pt x="787" y="891"/>
                      <a:pt x="787" y="1019"/>
                    </a:cubicBezTo>
                    <a:cubicBezTo>
                      <a:pt x="787" y="1169"/>
                      <a:pt x="660" y="1297"/>
                      <a:pt x="509" y="1297"/>
                    </a:cubicBezTo>
                    <a:cubicBezTo>
                      <a:pt x="359" y="1297"/>
                      <a:pt x="231" y="1169"/>
                      <a:pt x="231" y="1019"/>
                    </a:cubicBezTo>
                    <a:cubicBezTo>
                      <a:pt x="231" y="891"/>
                      <a:pt x="324" y="776"/>
                      <a:pt x="440" y="752"/>
                    </a:cubicBezTo>
                    <a:cubicBezTo>
                      <a:pt x="440" y="0"/>
                      <a:pt x="440" y="0"/>
                      <a:pt x="440" y="0"/>
                    </a:cubicBezTo>
                    <a:cubicBezTo>
                      <a:pt x="278" y="0"/>
                      <a:pt x="278" y="0"/>
                      <a:pt x="278" y="0"/>
                    </a:cubicBezTo>
                    <a:cubicBezTo>
                      <a:pt x="127" y="0"/>
                      <a:pt x="0" y="127"/>
                      <a:pt x="0" y="278"/>
                    </a:cubicBezTo>
                    <a:cubicBezTo>
                      <a:pt x="0" y="2176"/>
                      <a:pt x="0" y="2176"/>
                      <a:pt x="0" y="2176"/>
                    </a:cubicBezTo>
                    <a:cubicBezTo>
                      <a:pt x="1413" y="2176"/>
                      <a:pt x="1413" y="2176"/>
                      <a:pt x="1413" y="2176"/>
                    </a:cubicBezTo>
                    <a:cubicBezTo>
                      <a:pt x="1551" y="2038"/>
                      <a:pt x="1551" y="2038"/>
                      <a:pt x="1551" y="2038"/>
                    </a:cubicBezTo>
                    <a:cubicBezTo>
                      <a:pt x="1551" y="1239"/>
                      <a:pt x="1551" y="1239"/>
                      <a:pt x="1551" y="1239"/>
                    </a:cubicBezTo>
                    <a:cubicBezTo>
                      <a:pt x="1436" y="1215"/>
                      <a:pt x="1343" y="1100"/>
                      <a:pt x="1343" y="972"/>
                    </a:cubicBezTo>
                    <a:cubicBezTo>
                      <a:pt x="1343" y="822"/>
                      <a:pt x="1470" y="695"/>
                      <a:pt x="1621" y="695"/>
                    </a:cubicBezTo>
                    <a:cubicBezTo>
                      <a:pt x="1771" y="695"/>
                      <a:pt x="1899" y="822"/>
                      <a:pt x="1899" y="972"/>
                    </a:cubicBezTo>
                    <a:cubicBezTo>
                      <a:pt x="1899" y="1100"/>
                      <a:pt x="1806" y="1215"/>
                      <a:pt x="1690" y="1239"/>
                    </a:cubicBezTo>
                    <a:cubicBezTo>
                      <a:pt x="1690" y="2084"/>
                      <a:pt x="1690" y="2084"/>
                      <a:pt x="1690" y="2084"/>
                    </a:cubicBezTo>
                    <a:cubicBezTo>
                      <a:pt x="1459" y="2314"/>
                      <a:pt x="1459" y="2314"/>
                      <a:pt x="1459" y="2314"/>
                    </a:cubicBezTo>
                    <a:cubicBezTo>
                      <a:pt x="0" y="2314"/>
                      <a:pt x="0" y="2314"/>
                      <a:pt x="0" y="2314"/>
                    </a:cubicBezTo>
                    <a:cubicBezTo>
                      <a:pt x="0" y="2500"/>
                      <a:pt x="0" y="2500"/>
                      <a:pt x="0" y="2500"/>
                    </a:cubicBezTo>
                    <a:cubicBezTo>
                      <a:pt x="1551" y="2500"/>
                      <a:pt x="1551" y="2500"/>
                      <a:pt x="1551" y="2500"/>
                    </a:cubicBezTo>
                    <a:cubicBezTo>
                      <a:pt x="1876" y="2176"/>
                      <a:pt x="1876" y="2176"/>
                      <a:pt x="1876" y="2176"/>
                    </a:cubicBezTo>
                    <a:cubicBezTo>
                      <a:pt x="1876" y="1598"/>
                      <a:pt x="1876" y="1598"/>
                      <a:pt x="1876" y="1598"/>
                    </a:cubicBezTo>
                    <a:cubicBezTo>
                      <a:pt x="2245" y="1227"/>
                      <a:pt x="2245" y="1227"/>
                      <a:pt x="2245" y="1227"/>
                    </a:cubicBezTo>
                    <a:cubicBezTo>
                      <a:pt x="2245" y="776"/>
                      <a:pt x="2245" y="776"/>
                      <a:pt x="2245" y="776"/>
                    </a:cubicBezTo>
                    <a:cubicBezTo>
                      <a:pt x="2130" y="752"/>
                      <a:pt x="2038" y="637"/>
                      <a:pt x="2038" y="509"/>
                    </a:cubicBezTo>
                    <a:cubicBezTo>
                      <a:pt x="2038" y="359"/>
                      <a:pt x="2165" y="231"/>
                      <a:pt x="2314" y="231"/>
                    </a:cubicBezTo>
                    <a:cubicBezTo>
                      <a:pt x="2465" y="231"/>
                      <a:pt x="2592" y="359"/>
                      <a:pt x="2592" y="509"/>
                    </a:cubicBezTo>
                    <a:cubicBezTo>
                      <a:pt x="2592" y="637"/>
                      <a:pt x="2500" y="752"/>
                      <a:pt x="2384" y="776"/>
                    </a:cubicBezTo>
                    <a:cubicBezTo>
                      <a:pt x="2384" y="1274"/>
                      <a:pt x="2384" y="1274"/>
                      <a:pt x="2384" y="1274"/>
                    </a:cubicBezTo>
                    <a:cubicBezTo>
                      <a:pt x="2015" y="1644"/>
                      <a:pt x="2015" y="1644"/>
                      <a:pt x="2015" y="1644"/>
                    </a:cubicBezTo>
                    <a:cubicBezTo>
                      <a:pt x="2015" y="2223"/>
                      <a:pt x="2015" y="2223"/>
                      <a:pt x="2015" y="2223"/>
                    </a:cubicBezTo>
                    <a:cubicBezTo>
                      <a:pt x="1598" y="2639"/>
                      <a:pt x="1598" y="2639"/>
                      <a:pt x="1598" y="2639"/>
                    </a:cubicBezTo>
                    <a:cubicBezTo>
                      <a:pt x="0" y="2639"/>
                      <a:pt x="0" y="2639"/>
                      <a:pt x="0" y="2639"/>
                    </a:cubicBezTo>
                    <a:cubicBezTo>
                      <a:pt x="0" y="2685"/>
                      <a:pt x="0" y="2685"/>
                      <a:pt x="0" y="2685"/>
                    </a:cubicBezTo>
                    <a:cubicBezTo>
                      <a:pt x="0" y="2835"/>
                      <a:pt x="127" y="2963"/>
                      <a:pt x="278" y="2963"/>
                    </a:cubicBezTo>
                    <a:cubicBezTo>
                      <a:pt x="2384" y="2963"/>
                      <a:pt x="2384" y="2963"/>
                      <a:pt x="2384" y="2963"/>
                    </a:cubicBezTo>
                    <a:cubicBezTo>
                      <a:pt x="2384" y="2211"/>
                      <a:pt x="2384" y="2211"/>
                      <a:pt x="2384" y="2211"/>
                    </a:cubicBezTo>
                    <a:cubicBezTo>
                      <a:pt x="2268" y="2188"/>
                      <a:pt x="2176" y="2072"/>
                      <a:pt x="2176" y="1945"/>
                    </a:cubicBezTo>
                    <a:cubicBezTo>
                      <a:pt x="2176" y="1794"/>
                      <a:pt x="2303" y="1667"/>
                      <a:pt x="2453" y="1667"/>
                    </a:cubicBezTo>
                    <a:cubicBezTo>
                      <a:pt x="2604" y="1667"/>
                      <a:pt x="2731" y="1794"/>
                      <a:pt x="2731" y="1945"/>
                    </a:cubicBezTo>
                    <a:cubicBezTo>
                      <a:pt x="2731" y="2072"/>
                      <a:pt x="2639" y="2188"/>
                      <a:pt x="2523" y="2211"/>
                    </a:cubicBezTo>
                    <a:cubicBezTo>
                      <a:pt x="2523" y="2963"/>
                      <a:pt x="2523" y="2963"/>
                      <a:pt x="2523" y="2963"/>
                    </a:cubicBezTo>
                    <a:cubicBezTo>
                      <a:pt x="2685" y="2963"/>
                      <a:pt x="2685" y="2963"/>
                      <a:pt x="2685" y="2963"/>
                    </a:cubicBezTo>
                    <a:cubicBezTo>
                      <a:pt x="2835" y="2963"/>
                      <a:pt x="2963" y="2835"/>
                      <a:pt x="2963" y="2685"/>
                    </a:cubicBezTo>
                    <a:cubicBezTo>
                      <a:pt x="2963" y="278"/>
                      <a:pt x="2963" y="278"/>
                      <a:pt x="2963" y="278"/>
                    </a:cubicBezTo>
                    <a:cubicBezTo>
                      <a:pt x="2963" y="127"/>
                      <a:pt x="2835" y="0"/>
                      <a:pt x="2685" y="0"/>
                    </a:cubicBezTo>
                    <a:close/>
                    <a:moveTo>
                      <a:pt x="1760" y="972"/>
                    </a:moveTo>
                    <a:cubicBezTo>
                      <a:pt x="1760" y="891"/>
                      <a:pt x="1702" y="833"/>
                      <a:pt x="1621" y="833"/>
                    </a:cubicBezTo>
                    <a:cubicBezTo>
                      <a:pt x="1540" y="833"/>
                      <a:pt x="1482" y="891"/>
                      <a:pt x="1482" y="972"/>
                    </a:cubicBezTo>
                    <a:cubicBezTo>
                      <a:pt x="1482" y="1054"/>
                      <a:pt x="1540" y="1111"/>
                      <a:pt x="1621" y="1111"/>
                    </a:cubicBezTo>
                    <a:cubicBezTo>
                      <a:pt x="1702" y="1111"/>
                      <a:pt x="1760" y="1054"/>
                      <a:pt x="1760" y="972"/>
                    </a:cubicBezTo>
                    <a:close/>
                    <a:moveTo>
                      <a:pt x="926" y="1667"/>
                    </a:moveTo>
                    <a:cubicBezTo>
                      <a:pt x="926" y="1748"/>
                      <a:pt x="984" y="1806"/>
                      <a:pt x="1065" y="1806"/>
                    </a:cubicBezTo>
                    <a:cubicBezTo>
                      <a:pt x="1146" y="1806"/>
                      <a:pt x="1204" y="1748"/>
                      <a:pt x="1204" y="1667"/>
                    </a:cubicBezTo>
                    <a:cubicBezTo>
                      <a:pt x="1204" y="1586"/>
                      <a:pt x="1146" y="1528"/>
                      <a:pt x="1065" y="1528"/>
                    </a:cubicBezTo>
                    <a:cubicBezTo>
                      <a:pt x="984" y="1528"/>
                      <a:pt x="926" y="1586"/>
                      <a:pt x="926" y="1667"/>
                    </a:cubicBezTo>
                    <a:close/>
                    <a:moveTo>
                      <a:pt x="370" y="1019"/>
                    </a:moveTo>
                    <a:cubicBezTo>
                      <a:pt x="370" y="1100"/>
                      <a:pt x="428" y="1158"/>
                      <a:pt x="509" y="1158"/>
                    </a:cubicBezTo>
                    <a:cubicBezTo>
                      <a:pt x="590" y="1158"/>
                      <a:pt x="648" y="1100"/>
                      <a:pt x="648" y="1019"/>
                    </a:cubicBezTo>
                    <a:cubicBezTo>
                      <a:pt x="648" y="938"/>
                      <a:pt x="590" y="880"/>
                      <a:pt x="509" y="880"/>
                    </a:cubicBezTo>
                    <a:cubicBezTo>
                      <a:pt x="428" y="880"/>
                      <a:pt x="370" y="938"/>
                      <a:pt x="370" y="1019"/>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latin typeface="Calibri" panose="020F0502020204030204" pitchFamily="34" charset="0"/>
                  <a:cs typeface="Calibri" panose="020F0502020204030204" pitchFamily="34" charset="0"/>
                </a:endParaRPr>
              </a:p>
            </p:txBody>
          </p:sp>
          <p:sp>
            <p:nvSpPr>
              <p:cNvPr id="50" name="Freeform 13">
                <a:extLst>
                  <a:ext uri="{FF2B5EF4-FFF2-40B4-BE49-F238E27FC236}">
                    <a16:creationId xmlns:a16="http://schemas.microsoft.com/office/drawing/2014/main" id="{04AFAF6E-C1E9-4548-BB99-972F3AF66467}"/>
                  </a:ext>
                </a:extLst>
              </p:cNvPr>
              <p:cNvSpPr>
                <a:spLocks noChangeAspect="1" noChangeArrowheads="1"/>
              </p:cNvSpPr>
              <p:nvPr/>
            </p:nvSpPr>
            <p:spPr bwMode="auto">
              <a:xfrm rot="5400000">
                <a:off x="6108211" y="4171086"/>
                <a:ext cx="134578" cy="134579"/>
              </a:xfrm>
              <a:custGeom>
                <a:avLst/>
                <a:gdLst>
                  <a:gd name="T0" fmla="*/ 2314 w 2964"/>
                  <a:gd name="T1" fmla="*/ 370 h 2964"/>
                  <a:gd name="T2" fmla="*/ 2314 w 2964"/>
                  <a:gd name="T3" fmla="*/ 648 h 2964"/>
                  <a:gd name="T4" fmla="*/ 2592 w 2964"/>
                  <a:gd name="T5" fmla="*/ 1945 h 2964"/>
                  <a:gd name="T6" fmla="*/ 2314 w 2964"/>
                  <a:gd name="T7" fmla="*/ 1945 h 2964"/>
                  <a:gd name="T8" fmla="*/ 2592 w 2964"/>
                  <a:gd name="T9" fmla="*/ 1945 h 2964"/>
                  <a:gd name="T10" fmla="*/ 1135 w 2964"/>
                  <a:gd name="T11" fmla="*/ 0 h 2964"/>
                  <a:gd name="T12" fmla="*/ 1343 w 2964"/>
                  <a:gd name="T13" fmla="*/ 1667 h 2964"/>
                  <a:gd name="T14" fmla="*/ 787 w 2964"/>
                  <a:gd name="T15" fmla="*/ 1667 h 2964"/>
                  <a:gd name="T16" fmla="*/ 996 w 2964"/>
                  <a:gd name="T17" fmla="*/ 0 h 2964"/>
                  <a:gd name="T18" fmla="*/ 579 w 2964"/>
                  <a:gd name="T19" fmla="*/ 752 h 2964"/>
                  <a:gd name="T20" fmla="*/ 509 w 2964"/>
                  <a:gd name="T21" fmla="*/ 1297 h 2964"/>
                  <a:gd name="T22" fmla="*/ 440 w 2964"/>
                  <a:gd name="T23" fmla="*/ 752 h 2964"/>
                  <a:gd name="T24" fmla="*/ 278 w 2964"/>
                  <a:gd name="T25" fmla="*/ 0 h 2964"/>
                  <a:gd name="T26" fmla="*/ 0 w 2964"/>
                  <a:gd name="T27" fmla="*/ 2176 h 2964"/>
                  <a:gd name="T28" fmla="*/ 1551 w 2964"/>
                  <a:gd name="T29" fmla="*/ 2038 h 2964"/>
                  <a:gd name="T30" fmla="*/ 1343 w 2964"/>
                  <a:gd name="T31" fmla="*/ 972 h 2964"/>
                  <a:gd name="T32" fmla="*/ 1899 w 2964"/>
                  <a:gd name="T33" fmla="*/ 972 h 2964"/>
                  <a:gd name="T34" fmla="*/ 1690 w 2964"/>
                  <a:gd name="T35" fmla="*/ 2084 h 2964"/>
                  <a:gd name="T36" fmla="*/ 0 w 2964"/>
                  <a:gd name="T37" fmla="*/ 2314 h 2964"/>
                  <a:gd name="T38" fmla="*/ 1551 w 2964"/>
                  <a:gd name="T39" fmla="*/ 2500 h 2964"/>
                  <a:gd name="T40" fmla="*/ 1876 w 2964"/>
                  <a:gd name="T41" fmla="*/ 1598 h 2964"/>
                  <a:gd name="T42" fmla="*/ 2245 w 2964"/>
                  <a:gd name="T43" fmla="*/ 776 h 2964"/>
                  <a:gd name="T44" fmla="*/ 2314 w 2964"/>
                  <a:gd name="T45" fmla="*/ 231 h 2964"/>
                  <a:gd name="T46" fmla="*/ 2384 w 2964"/>
                  <a:gd name="T47" fmla="*/ 776 h 2964"/>
                  <a:gd name="T48" fmla="*/ 2015 w 2964"/>
                  <a:gd name="T49" fmla="*/ 1644 h 2964"/>
                  <a:gd name="T50" fmla="*/ 1598 w 2964"/>
                  <a:gd name="T51" fmla="*/ 2639 h 2964"/>
                  <a:gd name="T52" fmla="*/ 0 w 2964"/>
                  <a:gd name="T53" fmla="*/ 2685 h 2964"/>
                  <a:gd name="T54" fmla="*/ 2384 w 2964"/>
                  <a:gd name="T55" fmla="*/ 2963 h 2964"/>
                  <a:gd name="T56" fmla="*/ 2176 w 2964"/>
                  <a:gd name="T57" fmla="*/ 1945 h 2964"/>
                  <a:gd name="T58" fmla="*/ 2731 w 2964"/>
                  <a:gd name="T59" fmla="*/ 1945 h 2964"/>
                  <a:gd name="T60" fmla="*/ 2523 w 2964"/>
                  <a:gd name="T61" fmla="*/ 2963 h 2964"/>
                  <a:gd name="T62" fmla="*/ 2963 w 2964"/>
                  <a:gd name="T63" fmla="*/ 2685 h 2964"/>
                  <a:gd name="T64" fmla="*/ 2685 w 2964"/>
                  <a:gd name="T65" fmla="*/ 0 h 2964"/>
                  <a:gd name="T66" fmla="*/ 1621 w 2964"/>
                  <a:gd name="T67" fmla="*/ 833 h 2964"/>
                  <a:gd name="T68" fmla="*/ 1621 w 2964"/>
                  <a:gd name="T69" fmla="*/ 1111 h 2964"/>
                  <a:gd name="T70" fmla="*/ 926 w 2964"/>
                  <a:gd name="T71" fmla="*/ 1667 h 2964"/>
                  <a:gd name="T72" fmla="*/ 1204 w 2964"/>
                  <a:gd name="T73" fmla="*/ 1667 h 2964"/>
                  <a:gd name="T74" fmla="*/ 926 w 2964"/>
                  <a:gd name="T75" fmla="*/ 1667 h 2964"/>
                  <a:gd name="T76" fmla="*/ 509 w 2964"/>
                  <a:gd name="T77" fmla="*/ 1158 h 2964"/>
                  <a:gd name="T78" fmla="*/ 509 w 2964"/>
                  <a:gd name="T79" fmla="*/ 88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4" h="2964">
                    <a:moveTo>
                      <a:pt x="2453" y="509"/>
                    </a:moveTo>
                    <a:cubicBezTo>
                      <a:pt x="2453" y="428"/>
                      <a:pt x="2396" y="370"/>
                      <a:pt x="2314" y="370"/>
                    </a:cubicBezTo>
                    <a:cubicBezTo>
                      <a:pt x="2233" y="370"/>
                      <a:pt x="2176" y="428"/>
                      <a:pt x="2176" y="509"/>
                    </a:cubicBezTo>
                    <a:cubicBezTo>
                      <a:pt x="2176" y="590"/>
                      <a:pt x="2233" y="648"/>
                      <a:pt x="2314" y="648"/>
                    </a:cubicBezTo>
                    <a:cubicBezTo>
                      <a:pt x="2396" y="648"/>
                      <a:pt x="2453" y="590"/>
                      <a:pt x="2453" y="509"/>
                    </a:cubicBezTo>
                    <a:close/>
                    <a:moveTo>
                      <a:pt x="2592" y="1945"/>
                    </a:moveTo>
                    <a:cubicBezTo>
                      <a:pt x="2592" y="1864"/>
                      <a:pt x="2534" y="1806"/>
                      <a:pt x="2453" y="1806"/>
                    </a:cubicBezTo>
                    <a:cubicBezTo>
                      <a:pt x="2372" y="1806"/>
                      <a:pt x="2314" y="1864"/>
                      <a:pt x="2314" y="1945"/>
                    </a:cubicBezTo>
                    <a:cubicBezTo>
                      <a:pt x="2314" y="2026"/>
                      <a:pt x="2372" y="2084"/>
                      <a:pt x="2453" y="2084"/>
                    </a:cubicBezTo>
                    <a:cubicBezTo>
                      <a:pt x="2534" y="2084"/>
                      <a:pt x="2592" y="2026"/>
                      <a:pt x="2592" y="1945"/>
                    </a:cubicBezTo>
                    <a:close/>
                    <a:moveTo>
                      <a:pt x="2685" y="0"/>
                    </a:moveTo>
                    <a:cubicBezTo>
                      <a:pt x="1135" y="0"/>
                      <a:pt x="1135" y="0"/>
                      <a:pt x="1135" y="0"/>
                    </a:cubicBezTo>
                    <a:cubicBezTo>
                      <a:pt x="1135" y="1401"/>
                      <a:pt x="1135" y="1401"/>
                      <a:pt x="1135" y="1401"/>
                    </a:cubicBezTo>
                    <a:cubicBezTo>
                      <a:pt x="1250" y="1424"/>
                      <a:pt x="1343" y="1540"/>
                      <a:pt x="1343" y="1667"/>
                    </a:cubicBezTo>
                    <a:cubicBezTo>
                      <a:pt x="1343" y="1817"/>
                      <a:pt x="1215" y="1945"/>
                      <a:pt x="1065" y="1945"/>
                    </a:cubicBezTo>
                    <a:cubicBezTo>
                      <a:pt x="915" y="1945"/>
                      <a:pt x="787" y="1817"/>
                      <a:pt x="787" y="1667"/>
                    </a:cubicBezTo>
                    <a:cubicBezTo>
                      <a:pt x="787" y="1540"/>
                      <a:pt x="880" y="1424"/>
                      <a:pt x="996" y="1401"/>
                    </a:cubicBezTo>
                    <a:cubicBezTo>
                      <a:pt x="996" y="0"/>
                      <a:pt x="996" y="0"/>
                      <a:pt x="996" y="0"/>
                    </a:cubicBezTo>
                    <a:cubicBezTo>
                      <a:pt x="579" y="0"/>
                      <a:pt x="579" y="0"/>
                      <a:pt x="579" y="0"/>
                    </a:cubicBezTo>
                    <a:cubicBezTo>
                      <a:pt x="579" y="752"/>
                      <a:pt x="579" y="752"/>
                      <a:pt x="579" y="752"/>
                    </a:cubicBezTo>
                    <a:cubicBezTo>
                      <a:pt x="695" y="776"/>
                      <a:pt x="787" y="891"/>
                      <a:pt x="787" y="1019"/>
                    </a:cubicBezTo>
                    <a:cubicBezTo>
                      <a:pt x="787" y="1169"/>
                      <a:pt x="660" y="1297"/>
                      <a:pt x="509" y="1297"/>
                    </a:cubicBezTo>
                    <a:cubicBezTo>
                      <a:pt x="359" y="1297"/>
                      <a:pt x="231" y="1169"/>
                      <a:pt x="231" y="1019"/>
                    </a:cubicBezTo>
                    <a:cubicBezTo>
                      <a:pt x="231" y="891"/>
                      <a:pt x="324" y="776"/>
                      <a:pt x="440" y="752"/>
                    </a:cubicBezTo>
                    <a:cubicBezTo>
                      <a:pt x="440" y="0"/>
                      <a:pt x="440" y="0"/>
                      <a:pt x="440" y="0"/>
                    </a:cubicBezTo>
                    <a:cubicBezTo>
                      <a:pt x="278" y="0"/>
                      <a:pt x="278" y="0"/>
                      <a:pt x="278" y="0"/>
                    </a:cubicBezTo>
                    <a:cubicBezTo>
                      <a:pt x="127" y="0"/>
                      <a:pt x="0" y="127"/>
                      <a:pt x="0" y="278"/>
                    </a:cubicBezTo>
                    <a:cubicBezTo>
                      <a:pt x="0" y="2176"/>
                      <a:pt x="0" y="2176"/>
                      <a:pt x="0" y="2176"/>
                    </a:cubicBezTo>
                    <a:cubicBezTo>
                      <a:pt x="1413" y="2176"/>
                      <a:pt x="1413" y="2176"/>
                      <a:pt x="1413" y="2176"/>
                    </a:cubicBezTo>
                    <a:cubicBezTo>
                      <a:pt x="1551" y="2038"/>
                      <a:pt x="1551" y="2038"/>
                      <a:pt x="1551" y="2038"/>
                    </a:cubicBezTo>
                    <a:cubicBezTo>
                      <a:pt x="1551" y="1239"/>
                      <a:pt x="1551" y="1239"/>
                      <a:pt x="1551" y="1239"/>
                    </a:cubicBezTo>
                    <a:cubicBezTo>
                      <a:pt x="1436" y="1215"/>
                      <a:pt x="1343" y="1100"/>
                      <a:pt x="1343" y="972"/>
                    </a:cubicBezTo>
                    <a:cubicBezTo>
                      <a:pt x="1343" y="822"/>
                      <a:pt x="1470" y="695"/>
                      <a:pt x="1621" y="695"/>
                    </a:cubicBezTo>
                    <a:cubicBezTo>
                      <a:pt x="1771" y="695"/>
                      <a:pt x="1899" y="822"/>
                      <a:pt x="1899" y="972"/>
                    </a:cubicBezTo>
                    <a:cubicBezTo>
                      <a:pt x="1899" y="1100"/>
                      <a:pt x="1806" y="1215"/>
                      <a:pt x="1690" y="1239"/>
                    </a:cubicBezTo>
                    <a:cubicBezTo>
                      <a:pt x="1690" y="2084"/>
                      <a:pt x="1690" y="2084"/>
                      <a:pt x="1690" y="2084"/>
                    </a:cubicBezTo>
                    <a:cubicBezTo>
                      <a:pt x="1459" y="2314"/>
                      <a:pt x="1459" y="2314"/>
                      <a:pt x="1459" y="2314"/>
                    </a:cubicBezTo>
                    <a:cubicBezTo>
                      <a:pt x="0" y="2314"/>
                      <a:pt x="0" y="2314"/>
                      <a:pt x="0" y="2314"/>
                    </a:cubicBezTo>
                    <a:cubicBezTo>
                      <a:pt x="0" y="2500"/>
                      <a:pt x="0" y="2500"/>
                      <a:pt x="0" y="2500"/>
                    </a:cubicBezTo>
                    <a:cubicBezTo>
                      <a:pt x="1551" y="2500"/>
                      <a:pt x="1551" y="2500"/>
                      <a:pt x="1551" y="2500"/>
                    </a:cubicBezTo>
                    <a:cubicBezTo>
                      <a:pt x="1876" y="2176"/>
                      <a:pt x="1876" y="2176"/>
                      <a:pt x="1876" y="2176"/>
                    </a:cubicBezTo>
                    <a:cubicBezTo>
                      <a:pt x="1876" y="1598"/>
                      <a:pt x="1876" y="1598"/>
                      <a:pt x="1876" y="1598"/>
                    </a:cubicBezTo>
                    <a:cubicBezTo>
                      <a:pt x="2245" y="1227"/>
                      <a:pt x="2245" y="1227"/>
                      <a:pt x="2245" y="1227"/>
                    </a:cubicBezTo>
                    <a:cubicBezTo>
                      <a:pt x="2245" y="776"/>
                      <a:pt x="2245" y="776"/>
                      <a:pt x="2245" y="776"/>
                    </a:cubicBezTo>
                    <a:cubicBezTo>
                      <a:pt x="2130" y="752"/>
                      <a:pt x="2038" y="637"/>
                      <a:pt x="2038" y="509"/>
                    </a:cubicBezTo>
                    <a:cubicBezTo>
                      <a:pt x="2038" y="359"/>
                      <a:pt x="2165" y="231"/>
                      <a:pt x="2314" y="231"/>
                    </a:cubicBezTo>
                    <a:cubicBezTo>
                      <a:pt x="2465" y="231"/>
                      <a:pt x="2592" y="359"/>
                      <a:pt x="2592" y="509"/>
                    </a:cubicBezTo>
                    <a:cubicBezTo>
                      <a:pt x="2592" y="637"/>
                      <a:pt x="2500" y="752"/>
                      <a:pt x="2384" y="776"/>
                    </a:cubicBezTo>
                    <a:cubicBezTo>
                      <a:pt x="2384" y="1274"/>
                      <a:pt x="2384" y="1274"/>
                      <a:pt x="2384" y="1274"/>
                    </a:cubicBezTo>
                    <a:cubicBezTo>
                      <a:pt x="2015" y="1644"/>
                      <a:pt x="2015" y="1644"/>
                      <a:pt x="2015" y="1644"/>
                    </a:cubicBezTo>
                    <a:cubicBezTo>
                      <a:pt x="2015" y="2223"/>
                      <a:pt x="2015" y="2223"/>
                      <a:pt x="2015" y="2223"/>
                    </a:cubicBezTo>
                    <a:cubicBezTo>
                      <a:pt x="1598" y="2639"/>
                      <a:pt x="1598" y="2639"/>
                      <a:pt x="1598" y="2639"/>
                    </a:cubicBezTo>
                    <a:cubicBezTo>
                      <a:pt x="0" y="2639"/>
                      <a:pt x="0" y="2639"/>
                      <a:pt x="0" y="2639"/>
                    </a:cubicBezTo>
                    <a:cubicBezTo>
                      <a:pt x="0" y="2685"/>
                      <a:pt x="0" y="2685"/>
                      <a:pt x="0" y="2685"/>
                    </a:cubicBezTo>
                    <a:cubicBezTo>
                      <a:pt x="0" y="2835"/>
                      <a:pt x="127" y="2963"/>
                      <a:pt x="278" y="2963"/>
                    </a:cubicBezTo>
                    <a:cubicBezTo>
                      <a:pt x="2384" y="2963"/>
                      <a:pt x="2384" y="2963"/>
                      <a:pt x="2384" y="2963"/>
                    </a:cubicBezTo>
                    <a:cubicBezTo>
                      <a:pt x="2384" y="2211"/>
                      <a:pt x="2384" y="2211"/>
                      <a:pt x="2384" y="2211"/>
                    </a:cubicBezTo>
                    <a:cubicBezTo>
                      <a:pt x="2268" y="2188"/>
                      <a:pt x="2176" y="2072"/>
                      <a:pt x="2176" y="1945"/>
                    </a:cubicBezTo>
                    <a:cubicBezTo>
                      <a:pt x="2176" y="1794"/>
                      <a:pt x="2303" y="1667"/>
                      <a:pt x="2453" y="1667"/>
                    </a:cubicBezTo>
                    <a:cubicBezTo>
                      <a:pt x="2604" y="1667"/>
                      <a:pt x="2731" y="1794"/>
                      <a:pt x="2731" y="1945"/>
                    </a:cubicBezTo>
                    <a:cubicBezTo>
                      <a:pt x="2731" y="2072"/>
                      <a:pt x="2639" y="2188"/>
                      <a:pt x="2523" y="2211"/>
                    </a:cubicBezTo>
                    <a:cubicBezTo>
                      <a:pt x="2523" y="2963"/>
                      <a:pt x="2523" y="2963"/>
                      <a:pt x="2523" y="2963"/>
                    </a:cubicBezTo>
                    <a:cubicBezTo>
                      <a:pt x="2685" y="2963"/>
                      <a:pt x="2685" y="2963"/>
                      <a:pt x="2685" y="2963"/>
                    </a:cubicBezTo>
                    <a:cubicBezTo>
                      <a:pt x="2835" y="2963"/>
                      <a:pt x="2963" y="2835"/>
                      <a:pt x="2963" y="2685"/>
                    </a:cubicBezTo>
                    <a:cubicBezTo>
                      <a:pt x="2963" y="278"/>
                      <a:pt x="2963" y="278"/>
                      <a:pt x="2963" y="278"/>
                    </a:cubicBezTo>
                    <a:cubicBezTo>
                      <a:pt x="2963" y="127"/>
                      <a:pt x="2835" y="0"/>
                      <a:pt x="2685" y="0"/>
                    </a:cubicBezTo>
                    <a:close/>
                    <a:moveTo>
                      <a:pt x="1760" y="972"/>
                    </a:moveTo>
                    <a:cubicBezTo>
                      <a:pt x="1760" y="891"/>
                      <a:pt x="1702" y="833"/>
                      <a:pt x="1621" y="833"/>
                    </a:cubicBezTo>
                    <a:cubicBezTo>
                      <a:pt x="1540" y="833"/>
                      <a:pt x="1482" y="891"/>
                      <a:pt x="1482" y="972"/>
                    </a:cubicBezTo>
                    <a:cubicBezTo>
                      <a:pt x="1482" y="1054"/>
                      <a:pt x="1540" y="1111"/>
                      <a:pt x="1621" y="1111"/>
                    </a:cubicBezTo>
                    <a:cubicBezTo>
                      <a:pt x="1702" y="1111"/>
                      <a:pt x="1760" y="1054"/>
                      <a:pt x="1760" y="972"/>
                    </a:cubicBezTo>
                    <a:close/>
                    <a:moveTo>
                      <a:pt x="926" y="1667"/>
                    </a:moveTo>
                    <a:cubicBezTo>
                      <a:pt x="926" y="1748"/>
                      <a:pt x="984" y="1806"/>
                      <a:pt x="1065" y="1806"/>
                    </a:cubicBezTo>
                    <a:cubicBezTo>
                      <a:pt x="1146" y="1806"/>
                      <a:pt x="1204" y="1748"/>
                      <a:pt x="1204" y="1667"/>
                    </a:cubicBezTo>
                    <a:cubicBezTo>
                      <a:pt x="1204" y="1586"/>
                      <a:pt x="1146" y="1528"/>
                      <a:pt x="1065" y="1528"/>
                    </a:cubicBezTo>
                    <a:cubicBezTo>
                      <a:pt x="984" y="1528"/>
                      <a:pt x="926" y="1586"/>
                      <a:pt x="926" y="1667"/>
                    </a:cubicBezTo>
                    <a:close/>
                    <a:moveTo>
                      <a:pt x="370" y="1019"/>
                    </a:moveTo>
                    <a:cubicBezTo>
                      <a:pt x="370" y="1100"/>
                      <a:pt x="428" y="1158"/>
                      <a:pt x="509" y="1158"/>
                    </a:cubicBezTo>
                    <a:cubicBezTo>
                      <a:pt x="590" y="1158"/>
                      <a:pt x="648" y="1100"/>
                      <a:pt x="648" y="1019"/>
                    </a:cubicBezTo>
                    <a:cubicBezTo>
                      <a:pt x="648" y="938"/>
                      <a:pt x="590" y="880"/>
                      <a:pt x="509" y="880"/>
                    </a:cubicBezTo>
                    <a:cubicBezTo>
                      <a:pt x="428" y="880"/>
                      <a:pt x="370" y="938"/>
                      <a:pt x="370" y="1019"/>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latin typeface="Calibri" panose="020F0502020204030204" pitchFamily="34" charset="0"/>
                  <a:cs typeface="Calibri" panose="020F0502020204030204" pitchFamily="34" charset="0"/>
                </a:endParaRPr>
              </a:p>
            </p:txBody>
          </p:sp>
          <p:sp>
            <p:nvSpPr>
              <p:cNvPr id="51" name="Freeform 13">
                <a:extLst>
                  <a:ext uri="{FF2B5EF4-FFF2-40B4-BE49-F238E27FC236}">
                    <a16:creationId xmlns:a16="http://schemas.microsoft.com/office/drawing/2014/main" id="{D07AF78B-56E4-4440-A916-43528F4FBB9D}"/>
                  </a:ext>
                </a:extLst>
              </p:cNvPr>
              <p:cNvSpPr>
                <a:spLocks noChangeAspect="1" noChangeArrowheads="1"/>
              </p:cNvSpPr>
              <p:nvPr/>
            </p:nvSpPr>
            <p:spPr bwMode="auto">
              <a:xfrm rot="5400000">
                <a:off x="6191920" y="4342887"/>
                <a:ext cx="134578" cy="134579"/>
              </a:xfrm>
              <a:custGeom>
                <a:avLst/>
                <a:gdLst>
                  <a:gd name="T0" fmla="*/ 2314 w 2964"/>
                  <a:gd name="T1" fmla="*/ 370 h 2964"/>
                  <a:gd name="T2" fmla="*/ 2314 w 2964"/>
                  <a:gd name="T3" fmla="*/ 648 h 2964"/>
                  <a:gd name="T4" fmla="*/ 2592 w 2964"/>
                  <a:gd name="T5" fmla="*/ 1945 h 2964"/>
                  <a:gd name="T6" fmla="*/ 2314 w 2964"/>
                  <a:gd name="T7" fmla="*/ 1945 h 2964"/>
                  <a:gd name="T8" fmla="*/ 2592 w 2964"/>
                  <a:gd name="T9" fmla="*/ 1945 h 2964"/>
                  <a:gd name="T10" fmla="*/ 1135 w 2964"/>
                  <a:gd name="T11" fmla="*/ 0 h 2964"/>
                  <a:gd name="T12" fmla="*/ 1343 w 2964"/>
                  <a:gd name="T13" fmla="*/ 1667 h 2964"/>
                  <a:gd name="T14" fmla="*/ 787 w 2964"/>
                  <a:gd name="T15" fmla="*/ 1667 h 2964"/>
                  <a:gd name="T16" fmla="*/ 996 w 2964"/>
                  <a:gd name="T17" fmla="*/ 0 h 2964"/>
                  <a:gd name="T18" fmla="*/ 579 w 2964"/>
                  <a:gd name="T19" fmla="*/ 752 h 2964"/>
                  <a:gd name="T20" fmla="*/ 509 w 2964"/>
                  <a:gd name="T21" fmla="*/ 1297 h 2964"/>
                  <a:gd name="T22" fmla="*/ 440 w 2964"/>
                  <a:gd name="T23" fmla="*/ 752 h 2964"/>
                  <a:gd name="T24" fmla="*/ 278 w 2964"/>
                  <a:gd name="T25" fmla="*/ 0 h 2964"/>
                  <a:gd name="T26" fmla="*/ 0 w 2964"/>
                  <a:gd name="T27" fmla="*/ 2176 h 2964"/>
                  <a:gd name="T28" fmla="*/ 1551 w 2964"/>
                  <a:gd name="T29" fmla="*/ 2038 h 2964"/>
                  <a:gd name="T30" fmla="*/ 1343 w 2964"/>
                  <a:gd name="T31" fmla="*/ 972 h 2964"/>
                  <a:gd name="T32" fmla="*/ 1899 w 2964"/>
                  <a:gd name="T33" fmla="*/ 972 h 2964"/>
                  <a:gd name="T34" fmla="*/ 1690 w 2964"/>
                  <a:gd name="T35" fmla="*/ 2084 h 2964"/>
                  <a:gd name="T36" fmla="*/ 0 w 2964"/>
                  <a:gd name="T37" fmla="*/ 2314 h 2964"/>
                  <a:gd name="T38" fmla="*/ 1551 w 2964"/>
                  <a:gd name="T39" fmla="*/ 2500 h 2964"/>
                  <a:gd name="T40" fmla="*/ 1876 w 2964"/>
                  <a:gd name="T41" fmla="*/ 1598 h 2964"/>
                  <a:gd name="T42" fmla="*/ 2245 w 2964"/>
                  <a:gd name="T43" fmla="*/ 776 h 2964"/>
                  <a:gd name="T44" fmla="*/ 2314 w 2964"/>
                  <a:gd name="T45" fmla="*/ 231 h 2964"/>
                  <a:gd name="T46" fmla="*/ 2384 w 2964"/>
                  <a:gd name="T47" fmla="*/ 776 h 2964"/>
                  <a:gd name="T48" fmla="*/ 2015 w 2964"/>
                  <a:gd name="T49" fmla="*/ 1644 h 2964"/>
                  <a:gd name="T50" fmla="*/ 1598 w 2964"/>
                  <a:gd name="T51" fmla="*/ 2639 h 2964"/>
                  <a:gd name="T52" fmla="*/ 0 w 2964"/>
                  <a:gd name="T53" fmla="*/ 2685 h 2964"/>
                  <a:gd name="T54" fmla="*/ 2384 w 2964"/>
                  <a:gd name="T55" fmla="*/ 2963 h 2964"/>
                  <a:gd name="T56" fmla="*/ 2176 w 2964"/>
                  <a:gd name="T57" fmla="*/ 1945 h 2964"/>
                  <a:gd name="T58" fmla="*/ 2731 w 2964"/>
                  <a:gd name="T59" fmla="*/ 1945 h 2964"/>
                  <a:gd name="T60" fmla="*/ 2523 w 2964"/>
                  <a:gd name="T61" fmla="*/ 2963 h 2964"/>
                  <a:gd name="T62" fmla="*/ 2963 w 2964"/>
                  <a:gd name="T63" fmla="*/ 2685 h 2964"/>
                  <a:gd name="T64" fmla="*/ 2685 w 2964"/>
                  <a:gd name="T65" fmla="*/ 0 h 2964"/>
                  <a:gd name="T66" fmla="*/ 1621 w 2964"/>
                  <a:gd name="T67" fmla="*/ 833 h 2964"/>
                  <a:gd name="T68" fmla="*/ 1621 w 2964"/>
                  <a:gd name="T69" fmla="*/ 1111 h 2964"/>
                  <a:gd name="T70" fmla="*/ 926 w 2964"/>
                  <a:gd name="T71" fmla="*/ 1667 h 2964"/>
                  <a:gd name="T72" fmla="*/ 1204 w 2964"/>
                  <a:gd name="T73" fmla="*/ 1667 h 2964"/>
                  <a:gd name="T74" fmla="*/ 926 w 2964"/>
                  <a:gd name="T75" fmla="*/ 1667 h 2964"/>
                  <a:gd name="T76" fmla="*/ 509 w 2964"/>
                  <a:gd name="T77" fmla="*/ 1158 h 2964"/>
                  <a:gd name="T78" fmla="*/ 509 w 2964"/>
                  <a:gd name="T79" fmla="*/ 88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4" h="2964">
                    <a:moveTo>
                      <a:pt x="2453" y="509"/>
                    </a:moveTo>
                    <a:cubicBezTo>
                      <a:pt x="2453" y="428"/>
                      <a:pt x="2396" y="370"/>
                      <a:pt x="2314" y="370"/>
                    </a:cubicBezTo>
                    <a:cubicBezTo>
                      <a:pt x="2233" y="370"/>
                      <a:pt x="2176" y="428"/>
                      <a:pt x="2176" y="509"/>
                    </a:cubicBezTo>
                    <a:cubicBezTo>
                      <a:pt x="2176" y="590"/>
                      <a:pt x="2233" y="648"/>
                      <a:pt x="2314" y="648"/>
                    </a:cubicBezTo>
                    <a:cubicBezTo>
                      <a:pt x="2396" y="648"/>
                      <a:pt x="2453" y="590"/>
                      <a:pt x="2453" y="509"/>
                    </a:cubicBezTo>
                    <a:close/>
                    <a:moveTo>
                      <a:pt x="2592" y="1945"/>
                    </a:moveTo>
                    <a:cubicBezTo>
                      <a:pt x="2592" y="1864"/>
                      <a:pt x="2534" y="1806"/>
                      <a:pt x="2453" y="1806"/>
                    </a:cubicBezTo>
                    <a:cubicBezTo>
                      <a:pt x="2372" y="1806"/>
                      <a:pt x="2314" y="1864"/>
                      <a:pt x="2314" y="1945"/>
                    </a:cubicBezTo>
                    <a:cubicBezTo>
                      <a:pt x="2314" y="2026"/>
                      <a:pt x="2372" y="2084"/>
                      <a:pt x="2453" y="2084"/>
                    </a:cubicBezTo>
                    <a:cubicBezTo>
                      <a:pt x="2534" y="2084"/>
                      <a:pt x="2592" y="2026"/>
                      <a:pt x="2592" y="1945"/>
                    </a:cubicBezTo>
                    <a:close/>
                    <a:moveTo>
                      <a:pt x="2685" y="0"/>
                    </a:moveTo>
                    <a:cubicBezTo>
                      <a:pt x="1135" y="0"/>
                      <a:pt x="1135" y="0"/>
                      <a:pt x="1135" y="0"/>
                    </a:cubicBezTo>
                    <a:cubicBezTo>
                      <a:pt x="1135" y="1401"/>
                      <a:pt x="1135" y="1401"/>
                      <a:pt x="1135" y="1401"/>
                    </a:cubicBezTo>
                    <a:cubicBezTo>
                      <a:pt x="1250" y="1424"/>
                      <a:pt x="1343" y="1540"/>
                      <a:pt x="1343" y="1667"/>
                    </a:cubicBezTo>
                    <a:cubicBezTo>
                      <a:pt x="1343" y="1817"/>
                      <a:pt x="1215" y="1945"/>
                      <a:pt x="1065" y="1945"/>
                    </a:cubicBezTo>
                    <a:cubicBezTo>
                      <a:pt x="915" y="1945"/>
                      <a:pt x="787" y="1817"/>
                      <a:pt x="787" y="1667"/>
                    </a:cubicBezTo>
                    <a:cubicBezTo>
                      <a:pt x="787" y="1540"/>
                      <a:pt x="880" y="1424"/>
                      <a:pt x="996" y="1401"/>
                    </a:cubicBezTo>
                    <a:cubicBezTo>
                      <a:pt x="996" y="0"/>
                      <a:pt x="996" y="0"/>
                      <a:pt x="996" y="0"/>
                    </a:cubicBezTo>
                    <a:cubicBezTo>
                      <a:pt x="579" y="0"/>
                      <a:pt x="579" y="0"/>
                      <a:pt x="579" y="0"/>
                    </a:cubicBezTo>
                    <a:cubicBezTo>
                      <a:pt x="579" y="752"/>
                      <a:pt x="579" y="752"/>
                      <a:pt x="579" y="752"/>
                    </a:cubicBezTo>
                    <a:cubicBezTo>
                      <a:pt x="695" y="776"/>
                      <a:pt x="787" y="891"/>
                      <a:pt x="787" y="1019"/>
                    </a:cubicBezTo>
                    <a:cubicBezTo>
                      <a:pt x="787" y="1169"/>
                      <a:pt x="660" y="1297"/>
                      <a:pt x="509" y="1297"/>
                    </a:cubicBezTo>
                    <a:cubicBezTo>
                      <a:pt x="359" y="1297"/>
                      <a:pt x="231" y="1169"/>
                      <a:pt x="231" y="1019"/>
                    </a:cubicBezTo>
                    <a:cubicBezTo>
                      <a:pt x="231" y="891"/>
                      <a:pt x="324" y="776"/>
                      <a:pt x="440" y="752"/>
                    </a:cubicBezTo>
                    <a:cubicBezTo>
                      <a:pt x="440" y="0"/>
                      <a:pt x="440" y="0"/>
                      <a:pt x="440" y="0"/>
                    </a:cubicBezTo>
                    <a:cubicBezTo>
                      <a:pt x="278" y="0"/>
                      <a:pt x="278" y="0"/>
                      <a:pt x="278" y="0"/>
                    </a:cubicBezTo>
                    <a:cubicBezTo>
                      <a:pt x="127" y="0"/>
                      <a:pt x="0" y="127"/>
                      <a:pt x="0" y="278"/>
                    </a:cubicBezTo>
                    <a:cubicBezTo>
                      <a:pt x="0" y="2176"/>
                      <a:pt x="0" y="2176"/>
                      <a:pt x="0" y="2176"/>
                    </a:cubicBezTo>
                    <a:cubicBezTo>
                      <a:pt x="1413" y="2176"/>
                      <a:pt x="1413" y="2176"/>
                      <a:pt x="1413" y="2176"/>
                    </a:cubicBezTo>
                    <a:cubicBezTo>
                      <a:pt x="1551" y="2038"/>
                      <a:pt x="1551" y="2038"/>
                      <a:pt x="1551" y="2038"/>
                    </a:cubicBezTo>
                    <a:cubicBezTo>
                      <a:pt x="1551" y="1239"/>
                      <a:pt x="1551" y="1239"/>
                      <a:pt x="1551" y="1239"/>
                    </a:cubicBezTo>
                    <a:cubicBezTo>
                      <a:pt x="1436" y="1215"/>
                      <a:pt x="1343" y="1100"/>
                      <a:pt x="1343" y="972"/>
                    </a:cubicBezTo>
                    <a:cubicBezTo>
                      <a:pt x="1343" y="822"/>
                      <a:pt x="1470" y="695"/>
                      <a:pt x="1621" y="695"/>
                    </a:cubicBezTo>
                    <a:cubicBezTo>
                      <a:pt x="1771" y="695"/>
                      <a:pt x="1899" y="822"/>
                      <a:pt x="1899" y="972"/>
                    </a:cubicBezTo>
                    <a:cubicBezTo>
                      <a:pt x="1899" y="1100"/>
                      <a:pt x="1806" y="1215"/>
                      <a:pt x="1690" y="1239"/>
                    </a:cubicBezTo>
                    <a:cubicBezTo>
                      <a:pt x="1690" y="2084"/>
                      <a:pt x="1690" y="2084"/>
                      <a:pt x="1690" y="2084"/>
                    </a:cubicBezTo>
                    <a:cubicBezTo>
                      <a:pt x="1459" y="2314"/>
                      <a:pt x="1459" y="2314"/>
                      <a:pt x="1459" y="2314"/>
                    </a:cubicBezTo>
                    <a:cubicBezTo>
                      <a:pt x="0" y="2314"/>
                      <a:pt x="0" y="2314"/>
                      <a:pt x="0" y="2314"/>
                    </a:cubicBezTo>
                    <a:cubicBezTo>
                      <a:pt x="0" y="2500"/>
                      <a:pt x="0" y="2500"/>
                      <a:pt x="0" y="2500"/>
                    </a:cubicBezTo>
                    <a:cubicBezTo>
                      <a:pt x="1551" y="2500"/>
                      <a:pt x="1551" y="2500"/>
                      <a:pt x="1551" y="2500"/>
                    </a:cubicBezTo>
                    <a:cubicBezTo>
                      <a:pt x="1876" y="2176"/>
                      <a:pt x="1876" y="2176"/>
                      <a:pt x="1876" y="2176"/>
                    </a:cubicBezTo>
                    <a:cubicBezTo>
                      <a:pt x="1876" y="1598"/>
                      <a:pt x="1876" y="1598"/>
                      <a:pt x="1876" y="1598"/>
                    </a:cubicBezTo>
                    <a:cubicBezTo>
                      <a:pt x="2245" y="1227"/>
                      <a:pt x="2245" y="1227"/>
                      <a:pt x="2245" y="1227"/>
                    </a:cubicBezTo>
                    <a:cubicBezTo>
                      <a:pt x="2245" y="776"/>
                      <a:pt x="2245" y="776"/>
                      <a:pt x="2245" y="776"/>
                    </a:cubicBezTo>
                    <a:cubicBezTo>
                      <a:pt x="2130" y="752"/>
                      <a:pt x="2038" y="637"/>
                      <a:pt x="2038" y="509"/>
                    </a:cubicBezTo>
                    <a:cubicBezTo>
                      <a:pt x="2038" y="359"/>
                      <a:pt x="2165" y="231"/>
                      <a:pt x="2314" y="231"/>
                    </a:cubicBezTo>
                    <a:cubicBezTo>
                      <a:pt x="2465" y="231"/>
                      <a:pt x="2592" y="359"/>
                      <a:pt x="2592" y="509"/>
                    </a:cubicBezTo>
                    <a:cubicBezTo>
                      <a:pt x="2592" y="637"/>
                      <a:pt x="2500" y="752"/>
                      <a:pt x="2384" y="776"/>
                    </a:cubicBezTo>
                    <a:cubicBezTo>
                      <a:pt x="2384" y="1274"/>
                      <a:pt x="2384" y="1274"/>
                      <a:pt x="2384" y="1274"/>
                    </a:cubicBezTo>
                    <a:cubicBezTo>
                      <a:pt x="2015" y="1644"/>
                      <a:pt x="2015" y="1644"/>
                      <a:pt x="2015" y="1644"/>
                    </a:cubicBezTo>
                    <a:cubicBezTo>
                      <a:pt x="2015" y="2223"/>
                      <a:pt x="2015" y="2223"/>
                      <a:pt x="2015" y="2223"/>
                    </a:cubicBezTo>
                    <a:cubicBezTo>
                      <a:pt x="1598" y="2639"/>
                      <a:pt x="1598" y="2639"/>
                      <a:pt x="1598" y="2639"/>
                    </a:cubicBezTo>
                    <a:cubicBezTo>
                      <a:pt x="0" y="2639"/>
                      <a:pt x="0" y="2639"/>
                      <a:pt x="0" y="2639"/>
                    </a:cubicBezTo>
                    <a:cubicBezTo>
                      <a:pt x="0" y="2685"/>
                      <a:pt x="0" y="2685"/>
                      <a:pt x="0" y="2685"/>
                    </a:cubicBezTo>
                    <a:cubicBezTo>
                      <a:pt x="0" y="2835"/>
                      <a:pt x="127" y="2963"/>
                      <a:pt x="278" y="2963"/>
                    </a:cubicBezTo>
                    <a:cubicBezTo>
                      <a:pt x="2384" y="2963"/>
                      <a:pt x="2384" y="2963"/>
                      <a:pt x="2384" y="2963"/>
                    </a:cubicBezTo>
                    <a:cubicBezTo>
                      <a:pt x="2384" y="2211"/>
                      <a:pt x="2384" y="2211"/>
                      <a:pt x="2384" y="2211"/>
                    </a:cubicBezTo>
                    <a:cubicBezTo>
                      <a:pt x="2268" y="2188"/>
                      <a:pt x="2176" y="2072"/>
                      <a:pt x="2176" y="1945"/>
                    </a:cubicBezTo>
                    <a:cubicBezTo>
                      <a:pt x="2176" y="1794"/>
                      <a:pt x="2303" y="1667"/>
                      <a:pt x="2453" y="1667"/>
                    </a:cubicBezTo>
                    <a:cubicBezTo>
                      <a:pt x="2604" y="1667"/>
                      <a:pt x="2731" y="1794"/>
                      <a:pt x="2731" y="1945"/>
                    </a:cubicBezTo>
                    <a:cubicBezTo>
                      <a:pt x="2731" y="2072"/>
                      <a:pt x="2639" y="2188"/>
                      <a:pt x="2523" y="2211"/>
                    </a:cubicBezTo>
                    <a:cubicBezTo>
                      <a:pt x="2523" y="2963"/>
                      <a:pt x="2523" y="2963"/>
                      <a:pt x="2523" y="2963"/>
                    </a:cubicBezTo>
                    <a:cubicBezTo>
                      <a:pt x="2685" y="2963"/>
                      <a:pt x="2685" y="2963"/>
                      <a:pt x="2685" y="2963"/>
                    </a:cubicBezTo>
                    <a:cubicBezTo>
                      <a:pt x="2835" y="2963"/>
                      <a:pt x="2963" y="2835"/>
                      <a:pt x="2963" y="2685"/>
                    </a:cubicBezTo>
                    <a:cubicBezTo>
                      <a:pt x="2963" y="278"/>
                      <a:pt x="2963" y="278"/>
                      <a:pt x="2963" y="278"/>
                    </a:cubicBezTo>
                    <a:cubicBezTo>
                      <a:pt x="2963" y="127"/>
                      <a:pt x="2835" y="0"/>
                      <a:pt x="2685" y="0"/>
                    </a:cubicBezTo>
                    <a:close/>
                    <a:moveTo>
                      <a:pt x="1760" y="972"/>
                    </a:moveTo>
                    <a:cubicBezTo>
                      <a:pt x="1760" y="891"/>
                      <a:pt x="1702" y="833"/>
                      <a:pt x="1621" y="833"/>
                    </a:cubicBezTo>
                    <a:cubicBezTo>
                      <a:pt x="1540" y="833"/>
                      <a:pt x="1482" y="891"/>
                      <a:pt x="1482" y="972"/>
                    </a:cubicBezTo>
                    <a:cubicBezTo>
                      <a:pt x="1482" y="1054"/>
                      <a:pt x="1540" y="1111"/>
                      <a:pt x="1621" y="1111"/>
                    </a:cubicBezTo>
                    <a:cubicBezTo>
                      <a:pt x="1702" y="1111"/>
                      <a:pt x="1760" y="1054"/>
                      <a:pt x="1760" y="972"/>
                    </a:cubicBezTo>
                    <a:close/>
                    <a:moveTo>
                      <a:pt x="926" y="1667"/>
                    </a:moveTo>
                    <a:cubicBezTo>
                      <a:pt x="926" y="1748"/>
                      <a:pt x="984" y="1806"/>
                      <a:pt x="1065" y="1806"/>
                    </a:cubicBezTo>
                    <a:cubicBezTo>
                      <a:pt x="1146" y="1806"/>
                      <a:pt x="1204" y="1748"/>
                      <a:pt x="1204" y="1667"/>
                    </a:cubicBezTo>
                    <a:cubicBezTo>
                      <a:pt x="1204" y="1586"/>
                      <a:pt x="1146" y="1528"/>
                      <a:pt x="1065" y="1528"/>
                    </a:cubicBezTo>
                    <a:cubicBezTo>
                      <a:pt x="984" y="1528"/>
                      <a:pt x="926" y="1586"/>
                      <a:pt x="926" y="1667"/>
                    </a:cubicBezTo>
                    <a:close/>
                    <a:moveTo>
                      <a:pt x="370" y="1019"/>
                    </a:moveTo>
                    <a:cubicBezTo>
                      <a:pt x="370" y="1100"/>
                      <a:pt x="428" y="1158"/>
                      <a:pt x="509" y="1158"/>
                    </a:cubicBezTo>
                    <a:cubicBezTo>
                      <a:pt x="590" y="1158"/>
                      <a:pt x="648" y="1100"/>
                      <a:pt x="648" y="1019"/>
                    </a:cubicBezTo>
                    <a:cubicBezTo>
                      <a:pt x="648" y="938"/>
                      <a:pt x="590" y="880"/>
                      <a:pt x="509" y="880"/>
                    </a:cubicBezTo>
                    <a:cubicBezTo>
                      <a:pt x="428" y="880"/>
                      <a:pt x="370" y="938"/>
                      <a:pt x="370" y="1019"/>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latin typeface="Calibri" panose="020F0502020204030204" pitchFamily="34" charset="0"/>
                  <a:cs typeface="Calibri" panose="020F0502020204030204" pitchFamily="34" charset="0"/>
                </a:endParaRPr>
              </a:p>
            </p:txBody>
          </p:sp>
        </p:grpSp>
        <p:pic>
          <p:nvPicPr>
            <p:cNvPr id="48" name="Picture 47">
              <a:extLst>
                <a:ext uri="{FF2B5EF4-FFF2-40B4-BE49-F238E27FC236}">
                  <a16:creationId xmlns:a16="http://schemas.microsoft.com/office/drawing/2014/main" id="{49DBA4B3-BD65-AD48-9AB9-BCA2526794C8}"/>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436839" y="3940074"/>
              <a:ext cx="631120" cy="633529"/>
            </a:xfrm>
            <a:prstGeom prst="rect">
              <a:avLst/>
            </a:prstGeom>
          </p:spPr>
        </p:pic>
      </p:grpSp>
      <p:sp>
        <p:nvSpPr>
          <p:cNvPr id="52" name="Rectangle 51">
            <a:extLst>
              <a:ext uri="{FF2B5EF4-FFF2-40B4-BE49-F238E27FC236}">
                <a16:creationId xmlns:a16="http://schemas.microsoft.com/office/drawing/2014/main" id="{3A4FC34E-06C1-054C-B1A5-A574F13A27BA}"/>
              </a:ext>
            </a:extLst>
          </p:cNvPr>
          <p:cNvSpPr/>
          <p:nvPr/>
        </p:nvSpPr>
        <p:spPr>
          <a:xfrm>
            <a:off x="225505" y="5780154"/>
            <a:ext cx="6167556" cy="396012"/>
          </a:xfrm>
          <a:prstGeom prst="rect">
            <a:avLst/>
          </a:prstGeom>
          <a:solidFill>
            <a:schemeClr val="accent4">
              <a:alpha val="6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a:solidFill>
                  <a:srgbClr val="FFFFFF"/>
                </a:solidFill>
                <a:latin typeface="Calibri" panose="020F0502020204030204" pitchFamily="34" charset="0"/>
                <a:cs typeface="Calibri" panose="020F0502020204030204" pitchFamily="34" charset="0"/>
              </a:rPr>
              <a:t>Self-Service Scalable Compute (OCI)</a:t>
            </a:r>
          </a:p>
        </p:txBody>
      </p:sp>
      <p:sp>
        <p:nvSpPr>
          <p:cNvPr id="54" name="Rectangle 53">
            <a:extLst>
              <a:ext uri="{FF2B5EF4-FFF2-40B4-BE49-F238E27FC236}">
                <a16:creationId xmlns:a16="http://schemas.microsoft.com/office/drawing/2014/main" id="{AB177D02-CE14-674E-B3FA-E1E7BE1F8CCA}"/>
              </a:ext>
            </a:extLst>
          </p:cNvPr>
          <p:cNvSpPr/>
          <p:nvPr/>
        </p:nvSpPr>
        <p:spPr>
          <a:xfrm>
            <a:off x="1946637" y="5013917"/>
            <a:ext cx="861924" cy="465265"/>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a:lnSpc>
                <a:spcPct val="90000"/>
              </a:lnSpc>
            </a:pPr>
            <a:r>
              <a:rPr lang="en-US" sz="1600">
                <a:solidFill>
                  <a:srgbClr val="FFFFFF"/>
                </a:solidFill>
                <a:latin typeface="Calibri" panose="020F0502020204030204" pitchFamily="34" charset="0"/>
                <a:cs typeface="Calibri" panose="020F0502020204030204" pitchFamily="34" charset="0"/>
              </a:rPr>
              <a:t>Object Store</a:t>
            </a:r>
          </a:p>
        </p:txBody>
      </p:sp>
      <p:sp>
        <p:nvSpPr>
          <p:cNvPr id="56" name="Rectangle 55">
            <a:extLst>
              <a:ext uri="{FF2B5EF4-FFF2-40B4-BE49-F238E27FC236}">
                <a16:creationId xmlns:a16="http://schemas.microsoft.com/office/drawing/2014/main" id="{5D99CB46-D1FC-E14D-82FA-C5872371D4BC}"/>
              </a:ext>
            </a:extLst>
          </p:cNvPr>
          <p:cNvSpPr/>
          <p:nvPr/>
        </p:nvSpPr>
        <p:spPr>
          <a:xfrm>
            <a:off x="3394815" y="4971032"/>
            <a:ext cx="861924" cy="465265"/>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a:lnSpc>
                <a:spcPct val="90000"/>
              </a:lnSpc>
            </a:pPr>
            <a:r>
              <a:rPr lang="en-US" sz="1600">
                <a:solidFill>
                  <a:srgbClr val="FFFFFF"/>
                </a:solidFill>
                <a:latin typeface="Calibri" panose="020F0502020204030204" pitchFamily="34" charset="0"/>
                <a:cs typeface="Calibri" panose="020F0502020204030204" pitchFamily="34" charset="0"/>
              </a:rPr>
              <a:t>Data Lake</a:t>
            </a:r>
          </a:p>
        </p:txBody>
      </p:sp>
      <p:sp>
        <p:nvSpPr>
          <p:cNvPr id="57" name="Rectangle 56">
            <a:extLst>
              <a:ext uri="{FF2B5EF4-FFF2-40B4-BE49-F238E27FC236}">
                <a16:creationId xmlns:a16="http://schemas.microsoft.com/office/drawing/2014/main" id="{5AC39A3C-A43C-0F4A-A3CE-46C75C82B664}"/>
              </a:ext>
            </a:extLst>
          </p:cNvPr>
          <p:cNvSpPr/>
          <p:nvPr/>
        </p:nvSpPr>
        <p:spPr>
          <a:xfrm>
            <a:off x="1857587" y="4562718"/>
            <a:ext cx="1040629" cy="465265"/>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a:lnSpc>
                <a:spcPct val="90000"/>
              </a:lnSpc>
            </a:pPr>
            <a:r>
              <a:rPr lang="en-US" sz="1600">
                <a:solidFill>
                  <a:srgbClr val="FFFFFF"/>
                </a:solidFill>
                <a:latin typeface="Calibri" panose="020F0502020204030204" pitchFamily="34" charset="0"/>
                <a:cs typeface="Calibri" panose="020F0502020204030204" pitchFamily="34" charset="0"/>
              </a:rPr>
              <a:t>Spark</a:t>
            </a:r>
          </a:p>
        </p:txBody>
      </p:sp>
      <p:sp>
        <p:nvSpPr>
          <p:cNvPr id="58" name="Rectangle 57">
            <a:extLst>
              <a:ext uri="{FF2B5EF4-FFF2-40B4-BE49-F238E27FC236}">
                <a16:creationId xmlns:a16="http://schemas.microsoft.com/office/drawing/2014/main" id="{66F69FA5-D7DE-E741-864E-708F88CBD328}"/>
              </a:ext>
            </a:extLst>
          </p:cNvPr>
          <p:cNvSpPr/>
          <p:nvPr/>
        </p:nvSpPr>
        <p:spPr>
          <a:xfrm>
            <a:off x="3372494" y="4577667"/>
            <a:ext cx="861924" cy="465265"/>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a:lnSpc>
                <a:spcPct val="90000"/>
              </a:lnSpc>
            </a:pPr>
            <a:r>
              <a:rPr lang="en-US" sz="1600">
                <a:solidFill>
                  <a:srgbClr val="FFFFFF"/>
                </a:solidFill>
                <a:latin typeface="Calibri" panose="020F0502020204030204" pitchFamily="34" charset="0"/>
                <a:cs typeface="Calibri" panose="020F0502020204030204" pitchFamily="34" charset="0"/>
              </a:rPr>
              <a:t>Catalog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DD639-1806-4ABA-A0CE-770A3B2EC00E}"/>
              </a:ext>
            </a:extLst>
          </p:cNvPr>
          <p:cNvSpPr>
            <a:spLocks noGrp="1"/>
          </p:cNvSpPr>
          <p:nvPr>
            <p:ph type="sldNum" sz="quarter" idx="4"/>
          </p:nvPr>
        </p:nvSpPr>
        <p:spPr/>
        <p:txBody>
          <a:bodyPr/>
          <a:lstStyle/>
          <a:p>
            <a:fld id="{C51EAA63-D034-42AE-91FA-B13B9518C7BE}" type="slidenum">
              <a:rPr lang="en-US" smtClean="0">
                <a:solidFill>
                  <a:srgbClr val="FFFFFF"/>
                </a:solidFill>
              </a:rPr>
              <a:pPr/>
              <a:t>16</a:t>
            </a:fld>
            <a:endParaRPr lang="en-US" dirty="0">
              <a:solidFill>
                <a:srgbClr val="FFFFFF"/>
              </a:solidFill>
            </a:endParaRPr>
          </a:p>
        </p:txBody>
      </p:sp>
      <p:sp>
        <p:nvSpPr>
          <p:cNvPr id="3" name="Footer Placeholder 2">
            <a:extLst>
              <a:ext uri="{FF2B5EF4-FFF2-40B4-BE49-F238E27FC236}">
                <a16:creationId xmlns:a16="http://schemas.microsoft.com/office/drawing/2014/main" id="{1330C8CE-2F6E-4616-A57C-7CBFCB827881}"/>
              </a:ext>
            </a:extLst>
          </p:cNvPr>
          <p:cNvSpPr>
            <a:spLocks noGrp="1"/>
          </p:cNvSpPr>
          <p:nvPr>
            <p:ph type="ftr" sz="quarter" idx="14"/>
          </p:nvPr>
        </p:nvSpPr>
        <p:spPr/>
        <p:txBody>
          <a:bodyPr/>
          <a:lstStyle/>
          <a:p>
            <a:r>
              <a:rPr lang="en-US" dirty="0">
                <a:solidFill>
                  <a:srgbClr val="FFFFFF"/>
                </a:solidFill>
              </a:rPr>
              <a:t>Copyright © 2019, Oracle and/or its affiliates. All rights reserved.  |  Confidential – Oracle Internal/Restricted/Highly Restricted</a:t>
            </a:r>
          </a:p>
        </p:txBody>
      </p:sp>
      <p:sp>
        <p:nvSpPr>
          <p:cNvPr id="4" name="Text Placeholder 3">
            <a:extLst>
              <a:ext uri="{FF2B5EF4-FFF2-40B4-BE49-F238E27FC236}">
                <a16:creationId xmlns:a16="http://schemas.microsoft.com/office/drawing/2014/main" id="{6EC31114-C76F-426F-8733-827A84DD7E31}"/>
              </a:ext>
            </a:extLst>
          </p:cNvPr>
          <p:cNvSpPr>
            <a:spLocks noGrp="1"/>
          </p:cNvSpPr>
          <p:nvPr>
            <p:ph type="body" sz="quarter" idx="15"/>
          </p:nvPr>
        </p:nvSpPr>
        <p:spPr/>
        <p:txBody>
          <a:bodyPr/>
          <a:lstStyle/>
          <a:p>
            <a:endParaRPr lang="en-CA"/>
          </a:p>
        </p:txBody>
      </p:sp>
      <p:sp>
        <p:nvSpPr>
          <p:cNvPr id="5" name="Title 4">
            <a:extLst>
              <a:ext uri="{FF2B5EF4-FFF2-40B4-BE49-F238E27FC236}">
                <a16:creationId xmlns:a16="http://schemas.microsoft.com/office/drawing/2014/main" id="{71B0F34E-E48D-4673-995E-2EEA90D4DBAC}"/>
              </a:ext>
            </a:extLst>
          </p:cNvPr>
          <p:cNvSpPr>
            <a:spLocks noGrp="1"/>
          </p:cNvSpPr>
          <p:nvPr>
            <p:ph type="title"/>
          </p:nvPr>
        </p:nvSpPr>
        <p:spPr/>
        <p:txBody>
          <a:bodyPr/>
          <a:lstStyle/>
          <a:p>
            <a:r>
              <a:rPr lang="en-CA" dirty="0"/>
              <a:t>OML 4 Python</a:t>
            </a:r>
          </a:p>
        </p:txBody>
      </p:sp>
    </p:spTree>
    <p:extLst>
      <p:ext uri="{BB962C8B-B14F-4D97-AF65-F5344CB8AC3E}">
        <p14:creationId xmlns:p14="http://schemas.microsoft.com/office/powerpoint/2010/main" val="61157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Oracle’s </a:t>
            </a:r>
            <a:r>
              <a:rPr lang="en-US" sz="4000" dirty="0"/>
              <a:t>Python Technologies </a:t>
            </a:r>
            <a:br>
              <a:rPr lang="en-US" sz="4000" dirty="0"/>
            </a:br>
            <a:r>
              <a:rPr lang="en-US" sz="2800" i="1" dirty="0">
                <a:solidFill>
                  <a:srgbClr val="FF0000"/>
                </a:solidFill>
              </a:rPr>
              <a:t>Supporting Oracle Database</a:t>
            </a:r>
            <a:endParaRPr lang="en-US" sz="4000" i="1" dirty="0">
              <a:solidFill>
                <a:srgbClr val="FF0000"/>
              </a:solidFill>
            </a:endParaRPr>
          </a:p>
        </p:txBody>
      </p:sp>
      <p:sp>
        <p:nvSpPr>
          <p:cNvPr id="3" name="Content Placeholder 2"/>
          <p:cNvSpPr>
            <a:spLocks noGrp="1"/>
          </p:cNvSpPr>
          <p:nvPr>
            <p:ph idx="1"/>
          </p:nvPr>
        </p:nvSpPr>
        <p:spPr>
          <a:xfrm>
            <a:off x="1227452" y="1447800"/>
            <a:ext cx="9945637" cy="4521200"/>
          </a:xfrm>
        </p:spPr>
        <p:txBody>
          <a:bodyPr/>
          <a:lstStyle/>
          <a:p>
            <a:pPr>
              <a:lnSpc>
                <a:spcPct val="150000"/>
              </a:lnSpc>
              <a:spcAft>
                <a:spcPts val="267"/>
              </a:spcAft>
            </a:pPr>
            <a:r>
              <a:rPr lang="en-US" sz="3200" dirty="0" err="1"/>
              <a:t>cx_Oracle</a:t>
            </a:r>
            <a:r>
              <a:rPr lang="en-US" sz="3200" dirty="0"/>
              <a:t> package</a:t>
            </a:r>
          </a:p>
          <a:p>
            <a:pPr>
              <a:lnSpc>
                <a:spcPct val="100000"/>
              </a:lnSpc>
              <a:spcAft>
                <a:spcPts val="267"/>
              </a:spcAft>
            </a:pPr>
            <a:r>
              <a:rPr lang="en-US" sz="3200" dirty="0"/>
              <a:t>Oracle Machine Learning for Python</a:t>
            </a:r>
            <a:br>
              <a:rPr lang="en-US" sz="3200" dirty="0"/>
            </a:br>
            <a:r>
              <a:rPr lang="en-US" sz="2000" i="1" dirty="0"/>
              <a:t>Component of the </a:t>
            </a:r>
            <a:r>
              <a:rPr lang="en-US" sz="2000" b="1" i="1" dirty="0"/>
              <a:t>Oracle Advanced Analytics </a:t>
            </a:r>
            <a:r>
              <a:rPr lang="en-US" sz="2000" i="1" dirty="0"/>
              <a:t>option to </a:t>
            </a:r>
            <a:r>
              <a:rPr lang="en-US" sz="2000" b="1" i="1" dirty="0"/>
              <a:t>Oracle Database</a:t>
            </a:r>
            <a:endParaRPr lang="en-US" sz="3200" b="1"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17</a:t>
            </a:fld>
            <a:endParaRPr lang="en-US"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cx_Oracle</a:t>
            </a:r>
            <a:endParaRPr lang="en-US" dirty="0"/>
          </a:p>
        </p:txBody>
      </p:sp>
      <p:sp>
        <p:nvSpPr>
          <p:cNvPr id="3" name="Content Placeholder 2"/>
          <p:cNvSpPr>
            <a:spLocks noGrp="1"/>
          </p:cNvSpPr>
          <p:nvPr>
            <p:ph idx="1"/>
          </p:nvPr>
        </p:nvSpPr>
        <p:spPr>
          <a:xfrm>
            <a:off x="531151" y="1752600"/>
            <a:ext cx="11126522" cy="4419600"/>
          </a:xfrm>
        </p:spPr>
        <p:txBody>
          <a:bodyPr>
            <a:normAutofit/>
          </a:bodyPr>
          <a:lstStyle/>
          <a:p>
            <a:r>
              <a:rPr lang="en-US" sz="2400" dirty="0"/>
              <a:t>Python package enabling scalable and performant connectivity to Oracle Database</a:t>
            </a:r>
          </a:p>
          <a:p>
            <a:pPr lvl="1"/>
            <a:r>
              <a:rPr lang="en-US" sz="2000" dirty="0"/>
              <a:t>Open source, publicly available on </a:t>
            </a:r>
            <a:r>
              <a:rPr lang="en-US" sz="2000" dirty="0" err="1"/>
              <a:t>PyPI</a:t>
            </a:r>
            <a:r>
              <a:rPr lang="en-US" sz="2000" dirty="0"/>
              <a:t>, OTN, and </a:t>
            </a:r>
            <a:r>
              <a:rPr lang="en-US" sz="2000" dirty="0" err="1"/>
              <a:t>github</a:t>
            </a:r>
            <a:endParaRPr lang="en-US" sz="2000" dirty="0"/>
          </a:p>
          <a:p>
            <a:pPr lvl="1"/>
            <a:r>
              <a:rPr lang="en-US" sz="2000" dirty="0"/>
              <a:t>Oracle is maintainer</a:t>
            </a:r>
          </a:p>
          <a:p>
            <a:r>
              <a:rPr lang="en-US" sz="2400" dirty="0"/>
              <a:t>Oracle Database Interface for Python conforming to Python DB API 2.0 specification</a:t>
            </a:r>
          </a:p>
          <a:p>
            <a:pPr lvl="1"/>
            <a:r>
              <a:rPr lang="en-US" sz="2000" dirty="0"/>
              <a:t>Optimized driver based on OCI</a:t>
            </a:r>
          </a:p>
          <a:p>
            <a:pPr lvl="1"/>
            <a:r>
              <a:rPr lang="en-US" sz="2000" dirty="0"/>
              <a:t>Execute SQL statements from Python</a:t>
            </a:r>
          </a:p>
          <a:p>
            <a:pPr lvl="1"/>
            <a:r>
              <a:rPr lang="en-US" sz="2000" dirty="0"/>
              <a:t>Enables transactional behavior for insert, update, and delete</a:t>
            </a:r>
          </a:p>
        </p:txBody>
      </p:sp>
      <p:grpSp>
        <p:nvGrpSpPr>
          <p:cNvPr id="4" name="Group 42"/>
          <p:cNvGrpSpPr/>
          <p:nvPr/>
        </p:nvGrpSpPr>
        <p:grpSpPr>
          <a:xfrm>
            <a:off x="7694612" y="4648200"/>
            <a:ext cx="2286000" cy="1524000"/>
            <a:chOff x="14936785" y="2212620"/>
            <a:chExt cx="5943602" cy="2618461"/>
          </a:xfrm>
        </p:grpSpPr>
        <p:sp>
          <p:nvSpPr>
            <p:cNvPr id="10" name="AutoShape 14"/>
            <p:cNvSpPr>
              <a:spLocks noChangeArrowheads="1"/>
            </p:cNvSpPr>
            <p:nvPr/>
          </p:nvSpPr>
          <p:spPr bwMode="auto">
            <a:xfrm>
              <a:off x="14936785" y="2270760"/>
              <a:ext cx="5943602" cy="2560321"/>
            </a:xfrm>
            <a:prstGeom prst="can">
              <a:avLst>
                <a:gd name="adj" fmla="val 25000"/>
              </a:avLst>
            </a:prstGeom>
            <a:solidFill>
              <a:schemeClr val="accent1"/>
            </a:solidFill>
            <a:ln w="9525" cap="rnd">
              <a:noFill/>
              <a:round/>
              <a:headEnd type="none" w="sm" len="sm"/>
              <a:tailEnd type="none" w="sm" len="sm"/>
            </a:ln>
            <a:effectLst/>
          </p:spPr>
          <p:txBody>
            <a:bodyPr wrap="none" lIns="217728" tIns="108864" rIns="217728" bIns="108864" anchor="ctr"/>
            <a:lstStyle/>
            <a:p>
              <a:pPr eaLnBrk="0" hangingPunct="0">
                <a:lnSpc>
                  <a:spcPct val="70000"/>
                </a:lnSpc>
                <a:spcBef>
                  <a:spcPct val="0"/>
                </a:spcBef>
                <a:buClrTx/>
                <a:defRPr/>
              </a:pPr>
              <a:endParaRPr lang="en-US" sz="3200" dirty="0"/>
            </a:p>
          </p:txBody>
        </p:sp>
        <p:sp>
          <p:nvSpPr>
            <p:cNvPr id="11" name="TextBox 10"/>
            <p:cNvSpPr txBox="1"/>
            <p:nvPr/>
          </p:nvSpPr>
          <p:spPr>
            <a:xfrm>
              <a:off x="15531145" y="2212620"/>
              <a:ext cx="5199022" cy="853668"/>
            </a:xfrm>
            <a:prstGeom prst="rect">
              <a:avLst/>
            </a:prstGeom>
            <a:noFill/>
          </p:spPr>
          <p:txBody>
            <a:bodyPr wrap="none" lIns="217728" tIns="108864" rIns="217728" bIns="108864" rtlCol="0">
              <a:spAutoFit/>
            </a:bodyPr>
            <a:lstStyle/>
            <a:p>
              <a:r>
                <a:rPr lang="en-US" b="1" dirty="0">
                  <a:solidFill>
                    <a:schemeClr val="bg1"/>
                  </a:solidFill>
                </a:rPr>
                <a:t>Oracle Database</a:t>
              </a:r>
            </a:p>
          </p:txBody>
        </p:sp>
      </p:grpSp>
      <p:sp>
        <p:nvSpPr>
          <p:cNvPr id="13" name="Left-Right Arrow 12"/>
          <p:cNvSpPr/>
          <p:nvPr/>
        </p:nvSpPr>
        <p:spPr>
          <a:xfrm>
            <a:off x="4418012" y="5029200"/>
            <a:ext cx="2971800" cy="609600"/>
          </a:xfrm>
          <a:prstGeom prst="leftRightArrow">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a:t>cx_Oracle</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18</a:t>
            </a:fld>
            <a:endParaRPr lang="en-US" dirty="0"/>
          </a:p>
        </p:txBody>
      </p:sp>
      <p:pic>
        <p:nvPicPr>
          <p:cNvPr id="12" name="Picture 11"/>
          <p:cNvPicPr>
            <a:picLocks noChangeAspect="1"/>
          </p:cNvPicPr>
          <p:nvPr/>
        </p:nvPicPr>
        <p:blipFill>
          <a:blip r:embed="rId3"/>
          <a:stretch>
            <a:fillRect/>
          </a:stretch>
        </p:blipFill>
        <p:spPr>
          <a:xfrm>
            <a:off x="2589212" y="4648200"/>
            <a:ext cx="1439587" cy="122673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cx_Oracle</a:t>
            </a:r>
            <a:r>
              <a:rPr lang="en-US" dirty="0"/>
              <a:t> Example</a:t>
            </a:r>
          </a:p>
        </p:txBody>
      </p:sp>
      <p:sp>
        <p:nvSpPr>
          <p:cNvPr id="6" name="Content Placeholder 5"/>
          <p:cNvSpPr>
            <a:spLocks noGrp="1"/>
          </p:cNvSpPr>
          <p:nvPr>
            <p:ph idx="1"/>
          </p:nvPr>
        </p:nvSpPr>
        <p:spPr>
          <a:xfrm>
            <a:off x="531151" y="1904999"/>
            <a:ext cx="11126522" cy="4038601"/>
          </a:xfrm>
        </p:spPr>
        <p:txBody>
          <a:bodyPr/>
          <a:lstStyle/>
          <a:p>
            <a:pPr>
              <a:buNone/>
            </a:pPr>
            <a:r>
              <a:rPr lang="en-US" sz="1900" b="1" dirty="0">
                <a:latin typeface="Courier New" pitchFamily="49" charset="0"/>
                <a:cs typeface="Courier New" pitchFamily="49" charset="0"/>
              </a:rPr>
              <a:t>import </a:t>
            </a:r>
            <a:r>
              <a:rPr lang="en-US" sz="1900" b="1" dirty="0" err="1">
                <a:latin typeface="Courier New" pitchFamily="49" charset="0"/>
                <a:cs typeface="Courier New" pitchFamily="49" charset="0"/>
              </a:rPr>
              <a:t>cx_Oracle</a:t>
            </a:r>
            <a:endParaRPr lang="en-US" sz="1900" b="1" dirty="0">
              <a:latin typeface="Courier New" pitchFamily="49" charset="0"/>
              <a:cs typeface="Courier New" pitchFamily="49" charset="0"/>
            </a:endParaRPr>
          </a:p>
          <a:p>
            <a:pPr>
              <a:buNone/>
            </a:pPr>
            <a:r>
              <a:rPr lang="en-US" sz="1900" b="1" dirty="0">
                <a:latin typeface="Courier New" pitchFamily="49" charset="0"/>
                <a:cs typeface="Courier New" pitchFamily="49" charset="0"/>
              </a:rPr>
              <a:t>con = </a:t>
            </a:r>
            <a:r>
              <a:rPr lang="en-US" sz="1900" b="1" dirty="0" err="1">
                <a:latin typeface="Courier New" pitchFamily="49" charset="0"/>
                <a:cs typeface="Courier New" pitchFamily="49" charset="0"/>
              </a:rPr>
              <a:t>cx_Oracle.</a:t>
            </a:r>
            <a:r>
              <a:rPr lang="en-US" sz="1900" b="1" dirty="0" err="1">
                <a:solidFill>
                  <a:srgbClr val="FF0000"/>
                </a:solidFill>
                <a:latin typeface="Courier New" pitchFamily="49" charset="0"/>
                <a:cs typeface="Courier New" pitchFamily="49" charset="0"/>
              </a:rPr>
              <a:t>connect</a:t>
            </a:r>
            <a:r>
              <a:rPr lang="en-US" sz="1900" b="1" dirty="0">
                <a:latin typeface="Courier New" pitchFamily="49" charset="0"/>
                <a:cs typeface="Courier New" pitchFamily="49" charset="0"/>
              </a:rPr>
              <a:t>('</a:t>
            </a:r>
            <a:r>
              <a:rPr lang="en-US" sz="1900" b="1" dirty="0" err="1">
                <a:latin typeface="Courier New" pitchFamily="49" charset="0"/>
                <a:cs typeface="Courier New" pitchFamily="49" charset="0"/>
              </a:rPr>
              <a:t>pythonhol</a:t>
            </a:r>
            <a:r>
              <a:rPr lang="en-US" sz="1900" b="1" dirty="0">
                <a:latin typeface="Courier New" pitchFamily="49" charset="0"/>
                <a:cs typeface="Courier New" pitchFamily="49" charset="0"/>
              </a:rPr>
              <a:t>/welcome@127.0.0.1/</a:t>
            </a:r>
            <a:r>
              <a:rPr lang="en-US" sz="1900" b="1" dirty="0" err="1">
                <a:latin typeface="Courier New" pitchFamily="49" charset="0"/>
                <a:cs typeface="Courier New" pitchFamily="49" charset="0"/>
              </a:rPr>
              <a:t>orcl</a:t>
            </a:r>
            <a:r>
              <a:rPr lang="en-US" sz="1900" b="1" dirty="0">
                <a:latin typeface="Courier New" pitchFamily="49" charset="0"/>
                <a:cs typeface="Courier New" pitchFamily="49" charset="0"/>
              </a:rPr>
              <a:t>')</a:t>
            </a:r>
          </a:p>
          <a:p>
            <a:pPr>
              <a:buNone/>
            </a:pPr>
            <a:r>
              <a:rPr lang="en-US" sz="1900" b="1" dirty="0">
                <a:latin typeface="Courier New" pitchFamily="49" charset="0"/>
                <a:cs typeface="Courier New" pitchFamily="49" charset="0"/>
              </a:rPr>
              <a:t>print(</a:t>
            </a:r>
            <a:r>
              <a:rPr lang="en-US" sz="1900" b="1" dirty="0" err="1">
                <a:latin typeface="Courier New" pitchFamily="49" charset="0"/>
                <a:cs typeface="Courier New" pitchFamily="49" charset="0"/>
              </a:rPr>
              <a:t>con.</a:t>
            </a:r>
            <a:r>
              <a:rPr lang="en-US" sz="1900" b="1" dirty="0" err="1">
                <a:solidFill>
                  <a:srgbClr val="FF0000"/>
                </a:solidFill>
                <a:latin typeface="Courier New" pitchFamily="49" charset="0"/>
                <a:cs typeface="Courier New" pitchFamily="49" charset="0"/>
              </a:rPr>
              <a:t>version</a:t>
            </a:r>
            <a:r>
              <a:rPr lang="en-US" sz="1900" b="1" dirty="0">
                <a:latin typeface="Courier New" pitchFamily="49" charset="0"/>
                <a:cs typeface="Courier New" pitchFamily="49" charset="0"/>
              </a:rPr>
              <a:t>)</a:t>
            </a:r>
          </a:p>
          <a:p>
            <a:pPr>
              <a:buNone/>
            </a:pPr>
            <a:r>
              <a:rPr lang="en-US" sz="1900" b="1" dirty="0" err="1">
                <a:latin typeface="Courier New" pitchFamily="49" charset="0"/>
                <a:cs typeface="Courier New" pitchFamily="49" charset="0"/>
              </a:rPr>
              <a:t>con.</a:t>
            </a:r>
            <a:r>
              <a:rPr lang="en-US" sz="1900" b="1" dirty="0" err="1">
                <a:solidFill>
                  <a:srgbClr val="FF0000"/>
                </a:solidFill>
                <a:latin typeface="Courier New" pitchFamily="49" charset="0"/>
                <a:cs typeface="Courier New" pitchFamily="49" charset="0"/>
              </a:rPr>
              <a:t>close</a:t>
            </a:r>
            <a:r>
              <a:rPr lang="en-US" sz="1900" b="1" dirty="0">
                <a:latin typeface="Courier New" pitchFamily="49" charset="0"/>
                <a:cs typeface="Courier New" pitchFamily="49" charset="0"/>
              </a:rPr>
              <a:t>()</a:t>
            </a:r>
          </a:p>
          <a:p>
            <a:pPr>
              <a:buNone/>
            </a:pPr>
            <a:endParaRPr lang="en-US" sz="1900" b="1" dirty="0">
              <a:latin typeface="Courier New" pitchFamily="49" charset="0"/>
              <a:cs typeface="Courier New" pitchFamily="49" charset="0"/>
            </a:endParaRPr>
          </a:p>
          <a:p>
            <a:pPr>
              <a:buNone/>
            </a:pPr>
            <a:r>
              <a:rPr lang="en-US" sz="1900" b="1" dirty="0">
                <a:latin typeface="Courier New" pitchFamily="49" charset="0"/>
                <a:cs typeface="Courier New" pitchFamily="49" charset="0"/>
              </a:rPr>
              <a:t>con = </a:t>
            </a:r>
            <a:r>
              <a:rPr lang="en-US" sz="1900" b="1" dirty="0" err="1">
                <a:latin typeface="Courier New" pitchFamily="49" charset="0"/>
                <a:cs typeface="Courier New" pitchFamily="49" charset="0"/>
              </a:rPr>
              <a:t>cx_Oracle.</a:t>
            </a:r>
            <a:r>
              <a:rPr lang="en-US" sz="1900" b="1" dirty="0" err="1">
                <a:solidFill>
                  <a:srgbClr val="FF0000"/>
                </a:solidFill>
                <a:latin typeface="Courier New" pitchFamily="49" charset="0"/>
                <a:cs typeface="Courier New" pitchFamily="49" charset="0"/>
              </a:rPr>
              <a:t>connect</a:t>
            </a:r>
            <a:r>
              <a:rPr lang="en-US" sz="1900" b="1" dirty="0">
                <a:latin typeface="Courier New" pitchFamily="49" charset="0"/>
                <a:cs typeface="Courier New" pitchFamily="49" charset="0"/>
              </a:rPr>
              <a:t>('</a:t>
            </a:r>
            <a:r>
              <a:rPr lang="en-US" sz="1900" b="1" dirty="0" err="1">
                <a:latin typeface="Courier New" pitchFamily="49" charset="0"/>
                <a:cs typeface="Courier New" pitchFamily="49" charset="0"/>
              </a:rPr>
              <a:t>pythonhol</a:t>
            </a:r>
            <a:r>
              <a:rPr lang="en-US" sz="1900" b="1" dirty="0">
                <a:latin typeface="Courier New" pitchFamily="49" charset="0"/>
                <a:cs typeface="Courier New" pitchFamily="49" charset="0"/>
              </a:rPr>
              <a:t>', 'welcome', '127.0.0.1:/</a:t>
            </a:r>
            <a:r>
              <a:rPr lang="en-US" sz="1900" b="1" dirty="0" err="1">
                <a:latin typeface="Courier New" pitchFamily="49" charset="0"/>
                <a:cs typeface="Courier New" pitchFamily="49" charset="0"/>
              </a:rPr>
              <a:t>orcl:pooled</a:t>
            </a:r>
            <a:r>
              <a:rPr lang="en-US" sz="1900" b="1" dirty="0">
                <a:latin typeface="Courier New" pitchFamily="49" charset="0"/>
                <a:cs typeface="Courier New" pitchFamily="49" charset="0"/>
              </a:rPr>
              <a:t>', </a:t>
            </a:r>
          </a:p>
          <a:p>
            <a:pPr>
              <a:buNone/>
            </a:pPr>
            <a:r>
              <a:rPr lang="en-US" sz="1900" b="1" dirty="0">
                <a:latin typeface="Courier New" pitchFamily="49" charset="0"/>
                <a:cs typeface="Courier New" pitchFamily="49" charset="0"/>
              </a:rPr>
              <a:t>                        </a:t>
            </a:r>
            <a:r>
              <a:rPr lang="en-US" sz="1900" b="1" dirty="0" err="1">
                <a:latin typeface="Courier New" pitchFamily="49" charset="0"/>
                <a:cs typeface="Courier New" pitchFamily="49" charset="0"/>
              </a:rPr>
              <a:t>cclass</a:t>
            </a:r>
            <a:r>
              <a:rPr lang="en-US" sz="1900" b="1" dirty="0">
                <a:latin typeface="Courier New" pitchFamily="49" charset="0"/>
                <a:cs typeface="Courier New" pitchFamily="49" charset="0"/>
              </a:rPr>
              <a:t> = "HOL", purity = </a:t>
            </a:r>
            <a:r>
              <a:rPr lang="en-US" sz="1900" b="1" dirty="0" err="1">
                <a:latin typeface="Courier New" pitchFamily="49" charset="0"/>
                <a:cs typeface="Courier New" pitchFamily="49" charset="0"/>
              </a:rPr>
              <a:t>cx_Oracle.ATTR_PURITY_SELF</a:t>
            </a:r>
            <a:r>
              <a:rPr lang="en-US" sz="1900" b="1" dirty="0">
                <a:latin typeface="Courier New" pitchFamily="49" charset="0"/>
                <a:cs typeface="Courier New" pitchFamily="49" charset="0"/>
              </a:rPr>
              <a:t>)</a:t>
            </a:r>
          </a:p>
          <a:p>
            <a:pPr>
              <a:buNone/>
            </a:pPr>
            <a:r>
              <a:rPr lang="en-US" sz="1900" b="1" dirty="0" err="1">
                <a:latin typeface="Courier New" pitchFamily="49" charset="0"/>
                <a:cs typeface="Courier New" pitchFamily="49" charset="0"/>
              </a:rPr>
              <a:t>con.</a:t>
            </a:r>
            <a:r>
              <a:rPr lang="en-US" sz="1900" b="1" dirty="0" err="1">
                <a:solidFill>
                  <a:srgbClr val="FF0000"/>
                </a:solidFill>
                <a:latin typeface="Courier New" pitchFamily="49" charset="0"/>
                <a:cs typeface="Courier New" pitchFamily="49" charset="0"/>
              </a:rPr>
              <a:t>close</a:t>
            </a:r>
            <a:r>
              <a:rPr lang="en-US" sz="1900" b="1" dirty="0">
                <a:latin typeface="Courier New" pitchFamily="49" charset="0"/>
                <a:cs typeface="Courier New" pitchFamily="49" charset="0"/>
              </a:rPr>
              <a:t>()</a:t>
            </a:r>
          </a:p>
          <a:p>
            <a:pPr>
              <a:buNone/>
            </a:pPr>
            <a:endParaRPr lang="en-US" sz="1900" b="1" dirty="0">
              <a:latin typeface="Courier New" pitchFamily="49" charset="0"/>
              <a:cs typeface="Courier New" pitchFamily="49" charset="0"/>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pPr/>
              <a:t>19</a:t>
            </a:fld>
            <a:endParaRPr lang="en-US"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1812" y="406400"/>
            <a:ext cx="11125200" cy="431800"/>
          </a:xfrm>
        </p:spPr>
        <p:txBody>
          <a:bodyPr/>
          <a:lstStyle/>
          <a:p>
            <a:r>
              <a:rPr lang="en-US" dirty="0" err="1"/>
              <a:t>cx_Oracle</a:t>
            </a:r>
            <a:r>
              <a:rPr lang="en-US" dirty="0"/>
              <a:t> Example</a:t>
            </a:r>
          </a:p>
        </p:txBody>
      </p:sp>
      <p:sp>
        <p:nvSpPr>
          <p:cNvPr id="6" name="Content Placeholder 5"/>
          <p:cNvSpPr>
            <a:spLocks noGrp="1"/>
          </p:cNvSpPr>
          <p:nvPr>
            <p:ph idx="1"/>
          </p:nvPr>
        </p:nvSpPr>
        <p:spPr>
          <a:xfrm>
            <a:off x="531150" y="990600"/>
            <a:ext cx="11278261" cy="5257799"/>
          </a:xfrm>
        </p:spPr>
        <p:txBody>
          <a:bodyPr/>
          <a:lstStyle/>
          <a:p>
            <a:pPr>
              <a:lnSpc>
                <a:spcPct val="100000"/>
              </a:lnSpc>
              <a:spcBef>
                <a:spcPts val="0"/>
              </a:spcBef>
              <a:buNone/>
            </a:pPr>
            <a:r>
              <a:rPr lang="en-US" sz="1900" b="1" dirty="0">
                <a:solidFill>
                  <a:srgbClr val="FF0000"/>
                </a:solidFill>
                <a:latin typeface="Courier New" pitchFamily="49" charset="0"/>
                <a:cs typeface="Courier New" pitchFamily="49" charset="0"/>
              </a:rPr>
              <a:t>cur = </a:t>
            </a:r>
            <a:r>
              <a:rPr lang="en-US" sz="1900" b="1" dirty="0" err="1">
                <a:solidFill>
                  <a:srgbClr val="FF0000"/>
                </a:solidFill>
                <a:latin typeface="Courier New" pitchFamily="49" charset="0"/>
                <a:cs typeface="Courier New" pitchFamily="49" charset="0"/>
              </a:rPr>
              <a:t>con.cursor</a:t>
            </a:r>
            <a:r>
              <a:rPr lang="en-US" sz="1900" b="1" dirty="0">
                <a:solidFill>
                  <a:srgbClr val="FF0000"/>
                </a:solidFill>
                <a:latin typeface="Courier New" pitchFamily="49" charset="0"/>
                <a:cs typeface="Courier New" pitchFamily="49" charset="0"/>
              </a:rPr>
              <a:t>()        # opens cursor for statements to use</a:t>
            </a:r>
          </a:p>
          <a:p>
            <a:pPr>
              <a:lnSpc>
                <a:spcPct val="100000"/>
              </a:lnSpc>
              <a:spcBef>
                <a:spcPts val="0"/>
              </a:spcBef>
              <a:buNone/>
            </a:pPr>
            <a:endParaRPr lang="en-US" sz="1900" b="1" dirty="0">
              <a:solidFill>
                <a:srgbClr val="FF0000"/>
              </a:solidFill>
              <a:latin typeface="Courier New" pitchFamily="49" charset="0"/>
              <a:cs typeface="Courier New" pitchFamily="49" charset="0"/>
            </a:endParaRPr>
          </a:p>
          <a:p>
            <a:pPr>
              <a:lnSpc>
                <a:spcPct val="100000"/>
              </a:lnSpc>
              <a:spcBef>
                <a:spcPts val="0"/>
              </a:spcBef>
              <a:buNone/>
            </a:pPr>
            <a:r>
              <a:rPr lang="en-US" sz="1900" b="1" dirty="0" err="1">
                <a:solidFill>
                  <a:srgbClr val="FF0000"/>
                </a:solidFill>
                <a:latin typeface="Courier New" pitchFamily="49" charset="0"/>
                <a:cs typeface="Courier New" pitchFamily="49" charset="0"/>
              </a:rPr>
              <a:t>cur.execute</a:t>
            </a:r>
            <a:r>
              <a:rPr lang="en-US" sz="1900" b="1" dirty="0">
                <a:latin typeface="Courier New" pitchFamily="49" charset="0"/>
                <a:cs typeface="Courier New" pitchFamily="49" charset="0"/>
              </a:rPr>
              <a:t>('select * from departments order by </a:t>
            </a:r>
            <a:r>
              <a:rPr lang="en-US" sz="1900" b="1" dirty="0" err="1">
                <a:latin typeface="Courier New" pitchFamily="49" charset="0"/>
                <a:cs typeface="Courier New" pitchFamily="49" charset="0"/>
              </a:rPr>
              <a:t>department_id</a:t>
            </a:r>
            <a:r>
              <a:rPr lang="en-US" sz="1900" b="1" dirty="0">
                <a:latin typeface="Courier New" pitchFamily="49" charset="0"/>
                <a:cs typeface="Courier New" pitchFamily="49" charset="0"/>
              </a:rPr>
              <a:t>')</a:t>
            </a:r>
            <a:br>
              <a:rPr lang="en-US" sz="1900" b="1" dirty="0">
                <a:latin typeface="Courier New" pitchFamily="49" charset="0"/>
                <a:cs typeface="Courier New" pitchFamily="49" charset="0"/>
              </a:rPr>
            </a:br>
            <a:endParaRPr lang="en-US" sz="1900" b="1" dirty="0">
              <a:latin typeface="Courier New" pitchFamily="49" charset="0"/>
              <a:cs typeface="Courier New" pitchFamily="49" charset="0"/>
            </a:endParaRPr>
          </a:p>
          <a:p>
            <a:pPr>
              <a:lnSpc>
                <a:spcPct val="100000"/>
              </a:lnSpc>
              <a:spcBef>
                <a:spcPts val="0"/>
              </a:spcBef>
              <a:buNone/>
            </a:pPr>
            <a:r>
              <a:rPr lang="en-US" sz="1900" b="1" dirty="0">
                <a:solidFill>
                  <a:schemeClr val="accent1"/>
                </a:solidFill>
                <a:latin typeface="Courier New" pitchFamily="49" charset="0"/>
                <a:cs typeface="Courier New" pitchFamily="49" charset="0"/>
              </a:rPr>
              <a:t>for result in cur:        # prints all data</a:t>
            </a:r>
          </a:p>
          <a:p>
            <a:pPr>
              <a:lnSpc>
                <a:spcPct val="100000"/>
              </a:lnSpc>
              <a:spcBef>
                <a:spcPts val="0"/>
              </a:spcBef>
              <a:buNone/>
            </a:pPr>
            <a:r>
              <a:rPr lang="en-US" sz="1900" b="1" dirty="0">
                <a:solidFill>
                  <a:schemeClr val="accent1"/>
                </a:solidFill>
                <a:latin typeface="Courier New" pitchFamily="49" charset="0"/>
                <a:cs typeface="Courier New" pitchFamily="49" charset="0"/>
              </a:rPr>
              <a:t>    print(result)</a:t>
            </a:r>
            <a:br>
              <a:rPr lang="en-US" sz="1900" b="1" dirty="0">
                <a:solidFill>
                  <a:schemeClr val="accent1"/>
                </a:solidFill>
                <a:latin typeface="Courier New" pitchFamily="49" charset="0"/>
                <a:cs typeface="Courier New" pitchFamily="49" charset="0"/>
              </a:rPr>
            </a:br>
            <a:endParaRPr lang="en-US" sz="1900" b="1" dirty="0">
              <a:solidFill>
                <a:schemeClr val="accent1"/>
              </a:solidFill>
              <a:latin typeface="Courier New" pitchFamily="49" charset="0"/>
              <a:cs typeface="Courier New" pitchFamily="49" charset="0"/>
            </a:endParaRPr>
          </a:p>
          <a:p>
            <a:pPr>
              <a:lnSpc>
                <a:spcPct val="100000"/>
              </a:lnSpc>
              <a:spcBef>
                <a:spcPts val="0"/>
              </a:spcBef>
              <a:buNone/>
            </a:pPr>
            <a:r>
              <a:rPr lang="en-US" sz="1900" b="1" i="1" dirty="0">
                <a:latin typeface="Courier New" pitchFamily="49" charset="0"/>
                <a:cs typeface="Courier New" pitchFamily="49" charset="0"/>
              </a:rPr>
              <a:t>#or</a:t>
            </a:r>
          </a:p>
          <a:p>
            <a:pPr>
              <a:lnSpc>
                <a:spcPct val="100000"/>
              </a:lnSpc>
              <a:spcBef>
                <a:spcPts val="0"/>
              </a:spcBef>
              <a:buNone/>
            </a:pPr>
            <a:r>
              <a:rPr lang="en-US" sz="1900" b="1" dirty="0">
                <a:solidFill>
                  <a:schemeClr val="accent1"/>
                </a:solidFill>
                <a:latin typeface="Courier New" pitchFamily="49" charset="0"/>
                <a:cs typeface="Courier New" pitchFamily="49" charset="0"/>
              </a:rPr>
              <a:t>row = </a:t>
            </a:r>
            <a:r>
              <a:rPr lang="en-US" sz="1900" b="1" dirty="0" err="1">
                <a:solidFill>
                  <a:schemeClr val="accent1"/>
                </a:solidFill>
                <a:latin typeface="Courier New" pitchFamily="49" charset="0"/>
                <a:cs typeface="Courier New" pitchFamily="49" charset="0"/>
              </a:rPr>
              <a:t>cur.fetchone</a:t>
            </a:r>
            <a:r>
              <a:rPr lang="en-US" sz="1900" b="1" dirty="0">
                <a:solidFill>
                  <a:schemeClr val="accent1"/>
                </a:solidFill>
                <a:latin typeface="Courier New" pitchFamily="49" charset="0"/>
                <a:cs typeface="Courier New" pitchFamily="49" charset="0"/>
              </a:rPr>
              <a:t>()      # return a single row as tuple and advance row</a:t>
            </a:r>
          </a:p>
          <a:p>
            <a:pPr>
              <a:lnSpc>
                <a:spcPct val="100000"/>
              </a:lnSpc>
              <a:spcBef>
                <a:spcPts val="0"/>
              </a:spcBef>
              <a:buNone/>
            </a:pPr>
            <a:r>
              <a:rPr lang="en-US" sz="1900" b="1" dirty="0">
                <a:solidFill>
                  <a:schemeClr val="accent1"/>
                </a:solidFill>
                <a:latin typeface="Courier New" pitchFamily="49" charset="0"/>
                <a:cs typeface="Courier New" pitchFamily="49" charset="0"/>
              </a:rPr>
              <a:t>print(row)</a:t>
            </a:r>
          </a:p>
          <a:p>
            <a:pPr>
              <a:lnSpc>
                <a:spcPct val="100000"/>
              </a:lnSpc>
              <a:spcBef>
                <a:spcPts val="0"/>
              </a:spcBef>
              <a:buNone/>
            </a:pPr>
            <a:r>
              <a:rPr lang="en-US" sz="1900" b="1" dirty="0">
                <a:solidFill>
                  <a:schemeClr val="accent1"/>
                </a:solidFill>
                <a:latin typeface="Courier New" pitchFamily="49" charset="0"/>
                <a:cs typeface="Courier New" pitchFamily="49" charset="0"/>
              </a:rPr>
              <a:t>row = </a:t>
            </a:r>
            <a:r>
              <a:rPr lang="en-US" sz="1900" b="1" dirty="0" err="1">
                <a:solidFill>
                  <a:schemeClr val="accent1"/>
                </a:solidFill>
                <a:latin typeface="Courier New" pitchFamily="49" charset="0"/>
                <a:cs typeface="Courier New" pitchFamily="49" charset="0"/>
              </a:rPr>
              <a:t>cur.fetchone</a:t>
            </a:r>
            <a:r>
              <a:rPr lang="en-US" sz="1900" b="1" dirty="0">
                <a:solidFill>
                  <a:schemeClr val="accent1"/>
                </a:solidFill>
                <a:latin typeface="Courier New" pitchFamily="49" charset="0"/>
                <a:cs typeface="Courier New" pitchFamily="49" charset="0"/>
              </a:rPr>
              <a:t>()</a:t>
            </a:r>
          </a:p>
          <a:p>
            <a:pPr>
              <a:lnSpc>
                <a:spcPct val="100000"/>
              </a:lnSpc>
              <a:spcBef>
                <a:spcPts val="0"/>
              </a:spcBef>
              <a:buNone/>
            </a:pPr>
            <a:r>
              <a:rPr lang="en-US" sz="1900" b="1" dirty="0">
                <a:solidFill>
                  <a:schemeClr val="accent1"/>
                </a:solidFill>
                <a:latin typeface="Courier New" pitchFamily="49" charset="0"/>
                <a:cs typeface="Courier New" pitchFamily="49" charset="0"/>
              </a:rPr>
              <a:t>print(row)</a:t>
            </a:r>
            <a:br>
              <a:rPr lang="en-US" sz="1900" b="1" dirty="0">
                <a:solidFill>
                  <a:schemeClr val="accent1"/>
                </a:solidFill>
                <a:latin typeface="Courier New" pitchFamily="49" charset="0"/>
                <a:cs typeface="Courier New" pitchFamily="49" charset="0"/>
              </a:rPr>
            </a:br>
            <a:endParaRPr lang="en-US" sz="1900" b="1" dirty="0">
              <a:solidFill>
                <a:schemeClr val="accent1"/>
              </a:solidFill>
              <a:latin typeface="Courier New" pitchFamily="49" charset="0"/>
              <a:cs typeface="Courier New" pitchFamily="49" charset="0"/>
            </a:endParaRPr>
          </a:p>
          <a:p>
            <a:pPr>
              <a:lnSpc>
                <a:spcPct val="100000"/>
              </a:lnSpc>
              <a:spcBef>
                <a:spcPts val="0"/>
              </a:spcBef>
              <a:buNone/>
            </a:pPr>
            <a:r>
              <a:rPr lang="en-US" sz="1900" b="1" i="1" dirty="0">
                <a:latin typeface="Courier New" pitchFamily="49" charset="0"/>
                <a:cs typeface="Courier New" pitchFamily="49" charset="0"/>
              </a:rPr>
              <a:t>#or </a:t>
            </a:r>
          </a:p>
          <a:p>
            <a:pPr>
              <a:lnSpc>
                <a:spcPct val="100000"/>
              </a:lnSpc>
              <a:spcBef>
                <a:spcPts val="0"/>
              </a:spcBef>
              <a:buNone/>
            </a:pPr>
            <a:r>
              <a:rPr lang="en-US" sz="1900" b="1" dirty="0">
                <a:solidFill>
                  <a:schemeClr val="accent1"/>
                </a:solidFill>
                <a:latin typeface="Courier New" pitchFamily="49" charset="0"/>
                <a:cs typeface="Courier New" pitchFamily="49" charset="0"/>
              </a:rPr>
              <a:t>res = </a:t>
            </a:r>
            <a:r>
              <a:rPr lang="en-US" sz="1900" b="1" dirty="0" err="1">
                <a:solidFill>
                  <a:schemeClr val="accent1"/>
                </a:solidFill>
                <a:latin typeface="Courier New" pitchFamily="49" charset="0"/>
                <a:cs typeface="Courier New" pitchFamily="49" charset="0"/>
              </a:rPr>
              <a:t>cur.fetchmany</a:t>
            </a:r>
            <a:r>
              <a:rPr lang="en-US" sz="1900" b="1" dirty="0">
                <a:solidFill>
                  <a:schemeClr val="accent1"/>
                </a:solidFill>
                <a:latin typeface="Courier New" pitchFamily="49" charset="0"/>
                <a:cs typeface="Courier New" pitchFamily="49" charset="0"/>
              </a:rPr>
              <a:t>(</a:t>
            </a:r>
            <a:r>
              <a:rPr lang="en-US" sz="1900" b="1" dirty="0" err="1">
                <a:solidFill>
                  <a:schemeClr val="accent1"/>
                </a:solidFill>
                <a:latin typeface="Courier New" pitchFamily="49" charset="0"/>
                <a:cs typeface="Courier New" pitchFamily="49" charset="0"/>
              </a:rPr>
              <a:t>numRows</a:t>
            </a:r>
            <a:r>
              <a:rPr lang="en-US" sz="1900" b="1" dirty="0">
                <a:solidFill>
                  <a:schemeClr val="accent1"/>
                </a:solidFill>
                <a:latin typeface="Courier New" pitchFamily="49" charset="0"/>
                <a:cs typeface="Courier New" pitchFamily="49" charset="0"/>
              </a:rPr>
              <a:t>=3) # returns list of tuples</a:t>
            </a:r>
          </a:p>
          <a:p>
            <a:pPr>
              <a:lnSpc>
                <a:spcPct val="100000"/>
              </a:lnSpc>
              <a:spcBef>
                <a:spcPts val="0"/>
              </a:spcBef>
              <a:buNone/>
            </a:pPr>
            <a:r>
              <a:rPr lang="en-US" sz="1900" b="1" dirty="0">
                <a:solidFill>
                  <a:schemeClr val="accent1"/>
                </a:solidFill>
                <a:latin typeface="Courier New" pitchFamily="49" charset="0"/>
                <a:cs typeface="Courier New" pitchFamily="49" charset="0"/>
              </a:rPr>
              <a:t>print(res)</a:t>
            </a:r>
          </a:p>
          <a:p>
            <a:pPr>
              <a:lnSpc>
                <a:spcPct val="100000"/>
              </a:lnSpc>
              <a:spcBef>
                <a:spcPts val="0"/>
              </a:spcBef>
              <a:buNone/>
            </a:pPr>
            <a:r>
              <a:rPr lang="en-US" sz="1900" b="1" dirty="0" err="1">
                <a:latin typeface="Courier New" pitchFamily="49" charset="0"/>
                <a:cs typeface="Courier New" pitchFamily="49" charset="0"/>
              </a:rPr>
              <a:t>cur.close</a:t>
            </a:r>
            <a:r>
              <a:rPr lang="en-US" sz="1900" b="1" dirty="0">
                <a:latin typeface="Courier New" pitchFamily="49" charset="0"/>
                <a:cs typeface="Courier New" pitchFamily="49" charset="0"/>
              </a:rPr>
              <a:t>()</a:t>
            </a:r>
          </a:p>
          <a:p>
            <a:pPr>
              <a:lnSpc>
                <a:spcPct val="100000"/>
              </a:lnSpc>
              <a:spcBef>
                <a:spcPts val="0"/>
              </a:spcBef>
              <a:buNone/>
            </a:pPr>
            <a:r>
              <a:rPr lang="en-US" sz="1900" b="1" dirty="0" err="1">
                <a:latin typeface="Courier New" pitchFamily="49" charset="0"/>
                <a:cs typeface="Courier New" pitchFamily="49" charset="0"/>
              </a:rPr>
              <a:t>con.close</a:t>
            </a:r>
            <a:r>
              <a:rPr lang="en-US" sz="1900" b="1" dirty="0">
                <a:latin typeface="Courier New" pitchFamily="49" charset="0"/>
                <a:cs typeface="Courier New" pitchFamily="49" charset="0"/>
              </a:rPr>
              <a:t>() </a:t>
            </a:r>
          </a:p>
        </p:txBody>
      </p:sp>
      <p:sp>
        <p:nvSpPr>
          <p:cNvPr id="7" name="Slide Number Placeholder 6"/>
          <p:cNvSpPr>
            <a:spLocks noGrp="1"/>
          </p:cNvSpPr>
          <p:nvPr>
            <p:ph type="sldNum" sz="quarter" idx="12"/>
          </p:nvPr>
        </p:nvSpPr>
        <p:spPr/>
        <p:txBody>
          <a:bodyPr/>
          <a:lstStyle/>
          <a:p>
            <a:fld id="{C51EAA63-D034-42AE-91FA-B13B9518C7BE}" type="slidenum">
              <a:rPr lang="en-US" smtClean="0"/>
              <a:pPr/>
              <a:t>20</a:t>
            </a:fld>
            <a:endParaRPr lang="en-US" dirty="0"/>
          </a:p>
        </p:txBody>
      </p:sp>
    </p:spTree>
    <p:extLst>
      <p:ext uri="{BB962C8B-B14F-4D97-AF65-F5344CB8AC3E}">
        <p14:creationId xmlns:p14="http://schemas.microsoft.com/office/powerpoint/2010/main" val="39846456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cx_Oracle</a:t>
            </a:r>
            <a:r>
              <a:rPr lang="en-US" dirty="0"/>
              <a:t> - Requirements</a:t>
            </a:r>
          </a:p>
        </p:txBody>
      </p:sp>
      <p:sp>
        <p:nvSpPr>
          <p:cNvPr id="3" name="Content Placeholder 2"/>
          <p:cNvSpPr>
            <a:spLocks noGrp="1"/>
          </p:cNvSpPr>
          <p:nvPr>
            <p:ph idx="1"/>
          </p:nvPr>
        </p:nvSpPr>
        <p:spPr/>
        <p:txBody>
          <a:bodyPr/>
          <a:lstStyle/>
          <a:p>
            <a:r>
              <a:rPr lang="en-US" dirty="0"/>
              <a:t>Easily installed from </a:t>
            </a:r>
            <a:r>
              <a:rPr lang="en-US" dirty="0" err="1"/>
              <a:t>PyPI</a:t>
            </a:r>
            <a:endParaRPr lang="en-US" dirty="0"/>
          </a:p>
          <a:p>
            <a:r>
              <a:rPr lang="en-US" dirty="0"/>
              <a:t>Support for Python 2 and 3</a:t>
            </a:r>
          </a:p>
          <a:p>
            <a:r>
              <a:rPr lang="en-US" dirty="0"/>
              <a:t>Support for Oracle Client 11.2, 12.1, 12.2, 18</a:t>
            </a:r>
          </a:p>
          <a:p>
            <a:pPr lvl="1"/>
            <a:r>
              <a:rPr lang="en-US"/>
              <a:t>Oracle's </a:t>
            </a:r>
            <a:r>
              <a:rPr lang="en-US" dirty="0"/>
              <a:t>standard cross-version interoperability, allows easy upgrades and connectivity to different Oracle Database versions</a:t>
            </a:r>
          </a:p>
          <a:p>
            <a:r>
              <a:rPr lang="en-US" dirty="0"/>
              <a:t>Connect to Oracle Database 9.2, 10, 11, 12, 18</a:t>
            </a:r>
          </a:p>
          <a:p>
            <a:pPr lvl="1"/>
            <a:r>
              <a:rPr lang="en-US" dirty="0"/>
              <a:t>(Depending on the Oracle Client version used)</a:t>
            </a:r>
          </a:p>
          <a:p>
            <a:r>
              <a:rPr lang="en-US" dirty="0"/>
              <a:t>SQL and PL/SQL Execution</a:t>
            </a:r>
          </a:p>
          <a:p>
            <a:pPr lvl="1"/>
            <a:r>
              <a:rPr lang="en-US" dirty="0"/>
              <a:t>Underlying </a:t>
            </a:r>
            <a:r>
              <a:rPr lang="en-US" b="1" dirty="0"/>
              <a:t>Oracle Client </a:t>
            </a:r>
            <a:r>
              <a:rPr lang="en-US" dirty="0"/>
              <a:t>libraries have optimizations: compressed fetch, pre-fetching, client and server result set caching, and statement caching with auto-tuning</a:t>
            </a:r>
          </a:p>
        </p:txBody>
      </p:sp>
      <p:sp>
        <p:nvSpPr>
          <p:cNvPr id="5" name="Slide Number Placeholder 4"/>
          <p:cNvSpPr>
            <a:spLocks noGrp="1"/>
          </p:cNvSpPr>
          <p:nvPr>
            <p:ph type="sldNum" sz="quarter" idx="12"/>
          </p:nvPr>
        </p:nvSpPr>
        <p:spPr/>
        <p:txBody>
          <a:bodyPr/>
          <a:lstStyle/>
          <a:p>
            <a:fld id="{C51EAA63-D034-42AE-91FA-B13B9518C7BE}" type="slidenum">
              <a:rPr lang="en-US" smtClean="0"/>
              <a:pPr/>
              <a:t>21</a:t>
            </a:fld>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dirty="0"/>
              <a:t>Data Types (1)</a:t>
            </a:r>
          </a:p>
        </p:txBody>
      </p:sp>
      <p:sp>
        <p:nvSpPr>
          <p:cNvPr id="3" name="Text Placeholder 2"/>
          <p:cNvSpPr>
            <a:spLocks noGrp="1"/>
          </p:cNvSpPr>
          <p:nvPr>
            <p:ph type="body" sz="quarter" idx="13"/>
          </p:nvPr>
        </p:nvSpPr>
        <p:spPr>
          <a:xfrm>
            <a:off x="531813" y="875901"/>
            <a:ext cx="11125199" cy="343299"/>
          </a:xfrm>
        </p:spPr>
        <p:txBody>
          <a:bodyPr/>
          <a:lstStyle/>
          <a:p>
            <a:r>
              <a:rPr lang="en-US" dirty="0"/>
              <a:t>Full listing for </a:t>
            </a:r>
            <a:r>
              <a:rPr lang="en-US" dirty="0" err="1"/>
              <a:t>cx_Oracle</a:t>
            </a:r>
            <a:endParaRPr lang="en-US" dirty="0"/>
          </a:p>
        </p:txBody>
      </p:sp>
      <p:graphicFrame>
        <p:nvGraphicFramePr>
          <p:cNvPr id="6" name="Content Placeholder 5"/>
          <p:cNvGraphicFramePr>
            <a:graphicFrameLocks noGrp="1"/>
          </p:cNvGraphicFramePr>
          <p:nvPr>
            <p:ph idx="1"/>
            <p:extLst/>
          </p:nvPr>
        </p:nvGraphicFramePr>
        <p:xfrm>
          <a:off x="531813" y="1295400"/>
          <a:ext cx="11125200" cy="4450080"/>
        </p:xfrm>
        <a:graphic>
          <a:graphicData uri="http://schemas.openxmlformats.org/drawingml/2006/table">
            <a:tbl>
              <a:tblPr firstRow="1" bandRow="1">
                <a:tableStyleId>{72833802-FEF1-4C79-8D5D-14CF1EAF98D9}</a:tableStyleId>
              </a:tblPr>
              <a:tblGrid>
                <a:gridCol w="3708400">
                  <a:extLst>
                    <a:ext uri="{9D8B030D-6E8A-4147-A177-3AD203B41FA5}">
                      <a16:colId xmlns:a16="http://schemas.microsoft.com/office/drawing/2014/main" val="1898610195"/>
                    </a:ext>
                  </a:extLst>
                </a:gridCol>
                <a:gridCol w="3708400">
                  <a:extLst>
                    <a:ext uri="{9D8B030D-6E8A-4147-A177-3AD203B41FA5}">
                      <a16:colId xmlns:a16="http://schemas.microsoft.com/office/drawing/2014/main" val="1048576571"/>
                    </a:ext>
                  </a:extLst>
                </a:gridCol>
                <a:gridCol w="3708400">
                  <a:extLst>
                    <a:ext uri="{9D8B030D-6E8A-4147-A177-3AD203B41FA5}">
                      <a16:colId xmlns:a16="http://schemas.microsoft.com/office/drawing/2014/main" val="4154747672"/>
                    </a:ext>
                  </a:extLst>
                </a:gridCol>
              </a:tblGrid>
              <a:tr h="370840">
                <a:tc>
                  <a:txBody>
                    <a:bodyPr/>
                    <a:lstStyle/>
                    <a:p>
                      <a:pPr algn="ctr"/>
                      <a:r>
                        <a:rPr lang="en-US" sz="2000" u="sng" dirty="0" err="1"/>
                        <a:t>cx_Oracle</a:t>
                      </a:r>
                      <a:r>
                        <a:rPr lang="en-US" sz="2000" u="sng" dirty="0"/>
                        <a:t> Type</a:t>
                      </a:r>
                      <a:endParaRPr lang="en-US" sz="2000" dirty="0"/>
                    </a:p>
                  </a:txBody>
                  <a:tcPr marL="19050" marR="19050" marT="19050" marB="19050"/>
                </a:tc>
                <a:tc>
                  <a:txBody>
                    <a:bodyPr/>
                    <a:lstStyle/>
                    <a:p>
                      <a:pPr algn="ctr"/>
                      <a:r>
                        <a:rPr lang="en-US" sz="2000" u="sng" dirty="0"/>
                        <a:t>Oracle Type</a:t>
                      </a:r>
                      <a:endParaRPr lang="en-US" sz="2000" dirty="0"/>
                    </a:p>
                  </a:txBody>
                  <a:tcPr marL="19050" marR="19050" marT="19050" marB="19050"/>
                </a:tc>
                <a:tc>
                  <a:txBody>
                    <a:bodyPr/>
                    <a:lstStyle/>
                    <a:p>
                      <a:pPr algn="ctr"/>
                      <a:r>
                        <a:rPr lang="en-US" sz="2000" u="sng" dirty="0"/>
                        <a:t>Python Type</a:t>
                      </a:r>
                      <a:endParaRPr lang="en-US" sz="2000" dirty="0"/>
                    </a:p>
                  </a:txBody>
                  <a:tcPr marL="19050" marR="19050" marT="19050" marB="19050"/>
                </a:tc>
                <a:extLst>
                  <a:ext uri="{0D108BD9-81ED-4DB2-BD59-A6C34878D82A}">
                    <a16:rowId xmlns:a16="http://schemas.microsoft.com/office/drawing/2014/main" val="1288219616"/>
                  </a:ext>
                </a:extLst>
              </a:tr>
              <a:tr h="370840">
                <a:tc>
                  <a:txBody>
                    <a:bodyPr/>
                    <a:lstStyle/>
                    <a:p>
                      <a:r>
                        <a:rPr lang="en-US" sz="1600" dirty="0" err="1"/>
                        <a:t>cx_Oracle.BINARY</a:t>
                      </a:r>
                      <a:endParaRPr lang="en-US" sz="1600" dirty="0"/>
                    </a:p>
                  </a:txBody>
                  <a:tcPr marL="19050" marR="19050" marT="19050" marB="19050"/>
                </a:tc>
                <a:tc>
                  <a:txBody>
                    <a:bodyPr/>
                    <a:lstStyle/>
                    <a:p>
                      <a:r>
                        <a:rPr lang="en-US" sz="1600" dirty="0"/>
                        <a:t>RAW</a:t>
                      </a:r>
                    </a:p>
                  </a:txBody>
                  <a:tcPr marL="19050" marR="19050" marT="19050" marB="19050"/>
                </a:tc>
                <a:tc>
                  <a:txBody>
                    <a:bodyPr/>
                    <a:lstStyle/>
                    <a:p>
                      <a:r>
                        <a:rPr lang="en-US" sz="1600" dirty="0"/>
                        <a:t>bytes (Python 3), </a:t>
                      </a:r>
                      <a:r>
                        <a:rPr lang="en-US" sz="1600" dirty="0" err="1"/>
                        <a:t>str</a:t>
                      </a:r>
                      <a:r>
                        <a:rPr lang="en-US" sz="1600" dirty="0"/>
                        <a:t> (Python 2)</a:t>
                      </a:r>
                    </a:p>
                  </a:txBody>
                  <a:tcPr marL="19050" marR="19050" marT="19050" marB="19050"/>
                </a:tc>
                <a:extLst>
                  <a:ext uri="{0D108BD9-81ED-4DB2-BD59-A6C34878D82A}">
                    <a16:rowId xmlns:a16="http://schemas.microsoft.com/office/drawing/2014/main" val="1068649387"/>
                  </a:ext>
                </a:extLst>
              </a:tr>
              <a:tr h="370840">
                <a:tc>
                  <a:txBody>
                    <a:bodyPr/>
                    <a:lstStyle/>
                    <a:p>
                      <a:r>
                        <a:rPr lang="en-US" sz="1600" dirty="0" err="1"/>
                        <a:t>cx_Oracle.BFILE</a:t>
                      </a:r>
                      <a:endParaRPr lang="en-US" sz="1600" dirty="0"/>
                    </a:p>
                  </a:txBody>
                  <a:tcPr marL="19050" marR="19050" marT="19050" marB="19050"/>
                </a:tc>
                <a:tc>
                  <a:txBody>
                    <a:bodyPr/>
                    <a:lstStyle/>
                    <a:p>
                      <a:r>
                        <a:rPr lang="en-US" sz="1600" dirty="0"/>
                        <a:t>BFILE</a:t>
                      </a:r>
                    </a:p>
                  </a:txBody>
                  <a:tcPr marL="19050" marR="19050" marT="19050" marB="19050"/>
                </a:tc>
                <a:tc>
                  <a:txBody>
                    <a:bodyPr/>
                    <a:lstStyle/>
                    <a:p>
                      <a:r>
                        <a:rPr lang="en-US" sz="1600" dirty="0" err="1"/>
                        <a:t>cx_Oracle.LOB</a:t>
                      </a:r>
                      <a:endParaRPr lang="en-US" sz="1600" dirty="0"/>
                    </a:p>
                  </a:txBody>
                  <a:tcPr marL="19050" marR="19050" marT="19050" marB="19050"/>
                </a:tc>
                <a:extLst>
                  <a:ext uri="{0D108BD9-81ED-4DB2-BD59-A6C34878D82A}">
                    <a16:rowId xmlns:a16="http://schemas.microsoft.com/office/drawing/2014/main" val="2945236634"/>
                  </a:ext>
                </a:extLst>
              </a:tr>
              <a:tr h="370840">
                <a:tc>
                  <a:txBody>
                    <a:bodyPr/>
                    <a:lstStyle/>
                    <a:p>
                      <a:r>
                        <a:rPr lang="en-US" sz="1600" dirty="0" err="1"/>
                        <a:t>cx_Oracle.BOOLEAN</a:t>
                      </a:r>
                      <a:endParaRPr lang="en-US" sz="1600" dirty="0"/>
                    </a:p>
                  </a:txBody>
                  <a:tcPr marL="19050" marR="19050" marT="19050" marB="19050"/>
                </a:tc>
                <a:tc>
                  <a:txBody>
                    <a:bodyPr/>
                    <a:lstStyle/>
                    <a:p>
                      <a:r>
                        <a:rPr lang="en-US" sz="1600" dirty="0" err="1"/>
                        <a:t>boolean</a:t>
                      </a:r>
                      <a:r>
                        <a:rPr lang="en-US" sz="1600" dirty="0"/>
                        <a:t> (PL/SQL only)</a:t>
                      </a:r>
                    </a:p>
                  </a:txBody>
                  <a:tcPr marL="19050" marR="19050" marT="19050" marB="19050"/>
                </a:tc>
                <a:tc>
                  <a:txBody>
                    <a:bodyPr/>
                    <a:lstStyle/>
                    <a:p>
                      <a:r>
                        <a:rPr lang="en-US" sz="1600" dirty="0"/>
                        <a:t>bool</a:t>
                      </a:r>
                    </a:p>
                  </a:txBody>
                  <a:tcPr marL="19050" marR="19050" marT="19050" marB="19050"/>
                </a:tc>
                <a:extLst>
                  <a:ext uri="{0D108BD9-81ED-4DB2-BD59-A6C34878D82A}">
                    <a16:rowId xmlns:a16="http://schemas.microsoft.com/office/drawing/2014/main" val="1424413462"/>
                  </a:ext>
                </a:extLst>
              </a:tr>
              <a:tr h="370840">
                <a:tc>
                  <a:txBody>
                    <a:bodyPr/>
                    <a:lstStyle/>
                    <a:p>
                      <a:r>
                        <a:rPr lang="en-US" sz="1600" dirty="0" err="1"/>
                        <a:t>cx_Oracle.CLOB</a:t>
                      </a:r>
                      <a:endParaRPr lang="en-US" sz="1600" dirty="0"/>
                    </a:p>
                  </a:txBody>
                  <a:tcPr marL="19050" marR="19050" marT="19050" marB="19050"/>
                </a:tc>
                <a:tc>
                  <a:txBody>
                    <a:bodyPr/>
                    <a:lstStyle/>
                    <a:p>
                      <a:r>
                        <a:rPr lang="en-US" sz="1600" dirty="0"/>
                        <a:t>CLOB</a:t>
                      </a:r>
                    </a:p>
                  </a:txBody>
                  <a:tcPr marL="19050" marR="19050" marT="19050" marB="19050"/>
                </a:tc>
                <a:tc>
                  <a:txBody>
                    <a:bodyPr/>
                    <a:lstStyle/>
                    <a:p>
                      <a:r>
                        <a:rPr lang="en-US" sz="1600" dirty="0" err="1"/>
                        <a:t>cx_Oracle.LOB</a:t>
                      </a:r>
                      <a:endParaRPr lang="en-US" sz="1600" dirty="0"/>
                    </a:p>
                  </a:txBody>
                  <a:tcPr marL="19050" marR="19050" marT="19050" marB="19050"/>
                </a:tc>
                <a:extLst>
                  <a:ext uri="{0D108BD9-81ED-4DB2-BD59-A6C34878D82A}">
                    <a16:rowId xmlns:a16="http://schemas.microsoft.com/office/drawing/2014/main" val="3054076317"/>
                  </a:ext>
                </a:extLst>
              </a:tr>
              <a:tr h="370840">
                <a:tc>
                  <a:txBody>
                    <a:bodyPr/>
                    <a:lstStyle/>
                    <a:p>
                      <a:r>
                        <a:rPr lang="en-US" sz="1600" dirty="0" err="1"/>
                        <a:t>cx_Oracle.CURSOR</a:t>
                      </a:r>
                      <a:endParaRPr lang="en-US" sz="1600" dirty="0"/>
                    </a:p>
                  </a:txBody>
                  <a:tcPr marL="19050" marR="19050" marT="19050" marB="19050"/>
                </a:tc>
                <a:tc>
                  <a:txBody>
                    <a:bodyPr/>
                    <a:lstStyle/>
                    <a:p>
                      <a:r>
                        <a:rPr lang="en-US" sz="1600" dirty="0"/>
                        <a:t>REF CURSOR</a:t>
                      </a:r>
                    </a:p>
                  </a:txBody>
                  <a:tcPr marL="19050" marR="19050" marT="19050" marB="19050"/>
                </a:tc>
                <a:tc>
                  <a:txBody>
                    <a:bodyPr/>
                    <a:lstStyle/>
                    <a:p>
                      <a:r>
                        <a:rPr lang="en-US" sz="1600" dirty="0" err="1"/>
                        <a:t>cx_Oracle.Cursor</a:t>
                      </a:r>
                      <a:endParaRPr lang="en-US" sz="1600" dirty="0"/>
                    </a:p>
                  </a:txBody>
                  <a:tcPr marL="19050" marR="19050" marT="19050" marB="19050"/>
                </a:tc>
                <a:extLst>
                  <a:ext uri="{0D108BD9-81ED-4DB2-BD59-A6C34878D82A}">
                    <a16:rowId xmlns:a16="http://schemas.microsoft.com/office/drawing/2014/main" val="1467062847"/>
                  </a:ext>
                </a:extLst>
              </a:tr>
              <a:tr h="370840">
                <a:tc>
                  <a:txBody>
                    <a:bodyPr/>
                    <a:lstStyle/>
                    <a:p>
                      <a:r>
                        <a:rPr lang="en-US" sz="1600" dirty="0" err="1"/>
                        <a:t>cx_Oracle.DATETIME</a:t>
                      </a:r>
                      <a:endParaRPr lang="en-US" sz="1600" dirty="0"/>
                    </a:p>
                  </a:txBody>
                  <a:tcPr marL="19050" marR="19050" marT="19050" marB="19050"/>
                </a:tc>
                <a:tc>
                  <a:txBody>
                    <a:bodyPr/>
                    <a:lstStyle/>
                    <a:p>
                      <a:r>
                        <a:rPr lang="en-US" sz="1600" dirty="0"/>
                        <a:t>DATE</a:t>
                      </a:r>
                    </a:p>
                  </a:txBody>
                  <a:tcPr marL="19050" marR="19050" marT="19050" marB="19050"/>
                </a:tc>
                <a:tc>
                  <a:txBody>
                    <a:bodyPr/>
                    <a:lstStyle/>
                    <a:p>
                      <a:r>
                        <a:rPr lang="en-US" sz="1600" dirty="0" err="1"/>
                        <a:t>datetime.datetime</a:t>
                      </a:r>
                      <a:endParaRPr lang="en-US" sz="1600" dirty="0"/>
                    </a:p>
                  </a:txBody>
                  <a:tcPr marL="19050" marR="19050" marT="19050" marB="19050"/>
                </a:tc>
                <a:extLst>
                  <a:ext uri="{0D108BD9-81ED-4DB2-BD59-A6C34878D82A}">
                    <a16:rowId xmlns:a16="http://schemas.microsoft.com/office/drawing/2014/main" val="317904385"/>
                  </a:ext>
                </a:extLst>
              </a:tr>
              <a:tr h="370840">
                <a:tc>
                  <a:txBody>
                    <a:bodyPr/>
                    <a:lstStyle/>
                    <a:p>
                      <a:r>
                        <a:rPr lang="en-US" sz="1600" dirty="0" err="1"/>
                        <a:t>cx_Oracle.FIXED_CHAR</a:t>
                      </a:r>
                      <a:endParaRPr lang="en-US" sz="1600" dirty="0"/>
                    </a:p>
                  </a:txBody>
                  <a:tcPr marL="19050" marR="19050" marT="19050" marB="19050"/>
                </a:tc>
                <a:tc>
                  <a:txBody>
                    <a:bodyPr/>
                    <a:lstStyle/>
                    <a:p>
                      <a:r>
                        <a:rPr lang="en-US" sz="1600" dirty="0"/>
                        <a:t>CHAR</a:t>
                      </a:r>
                    </a:p>
                  </a:txBody>
                  <a:tcPr marL="19050" marR="19050" marT="19050" marB="19050"/>
                </a:tc>
                <a:tc>
                  <a:txBody>
                    <a:bodyPr/>
                    <a:lstStyle/>
                    <a:p>
                      <a:r>
                        <a:rPr lang="en-US" sz="1600" dirty="0" err="1"/>
                        <a:t>str</a:t>
                      </a:r>
                      <a:endParaRPr lang="en-US" sz="1600" dirty="0"/>
                    </a:p>
                  </a:txBody>
                  <a:tcPr marL="19050" marR="19050" marT="19050" marB="19050"/>
                </a:tc>
                <a:extLst>
                  <a:ext uri="{0D108BD9-81ED-4DB2-BD59-A6C34878D82A}">
                    <a16:rowId xmlns:a16="http://schemas.microsoft.com/office/drawing/2014/main" val="114076438"/>
                  </a:ext>
                </a:extLst>
              </a:tr>
              <a:tr h="370840">
                <a:tc>
                  <a:txBody>
                    <a:bodyPr/>
                    <a:lstStyle/>
                    <a:p>
                      <a:r>
                        <a:rPr lang="en-US" sz="1600" dirty="0" err="1"/>
                        <a:t>cx_Oracle.FIXED_NCHAR</a:t>
                      </a:r>
                      <a:endParaRPr lang="en-US" sz="1600" dirty="0"/>
                    </a:p>
                  </a:txBody>
                  <a:tcPr marL="19050" marR="19050" marT="19050" marB="19050"/>
                </a:tc>
                <a:tc>
                  <a:txBody>
                    <a:bodyPr/>
                    <a:lstStyle/>
                    <a:p>
                      <a:r>
                        <a:rPr lang="en-US" sz="1600" dirty="0"/>
                        <a:t>NCHAR</a:t>
                      </a:r>
                    </a:p>
                  </a:txBody>
                  <a:tcPr marL="19050" marR="19050" marT="19050" marB="19050"/>
                </a:tc>
                <a:tc>
                  <a:txBody>
                    <a:bodyPr/>
                    <a:lstStyle/>
                    <a:p>
                      <a:r>
                        <a:rPr lang="en-US" sz="1600" dirty="0" err="1"/>
                        <a:t>str</a:t>
                      </a:r>
                      <a:r>
                        <a:rPr lang="en-US" sz="1600" dirty="0"/>
                        <a:t> (Python 3), </a:t>
                      </a:r>
                      <a:r>
                        <a:rPr lang="en-US" sz="1600" dirty="0" err="1"/>
                        <a:t>unicode</a:t>
                      </a:r>
                      <a:r>
                        <a:rPr lang="en-US" sz="1600" dirty="0"/>
                        <a:t> (Python 2)</a:t>
                      </a:r>
                    </a:p>
                  </a:txBody>
                  <a:tcPr marL="19050" marR="19050" marT="19050" marB="19050"/>
                </a:tc>
                <a:extLst>
                  <a:ext uri="{0D108BD9-81ED-4DB2-BD59-A6C34878D82A}">
                    <a16:rowId xmlns:a16="http://schemas.microsoft.com/office/drawing/2014/main" val="2377968287"/>
                  </a:ext>
                </a:extLst>
              </a:tr>
              <a:tr h="370840">
                <a:tc>
                  <a:txBody>
                    <a:bodyPr/>
                    <a:lstStyle/>
                    <a:p>
                      <a:r>
                        <a:rPr lang="en-US" sz="1600" dirty="0" err="1"/>
                        <a:t>cx_Oracle.INTERVAL</a:t>
                      </a:r>
                      <a:endParaRPr lang="en-US" sz="1600" dirty="0"/>
                    </a:p>
                  </a:txBody>
                  <a:tcPr marL="19050" marR="19050" marT="19050" marB="19050"/>
                </a:tc>
                <a:tc>
                  <a:txBody>
                    <a:bodyPr/>
                    <a:lstStyle/>
                    <a:p>
                      <a:r>
                        <a:rPr lang="en-US" sz="1600" dirty="0"/>
                        <a:t>INTERVAL DAY TO SECOND</a:t>
                      </a:r>
                    </a:p>
                  </a:txBody>
                  <a:tcPr marL="19050" marR="19050" marT="19050" marB="19050"/>
                </a:tc>
                <a:tc>
                  <a:txBody>
                    <a:bodyPr/>
                    <a:lstStyle/>
                    <a:p>
                      <a:r>
                        <a:rPr lang="en-US" sz="1600" dirty="0" err="1"/>
                        <a:t>datetime.timedelta</a:t>
                      </a:r>
                      <a:endParaRPr lang="en-US" sz="1600" dirty="0"/>
                    </a:p>
                  </a:txBody>
                  <a:tcPr marL="19050" marR="19050" marT="19050" marB="19050"/>
                </a:tc>
                <a:extLst>
                  <a:ext uri="{0D108BD9-81ED-4DB2-BD59-A6C34878D82A}">
                    <a16:rowId xmlns:a16="http://schemas.microsoft.com/office/drawing/2014/main" val="367503766"/>
                  </a:ext>
                </a:extLst>
              </a:tr>
              <a:tr h="370840">
                <a:tc>
                  <a:txBody>
                    <a:bodyPr/>
                    <a:lstStyle/>
                    <a:p>
                      <a:r>
                        <a:rPr lang="en-US" sz="1600" dirty="0" err="1"/>
                        <a:t>cx_Oracle.LOB</a:t>
                      </a:r>
                      <a:endParaRPr lang="en-US" sz="1600" dirty="0"/>
                    </a:p>
                  </a:txBody>
                  <a:tcPr marL="19050" marR="19050" marT="19050" marB="19050"/>
                </a:tc>
                <a:tc>
                  <a:txBody>
                    <a:bodyPr/>
                    <a:lstStyle/>
                    <a:p>
                      <a:r>
                        <a:rPr lang="en-US" sz="1600" dirty="0"/>
                        <a:t>CLOB, BLOB, BFILE, NCLOB</a:t>
                      </a:r>
                    </a:p>
                  </a:txBody>
                  <a:tcPr marL="19050" marR="19050" marT="19050" marB="19050"/>
                </a:tc>
                <a:tc>
                  <a:txBody>
                    <a:bodyPr/>
                    <a:lstStyle/>
                    <a:p>
                      <a:r>
                        <a:rPr lang="en-US" sz="1600" dirty="0" err="1"/>
                        <a:t>cx_Oracle.LOB</a:t>
                      </a:r>
                      <a:endParaRPr lang="en-US" sz="1600" dirty="0"/>
                    </a:p>
                  </a:txBody>
                  <a:tcPr marL="19050" marR="19050" marT="19050" marB="19050"/>
                </a:tc>
                <a:extLst>
                  <a:ext uri="{0D108BD9-81ED-4DB2-BD59-A6C34878D82A}">
                    <a16:rowId xmlns:a16="http://schemas.microsoft.com/office/drawing/2014/main" val="2733293592"/>
                  </a:ext>
                </a:extLst>
              </a:tr>
              <a:tr h="370840">
                <a:tc>
                  <a:txBody>
                    <a:bodyPr/>
                    <a:lstStyle/>
                    <a:p>
                      <a:r>
                        <a:rPr lang="en-US" sz="1600" dirty="0" err="1"/>
                        <a:t>cx_Oracle.LONG_BINARY</a:t>
                      </a:r>
                      <a:endParaRPr lang="en-US" sz="1600" dirty="0"/>
                    </a:p>
                  </a:txBody>
                  <a:tcPr marL="19050" marR="19050" marT="19050" marB="19050"/>
                </a:tc>
                <a:tc>
                  <a:txBody>
                    <a:bodyPr/>
                    <a:lstStyle/>
                    <a:p>
                      <a:r>
                        <a:rPr lang="en-US" sz="1600" dirty="0"/>
                        <a:t>LONG RAW</a:t>
                      </a:r>
                    </a:p>
                  </a:txBody>
                  <a:tcPr marL="19050" marR="19050" marT="19050" marB="19050"/>
                </a:tc>
                <a:tc>
                  <a:txBody>
                    <a:bodyPr/>
                    <a:lstStyle/>
                    <a:p>
                      <a:r>
                        <a:rPr lang="en-US" sz="1600" dirty="0"/>
                        <a:t>bytes (Python 3), </a:t>
                      </a:r>
                      <a:r>
                        <a:rPr lang="en-US" sz="1600" dirty="0" err="1"/>
                        <a:t>str</a:t>
                      </a:r>
                      <a:r>
                        <a:rPr lang="en-US" sz="1600" dirty="0"/>
                        <a:t> (Python 2)</a:t>
                      </a:r>
                    </a:p>
                  </a:txBody>
                  <a:tcPr marL="19050" marR="19050" marT="19050" marB="19050"/>
                </a:tc>
                <a:extLst>
                  <a:ext uri="{0D108BD9-81ED-4DB2-BD59-A6C34878D82A}">
                    <a16:rowId xmlns:a16="http://schemas.microsoft.com/office/drawing/2014/main" val="400728135"/>
                  </a:ext>
                </a:extLst>
              </a:tr>
            </a:tbl>
          </a:graphicData>
        </a:graphic>
      </p:graphicFrame>
      <p:sp>
        <p:nvSpPr>
          <p:cNvPr id="5" name="Slide Number Placeholder 4"/>
          <p:cNvSpPr>
            <a:spLocks noGrp="1"/>
          </p:cNvSpPr>
          <p:nvPr>
            <p:ph type="sldNum" sz="quarter" idx="12"/>
          </p:nvPr>
        </p:nvSpPr>
        <p:spPr/>
        <p:txBody>
          <a:bodyPr/>
          <a:lstStyle/>
          <a:p>
            <a:fld id="{C51EAA63-D034-42AE-91FA-B13B9518C7BE}" type="slidenum">
              <a:rPr lang="en-US" smtClean="0"/>
              <a:pPr/>
              <a:t>22</a:t>
            </a:fld>
            <a:endParaRPr lang="en-US" dirty="0"/>
          </a:p>
        </p:txBody>
      </p:sp>
    </p:spTree>
    <p:extLst>
      <p:ext uri="{BB962C8B-B14F-4D97-AF65-F5344CB8AC3E}">
        <p14:creationId xmlns:p14="http://schemas.microsoft.com/office/powerpoint/2010/main" val="162056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dirty="0"/>
              <a:t>Data Types (2)</a:t>
            </a:r>
          </a:p>
        </p:txBody>
      </p:sp>
      <p:sp>
        <p:nvSpPr>
          <p:cNvPr id="3" name="Text Placeholder 2"/>
          <p:cNvSpPr>
            <a:spLocks noGrp="1"/>
          </p:cNvSpPr>
          <p:nvPr>
            <p:ph type="body" sz="quarter" idx="13"/>
          </p:nvPr>
        </p:nvSpPr>
        <p:spPr>
          <a:xfrm>
            <a:off x="531813" y="875901"/>
            <a:ext cx="11125199" cy="343299"/>
          </a:xfrm>
        </p:spPr>
        <p:txBody>
          <a:bodyPr/>
          <a:lstStyle/>
          <a:p>
            <a:r>
              <a:rPr lang="en-US" dirty="0"/>
              <a:t>Full listing for </a:t>
            </a:r>
            <a:r>
              <a:rPr lang="en-US" dirty="0" err="1"/>
              <a:t>cx_Oracle</a:t>
            </a:r>
            <a:endParaRPr lang="en-US" dirty="0"/>
          </a:p>
        </p:txBody>
      </p:sp>
      <p:graphicFrame>
        <p:nvGraphicFramePr>
          <p:cNvPr id="6" name="Content Placeholder 5"/>
          <p:cNvGraphicFramePr>
            <a:graphicFrameLocks noGrp="1"/>
          </p:cNvGraphicFramePr>
          <p:nvPr>
            <p:ph idx="1"/>
            <p:extLst/>
          </p:nvPr>
        </p:nvGraphicFramePr>
        <p:xfrm>
          <a:off x="531813" y="1295400"/>
          <a:ext cx="11125200" cy="4389120"/>
        </p:xfrm>
        <a:graphic>
          <a:graphicData uri="http://schemas.openxmlformats.org/drawingml/2006/table">
            <a:tbl>
              <a:tblPr firstRow="1" bandRow="1">
                <a:tableStyleId>{72833802-FEF1-4C79-8D5D-14CF1EAF98D9}</a:tableStyleId>
              </a:tblPr>
              <a:tblGrid>
                <a:gridCol w="3708400">
                  <a:extLst>
                    <a:ext uri="{9D8B030D-6E8A-4147-A177-3AD203B41FA5}">
                      <a16:colId xmlns:a16="http://schemas.microsoft.com/office/drawing/2014/main" val="1898610195"/>
                    </a:ext>
                  </a:extLst>
                </a:gridCol>
                <a:gridCol w="3708400">
                  <a:extLst>
                    <a:ext uri="{9D8B030D-6E8A-4147-A177-3AD203B41FA5}">
                      <a16:colId xmlns:a16="http://schemas.microsoft.com/office/drawing/2014/main" val="1048576571"/>
                    </a:ext>
                  </a:extLst>
                </a:gridCol>
                <a:gridCol w="3708400">
                  <a:extLst>
                    <a:ext uri="{9D8B030D-6E8A-4147-A177-3AD203B41FA5}">
                      <a16:colId xmlns:a16="http://schemas.microsoft.com/office/drawing/2014/main" val="4154747672"/>
                    </a:ext>
                  </a:extLst>
                </a:gridCol>
              </a:tblGrid>
              <a:tr h="370840">
                <a:tc>
                  <a:txBody>
                    <a:bodyPr/>
                    <a:lstStyle/>
                    <a:p>
                      <a:pPr algn="ctr"/>
                      <a:r>
                        <a:rPr lang="en-US" sz="2000" u="sng" dirty="0" err="1"/>
                        <a:t>cx_Oracle</a:t>
                      </a:r>
                      <a:r>
                        <a:rPr lang="en-US" sz="2000" u="sng" dirty="0"/>
                        <a:t> Type</a:t>
                      </a:r>
                      <a:endParaRPr lang="en-US" sz="2000" dirty="0"/>
                    </a:p>
                  </a:txBody>
                  <a:tcPr marL="19050" marR="19050" marT="19050" marB="19050"/>
                </a:tc>
                <a:tc>
                  <a:txBody>
                    <a:bodyPr/>
                    <a:lstStyle/>
                    <a:p>
                      <a:pPr algn="ctr"/>
                      <a:r>
                        <a:rPr lang="en-US" sz="2000" u="sng" dirty="0"/>
                        <a:t>Oracle Type</a:t>
                      </a:r>
                      <a:endParaRPr lang="en-US" sz="2000" dirty="0"/>
                    </a:p>
                  </a:txBody>
                  <a:tcPr marL="19050" marR="19050" marT="19050" marB="19050"/>
                </a:tc>
                <a:tc>
                  <a:txBody>
                    <a:bodyPr/>
                    <a:lstStyle/>
                    <a:p>
                      <a:pPr algn="ctr"/>
                      <a:r>
                        <a:rPr lang="en-US" sz="2000" u="sng" dirty="0"/>
                        <a:t>Python Type</a:t>
                      </a:r>
                      <a:endParaRPr lang="en-US" sz="2000" dirty="0"/>
                    </a:p>
                  </a:txBody>
                  <a:tcPr marL="19050" marR="19050" marT="19050" marB="19050"/>
                </a:tc>
                <a:extLst>
                  <a:ext uri="{0D108BD9-81ED-4DB2-BD59-A6C34878D82A}">
                    <a16:rowId xmlns:a16="http://schemas.microsoft.com/office/drawing/2014/main" val="1288219616"/>
                  </a:ext>
                </a:extLst>
              </a:tr>
              <a:tr h="370840">
                <a:tc>
                  <a:txBody>
                    <a:bodyPr/>
                    <a:lstStyle/>
                    <a:p>
                      <a:r>
                        <a:rPr lang="en-US" sz="1600" dirty="0" err="1"/>
                        <a:t>cx_Oracle.LONG_STRING</a:t>
                      </a:r>
                      <a:endParaRPr lang="en-US" sz="1600" dirty="0"/>
                    </a:p>
                  </a:txBody>
                  <a:tcPr marL="19050" marR="19050" marT="19050" marB="19050"/>
                </a:tc>
                <a:tc>
                  <a:txBody>
                    <a:bodyPr/>
                    <a:lstStyle/>
                    <a:p>
                      <a:r>
                        <a:rPr lang="en-US" sz="1600" dirty="0"/>
                        <a:t>LONG</a:t>
                      </a:r>
                    </a:p>
                  </a:txBody>
                  <a:tcPr marL="19050" marR="19050" marT="19050" marB="19050"/>
                </a:tc>
                <a:tc>
                  <a:txBody>
                    <a:bodyPr/>
                    <a:lstStyle/>
                    <a:p>
                      <a:r>
                        <a:rPr lang="en-US" sz="1600" dirty="0" err="1"/>
                        <a:t>str</a:t>
                      </a:r>
                      <a:endParaRPr lang="en-US" sz="1600" dirty="0"/>
                    </a:p>
                  </a:txBody>
                  <a:tcPr marL="19050" marR="19050" marT="19050" marB="19050"/>
                </a:tc>
                <a:extLst>
                  <a:ext uri="{0D108BD9-81ED-4DB2-BD59-A6C34878D82A}">
                    <a16:rowId xmlns:a16="http://schemas.microsoft.com/office/drawing/2014/main" val="1371424965"/>
                  </a:ext>
                </a:extLst>
              </a:tr>
              <a:tr h="370840">
                <a:tc>
                  <a:txBody>
                    <a:bodyPr/>
                    <a:lstStyle/>
                    <a:p>
                      <a:r>
                        <a:rPr lang="en-US" sz="1600" dirty="0" err="1"/>
                        <a:t>cx_Oracle.NATIVE_FLOAT</a:t>
                      </a:r>
                      <a:endParaRPr lang="en-US" sz="1600" dirty="0"/>
                    </a:p>
                  </a:txBody>
                  <a:tcPr marL="19050" marR="19050" marT="19050" marB="19050"/>
                </a:tc>
                <a:tc>
                  <a:txBody>
                    <a:bodyPr/>
                    <a:lstStyle/>
                    <a:p>
                      <a:r>
                        <a:rPr lang="en-US" sz="1600" dirty="0"/>
                        <a:t>BINARY_DOUBLE</a:t>
                      </a:r>
                    </a:p>
                  </a:txBody>
                  <a:tcPr marL="19050" marR="19050" marT="19050" marB="19050"/>
                </a:tc>
                <a:tc>
                  <a:txBody>
                    <a:bodyPr/>
                    <a:lstStyle/>
                    <a:p>
                      <a:r>
                        <a:rPr lang="en-US" sz="1600" dirty="0"/>
                        <a:t>float</a:t>
                      </a:r>
                    </a:p>
                  </a:txBody>
                  <a:tcPr marL="19050" marR="19050" marT="19050" marB="19050"/>
                </a:tc>
                <a:extLst>
                  <a:ext uri="{0D108BD9-81ED-4DB2-BD59-A6C34878D82A}">
                    <a16:rowId xmlns:a16="http://schemas.microsoft.com/office/drawing/2014/main" val="2089982103"/>
                  </a:ext>
                </a:extLst>
              </a:tr>
              <a:tr h="370840">
                <a:tc>
                  <a:txBody>
                    <a:bodyPr/>
                    <a:lstStyle/>
                    <a:p>
                      <a:r>
                        <a:rPr lang="en-US" sz="1600" dirty="0" err="1"/>
                        <a:t>cx_Oracle.NATIVE_INT</a:t>
                      </a:r>
                      <a:endParaRPr lang="en-US" sz="1600" dirty="0"/>
                    </a:p>
                  </a:txBody>
                  <a:tcPr marL="19050" marR="19050" marT="19050" marB="19050"/>
                </a:tc>
                <a:tc>
                  <a:txBody>
                    <a:bodyPr/>
                    <a:lstStyle/>
                    <a:p>
                      <a:r>
                        <a:rPr lang="en-US" sz="1600" dirty="0"/>
                        <a:t>-</a:t>
                      </a:r>
                    </a:p>
                  </a:txBody>
                  <a:tcPr marL="19050" marR="19050" marT="19050" marB="19050"/>
                </a:tc>
                <a:tc>
                  <a:txBody>
                    <a:bodyPr/>
                    <a:lstStyle/>
                    <a:p>
                      <a:r>
                        <a:rPr lang="en-US" sz="1600" dirty="0" err="1"/>
                        <a:t>int</a:t>
                      </a:r>
                      <a:r>
                        <a:rPr lang="en-US" sz="1600" dirty="0"/>
                        <a:t> (Python 3), long/</a:t>
                      </a:r>
                      <a:r>
                        <a:rPr lang="en-US" sz="1600" dirty="0" err="1"/>
                        <a:t>int</a:t>
                      </a:r>
                      <a:r>
                        <a:rPr lang="en-US" sz="1600" dirty="0"/>
                        <a:t> (Python 2)</a:t>
                      </a:r>
                    </a:p>
                  </a:txBody>
                  <a:tcPr marL="19050" marR="19050" marT="19050" marB="19050"/>
                </a:tc>
                <a:extLst>
                  <a:ext uri="{0D108BD9-81ED-4DB2-BD59-A6C34878D82A}">
                    <a16:rowId xmlns:a16="http://schemas.microsoft.com/office/drawing/2014/main" val="4672028"/>
                  </a:ext>
                </a:extLst>
              </a:tr>
              <a:tr h="370840">
                <a:tc>
                  <a:txBody>
                    <a:bodyPr/>
                    <a:lstStyle/>
                    <a:p>
                      <a:r>
                        <a:rPr lang="en-US" sz="1600" dirty="0" err="1"/>
                        <a:t>cx_Oracle.NCHAR</a:t>
                      </a:r>
                      <a:endParaRPr lang="en-US" sz="1600" dirty="0"/>
                    </a:p>
                  </a:txBody>
                  <a:tcPr marL="19050" marR="19050" marT="19050" marB="19050"/>
                </a:tc>
                <a:tc>
                  <a:txBody>
                    <a:bodyPr/>
                    <a:lstStyle/>
                    <a:p>
                      <a:r>
                        <a:rPr lang="en-US" sz="1600" dirty="0"/>
                        <a:t>NVARCHAR2</a:t>
                      </a:r>
                    </a:p>
                  </a:txBody>
                  <a:tcPr marL="19050" marR="19050" marT="19050" marB="19050"/>
                </a:tc>
                <a:tc>
                  <a:txBody>
                    <a:bodyPr/>
                    <a:lstStyle/>
                    <a:p>
                      <a:r>
                        <a:rPr lang="en-US" sz="1600" dirty="0" err="1"/>
                        <a:t>str</a:t>
                      </a:r>
                      <a:r>
                        <a:rPr lang="en-US" sz="1600" dirty="0"/>
                        <a:t> (Python 3), </a:t>
                      </a:r>
                      <a:r>
                        <a:rPr lang="en-US" sz="1600" dirty="0" err="1"/>
                        <a:t>unicode</a:t>
                      </a:r>
                      <a:r>
                        <a:rPr lang="en-US" sz="1600" dirty="0"/>
                        <a:t> (Python 2)</a:t>
                      </a:r>
                    </a:p>
                  </a:txBody>
                  <a:tcPr marL="19050" marR="19050" marT="19050" marB="19050"/>
                </a:tc>
                <a:extLst>
                  <a:ext uri="{0D108BD9-81ED-4DB2-BD59-A6C34878D82A}">
                    <a16:rowId xmlns:a16="http://schemas.microsoft.com/office/drawing/2014/main" val="2056777902"/>
                  </a:ext>
                </a:extLst>
              </a:tr>
              <a:tr h="370840">
                <a:tc>
                  <a:txBody>
                    <a:bodyPr/>
                    <a:lstStyle/>
                    <a:p>
                      <a:r>
                        <a:rPr lang="en-US" sz="1600" dirty="0" err="1"/>
                        <a:t>cx_Oracle.NCLOB</a:t>
                      </a:r>
                      <a:endParaRPr lang="en-US" sz="1600" dirty="0"/>
                    </a:p>
                  </a:txBody>
                  <a:tcPr marL="19050" marR="19050" marT="19050" marB="19050"/>
                </a:tc>
                <a:tc>
                  <a:txBody>
                    <a:bodyPr/>
                    <a:lstStyle/>
                    <a:p>
                      <a:r>
                        <a:rPr lang="en-US" sz="1600" dirty="0"/>
                        <a:t>NCLOB</a:t>
                      </a:r>
                    </a:p>
                  </a:txBody>
                  <a:tcPr marL="19050" marR="19050" marT="19050" marB="19050"/>
                </a:tc>
                <a:tc>
                  <a:txBody>
                    <a:bodyPr/>
                    <a:lstStyle/>
                    <a:p>
                      <a:r>
                        <a:rPr lang="en-US" sz="1600" dirty="0" err="1"/>
                        <a:t>cx_Oracle.LOB</a:t>
                      </a:r>
                      <a:endParaRPr lang="en-US" sz="1600" dirty="0"/>
                    </a:p>
                  </a:txBody>
                  <a:tcPr marL="19050" marR="19050" marT="19050" marB="19050"/>
                </a:tc>
                <a:extLst>
                  <a:ext uri="{0D108BD9-81ED-4DB2-BD59-A6C34878D82A}">
                    <a16:rowId xmlns:a16="http://schemas.microsoft.com/office/drawing/2014/main" val="2745823061"/>
                  </a:ext>
                </a:extLst>
              </a:tr>
              <a:tr h="370840">
                <a:tc>
                  <a:txBody>
                    <a:bodyPr/>
                    <a:lstStyle/>
                    <a:p>
                      <a:r>
                        <a:rPr lang="en-US" sz="1600" dirty="0" err="1"/>
                        <a:t>cx_Oracle.NUMBER</a:t>
                      </a:r>
                      <a:endParaRPr lang="en-US" sz="1600" dirty="0"/>
                    </a:p>
                  </a:txBody>
                  <a:tcPr marL="19050" marR="19050" marT="19050" marB="19050"/>
                </a:tc>
                <a:tc>
                  <a:txBody>
                    <a:bodyPr/>
                    <a:lstStyle/>
                    <a:p>
                      <a:r>
                        <a:rPr lang="en-US" sz="1600" dirty="0"/>
                        <a:t>NUMBER</a:t>
                      </a:r>
                    </a:p>
                  </a:txBody>
                  <a:tcPr marL="19050" marR="19050" marT="19050" marB="19050"/>
                </a:tc>
                <a:tc>
                  <a:txBody>
                    <a:bodyPr/>
                    <a:lstStyle/>
                    <a:p>
                      <a:r>
                        <a:rPr lang="en-US" sz="1600" dirty="0"/>
                        <a:t>float</a:t>
                      </a:r>
                    </a:p>
                  </a:txBody>
                  <a:tcPr marL="19050" marR="19050" marT="19050" marB="19050"/>
                </a:tc>
                <a:extLst>
                  <a:ext uri="{0D108BD9-81ED-4DB2-BD59-A6C34878D82A}">
                    <a16:rowId xmlns:a16="http://schemas.microsoft.com/office/drawing/2014/main" val="3963972969"/>
                  </a:ext>
                </a:extLst>
              </a:tr>
              <a:tr h="370840">
                <a:tc>
                  <a:txBody>
                    <a:bodyPr/>
                    <a:lstStyle/>
                    <a:p>
                      <a:r>
                        <a:rPr lang="en-US" sz="1600" dirty="0" err="1"/>
                        <a:t>cx_Oracle.OBJECT</a:t>
                      </a:r>
                      <a:endParaRPr lang="en-US" sz="1600" dirty="0"/>
                    </a:p>
                  </a:txBody>
                  <a:tcPr marL="19050" marR="19050" marT="19050" marB="19050"/>
                </a:tc>
                <a:tc>
                  <a:txBody>
                    <a:bodyPr/>
                    <a:lstStyle/>
                    <a:p>
                      <a:r>
                        <a:rPr lang="en-US" sz="1600" dirty="0"/>
                        <a:t>instances created by CREATE OR REPLACE TYPE</a:t>
                      </a:r>
                    </a:p>
                  </a:txBody>
                  <a:tcPr marL="19050" marR="19050" marT="19050" marB="19050"/>
                </a:tc>
                <a:tc>
                  <a:txBody>
                    <a:bodyPr/>
                    <a:lstStyle/>
                    <a:p>
                      <a:r>
                        <a:rPr lang="en-US" sz="1600" dirty="0" err="1"/>
                        <a:t>cx_Oracle.Object</a:t>
                      </a:r>
                      <a:endParaRPr lang="en-US" sz="1600" dirty="0"/>
                    </a:p>
                  </a:txBody>
                  <a:tcPr marL="19050" marR="19050" marT="19050" marB="19050"/>
                </a:tc>
                <a:extLst>
                  <a:ext uri="{0D108BD9-81ED-4DB2-BD59-A6C34878D82A}">
                    <a16:rowId xmlns:a16="http://schemas.microsoft.com/office/drawing/2014/main" val="2305924748"/>
                  </a:ext>
                </a:extLst>
              </a:tr>
              <a:tr h="370840">
                <a:tc>
                  <a:txBody>
                    <a:bodyPr/>
                    <a:lstStyle/>
                    <a:p>
                      <a:r>
                        <a:rPr lang="en-US" sz="1600" dirty="0" err="1"/>
                        <a:t>cx_Oracle.ROWID</a:t>
                      </a:r>
                      <a:endParaRPr lang="en-US" sz="1600" dirty="0"/>
                    </a:p>
                  </a:txBody>
                  <a:tcPr marL="19050" marR="19050" marT="19050" marB="19050"/>
                </a:tc>
                <a:tc>
                  <a:txBody>
                    <a:bodyPr/>
                    <a:lstStyle/>
                    <a:p>
                      <a:r>
                        <a:rPr lang="en-US" sz="1600" dirty="0"/>
                        <a:t>ROWID</a:t>
                      </a:r>
                    </a:p>
                  </a:txBody>
                  <a:tcPr marL="19050" marR="19050" marT="19050" marB="19050"/>
                </a:tc>
                <a:tc>
                  <a:txBody>
                    <a:bodyPr/>
                    <a:lstStyle/>
                    <a:p>
                      <a:r>
                        <a:rPr lang="en-US" sz="1600" dirty="0" err="1"/>
                        <a:t>str</a:t>
                      </a:r>
                      <a:endParaRPr lang="en-US" sz="1600" dirty="0"/>
                    </a:p>
                  </a:txBody>
                  <a:tcPr marL="19050" marR="19050" marT="19050" marB="19050"/>
                </a:tc>
                <a:extLst>
                  <a:ext uri="{0D108BD9-81ED-4DB2-BD59-A6C34878D82A}">
                    <a16:rowId xmlns:a16="http://schemas.microsoft.com/office/drawing/2014/main" val="1431987585"/>
                  </a:ext>
                </a:extLst>
              </a:tr>
              <a:tr h="370840">
                <a:tc>
                  <a:txBody>
                    <a:bodyPr/>
                    <a:lstStyle/>
                    <a:p>
                      <a:r>
                        <a:rPr lang="en-US" sz="1600" dirty="0" err="1"/>
                        <a:t>cx_Oracle.STRING</a:t>
                      </a:r>
                      <a:endParaRPr lang="en-US" sz="1600" dirty="0"/>
                    </a:p>
                  </a:txBody>
                  <a:tcPr marL="19050" marR="19050" marT="19050" marB="19050"/>
                </a:tc>
                <a:tc>
                  <a:txBody>
                    <a:bodyPr/>
                    <a:lstStyle/>
                    <a:p>
                      <a:r>
                        <a:rPr lang="en-US" sz="1600" dirty="0"/>
                        <a:t>VARCHAR2</a:t>
                      </a:r>
                    </a:p>
                  </a:txBody>
                  <a:tcPr marL="19050" marR="19050" marT="19050" marB="19050"/>
                </a:tc>
                <a:tc>
                  <a:txBody>
                    <a:bodyPr/>
                    <a:lstStyle/>
                    <a:p>
                      <a:r>
                        <a:rPr lang="en-US" sz="1600" dirty="0" err="1"/>
                        <a:t>str</a:t>
                      </a:r>
                      <a:endParaRPr lang="en-US" sz="1600" dirty="0"/>
                    </a:p>
                  </a:txBody>
                  <a:tcPr marL="19050" marR="19050" marT="19050" marB="19050"/>
                </a:tc>
                <a:extLst>
                  <a:ext uri="{0D108BD9-81ED-4DB2-BD59-A6C34878D82A}">
                    <a16:rowId xmlns:a16="http://schemas.microsoft.com/office/drawing/2014/main" val="387244970"/>
                  </a:ext>
                </a:extLst>
              </a:tr>
              <a:tr h="370840">
                <a:tc>
                  <a:txBody>
                    <a:bodyPr/>
                    <a:lstStyle/>
                    <a:p>
                      <a:r>
                        <a:rPr lang="en-US" sz="1600" dirty="0" err="1"/>
                        <a:t>cx_Oracle.TIMESTAMP</a:t>
                      </a:r>
                      <a:endParaRPr lang="en-US" sz="1600" dirty="0"/>
                    </a:p>
                  </a:txBody>
                  <a:tcPr marL="19050" marR="19050" marT="19050" marB="19050"/>
                </a:tc>
                <a:tc>
                  <a:txBody>
                    <a:bodyPr/>
                    <a:lstStyle/>
                    <a:p>
                      <a:r>
                        <a:rPr lang="en-US" sz="1600" dirty="0"/>
                        <a:t>TIMESTAMP, TIMESTAMP WITH TIME ZONE, TIMESTAMP WITH LOCAL TIME ZONE</a:t>
                      </a:r>
                    </a:p>
                  </a:txBody>
                  <a:tcPr marL="19050" marR="19050" marT="19050" marB="19050"/>
                </a:tc>
                <a:tc>
                  <a:txBody>
                    <a:bodyPr/>
                    <a:lstStyle/>
                    <a:p>
                      <a:r>
                        <a:rPr lang="en-US" sz="1600" dirty="0" err="1"/>
                        <a:t>datetime.datetime</a:t>
                      </a:r>
                      <a:endParaRPr lang="en-US" sz="1600" dirty="0"/>
                    </a:p>
                  </a:txBody>
                  <a:tcPr marL="19050" marR="19050" marT="19050" marB="19050"/>
                </a:tc>
                <a:extLst>
                  <a:ext uri="{0D108BD9-81ED-4DB2-BD59-A6C34878D82A}">
                    <a16:rowId xmlns:a16="http://schemas.microsoft.com/office/drawing/2014/main" val="128553865"/>
                  </a:ext>
                </a:extLst>
              </a:tr>
            </a:tbl>
          </a:graphicData>
        </a:graphic>
      </p:graphicFrame>
      <p:sp>
        <p:nvSpPr>
          <p:cNvPr id="5" name="Slide Number Placeholder 4"/>
          <p:cNvSpPr>
            <a:spLocks noGrp="1"/>
          </p:cNvSpPr>
          <p:nvPr>
            <p:ph type="sldNum" sz="quarter" idx="12"/>
          </p:nvPr>
        </p:nvSpPr>
        <p:spPr/>
        <p:txBody>
          <a:bodyPr/>
          <a:lstStyle/>
          <a:p>
            <a:fld id="{C51EAA63-D034-42AE-91FA-B13B9518C7BE}" type="slidenum">
              <a:rPr lang="en-US" smtClean="0"/>
              <a:pPr/>
              <a:t>23</a:t>
            </a:fld>
            <a:endParaRPr lang="en-US" dirty="0"/>
          </a:p>
        </p:txBody>
      </p:sp>
    </p:spTree>
    <p:extLst>
      <p:ext uri="{BB962C8B-B14F-4D97-AF65-F5344CB8AC3E}">
        <p14:creationId xmlns:p14="http://schemas.microsoft.com/office/powerpoint/2010/main" val="3164833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9D94-5939-4815-B5DB-CAEE0AE14321}"/>
              </a:ext>
            </a:extLst>
          </p:cNvPr>
          <p:cNvSpPr>
            <a:spLocks noGrp="1"/>
          </p:cNvSpPr>
          <p:nvPr>
            <p:ph type="ctrTitle"/>
          </p:nvPr>
        </p:nvSpPr>
        <p:spPr>
          <a:xfrm>
            <a:off x="531813" y="739775"/>
            <a:ext cx="11125199" cy="1470025"/>
          </a:xfrm>
        </p:spPr>
        <p:txBody>
          <a:bodyPr/>
          <a:lstStyle/>
          <a:p>
            <a:r>
              <a:rPr lang="en-CA" dirty="0"/>
              <a:t>OML4Python</a:t>
            </a:r>
          </a:p>
        </p:txBody>
      </p:sp>
      <p:sp>
        <p:nvSpPr>
          <p:cNvPr id="3" name="Subtitle 2">
            <a:extLst>
              <a:ext uri="{FF2B5EF4-FFF2-40B4-BE49-F238E27FC236}">
                <a16:creationId xmlns:a16="http://schemas.microsoft.com/office/drawing/2014/main" id="{27213C02-CD07-4CC8-8206-82CD92E2C5BC}"/>
              </a:ext>
            </a:extLst>
          </p:cNvPr>
          <p:cNvSpPr>
            <a:spLocks noGrp="1"/>
          </p:cNvSpPr>
          <p:nvPr>
            <p:ph type="subTitle" idx="1"/>
          </p:nvPr>
        </p:nvSpPr>
        <p:spPr/>
        <p:txBody>
          <a:bodyPr/>
          <a:lstStyle/>
          <a:p>
            <a:endParaRPr lang="en-CA"/>
          </a:p>
        </p:txBody>
      </p:sp>
      <p:sp>
        <p:nvSpPr>
          <p:cNvPr id="4" name="Footer Placeholder 3">
            <a:extLst>
              <a:ext uri="{FF2B5EF4-FFF2-40B4-BE49-F238E27FC236}">
                <a16:creationId xmlns:a16="http://schemas.microsoft.com/office/drawing/2014/main" id="{033F0670-0B63-48E7-A06D-D19AE49E0948}"/>
              </a:ext>
            </a:extLst>
          </p:cNvPr>
          <p:cNvSpPr>
            <a:spLocks noGrp="1"/>
          </p:cNvSpPr>
          <p:nvPr>
            <p:ph type="ftr" sz="quarter" idx="11"/>
          </p:nvPr>
        </p:nvSpPr>
        <p:spPr/>
        <p:txBody>
          <a:bodyPr/>
          <a:lstStyle/>
          <a:p>
            <a:r>
              <a:rPr lang="en-US"/>
              <a:t>Confidential – Oracle Internal/Restricted/Highly Restricted</a:t>
            </a:r>
          </a:p>
        </p:txBody>
      </p:sp>
      <p:pic>
        <p:nvPicPr>
          <p:cNvPr id="1026" name="Picture 2" descr="Image result for python logo">
            <a:extLst>
              <a:ext uri="{FF2B5EF4-FFF2-40B4-BE49-F238E27FC236}">
                <a16:creationId xmlns:a16="http://schemas.microsoft.com/office/drawing/2014/main" id="{07F3C55F-51EA-42FB-8F5B-2436EEE53B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543" y="1002265"/>
            <a:ext cx="1283735" cy="128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4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2" y="128984"/>
            <a:ext cx="9618080" cy="785416"/>
          </a:xfrm>
        </p:spPr>
        <p:txBody>
          <a:bodyPr/>
          <a:lstStyle/>
          <a:p>
            <a:r>
              <a:rPr lang="en-US" dirty="0"/>
              <a:t>Traditional Python and Database Interaction</a:t>
            </a:r>
          </a:p>
        </p:txBody>
      </p:sp>
      <p:grpSp>
        <p:nvGrpSpPr>
          <p:cNvPr id="2" name="Group 38"/>
          <p:cNvGrpSpPr/>
          <p:nvPr/>
        </p:nvGrpSpPr>
        <p:grpSpPr>
          <a:xfrm>
            <a:off x="2618121" y="4368770"/>
            <a:ext cx="2033392" cy="1263404"/>
            <a:chOff x="4113073" y="6640394"/>
            <a:chExt cx="3102054" cy="1755470"/>
          </a:xfrm>
        </p:grpSpPr>
        <p:sp>
          <p:nvSpPr>
            <p:cNvPr id="36" name="Rectangle 35"/>
            <p:cNvSpPr/>
            <p:nvPr/>
          </p:nvSpPr>
          <p:spPr bwMode="auto">
            <a:xfrm>
              <a:off x="4113073" y="6640394"/>
              <a:ext cx="3102054" cy="1755470"/>
            </a:xfrm>
            <a:prstGeom prst="rect">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37" name="TextBox 36"/>
            <p:cNvSpPr txBox="1"/>
            <p:nvPr/>
          </p:nvSpPr>
          <p:spPr>
            <a:xfrm>
              <a:off x="4145001" y="6755097"/>
              <a:ext cx="2841541" cy="812531"/>
            </a:xfrm>
            <a:prstGeom prst="rect">
              <a:avLst/>
            </a:prstGeom>
            <a:noFill/>
          </p:spPr>
          <p:txBody>
            <a:bodyPr wrap="none" rtlCol="0">
              <a:spAutoFit/>
            </a:bodyPr>
            <a:lstStyle/>
            <a:p>
              <a:r>
                <a:rPr lang="en-US" sz="3200" dirty="0" err="1">
                  <a:solidFill>
                    <a:schemeClr val="bg1"/>
                  </a:solidFill>
                </a:rPr>
                <a:t>Cx_Oracle</a:t>
              </a:r>
              <a:endParaRPr lang="en-US" sz="3200" dirty="0">
                <a:solidFill>
                  <a:schemeClr val="bg1"/>
                </a:solidFill>
              </a:endParaRPr>
            </a:p>
          </p:txBody>
        </p:sp>
      </p:grpSp>
      <p:grpSp>
        <p:nvGrpSpPr>
          <p:cNvPr id="3" name="Group 42"/>
          <p:cNvGrpSpPr/>
          <p:nvPr/>
        </p:nvGrpSpPr>
        <p:grpSpPr>
          <a:xfrm>
            <a:off x="8417605" y="1193800"/>
            <a:ext cx="2970641" cy="2438400"/>
            <a:chOff x="14936785" y="2270760"/>
            <a:chExt cx="5943602" cy="2560321"/>
          </a:xfrm>
        </p:grpSpPr>
        <p:sp>
          <p:nvSpPr>
            <p:cNvPr id="44" name="AutoShape 14"/>
            <p:cNvSpPr>
              <a:spLocks noChangeArrowheads="1"/>
            </p:cNvSpPr>
            <p:nvPr/>
          </p:nvSpPr>
          <p:spPr bwMode="auto">
            <a:xfrm>
              <a:off x="14936785" y="2270760"/>
              <a:ext cx="5943602" cy="2560321"/>
            </a:xfrm>
            <a:prstGeom prst="can">
              <a:avLst>
                <a:gd name="adj" fmla="val 250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lIns="217728" tIns="108864" rIns="217728" bIns="108864" anchor="ctr"/>
            <a:lstStyle/>
            <a:p>
              <a:pPr eaLnBrk="0" hangingPunct="0">
                <a:lnSpc>
                  <a:spcPct val="70000"/>
                </a:lnSpc>
                <a:spcBef>
                  <a:spcPct val="0"/>
                </a:spcBef>
                <a:buClrTx/>
                <a:defRPr/>
              </a:pPr>
              <a:endParaRPr lang="en-US" sz="4300" dirty="0"/>
            </a:p>
          </p:txBody>
        </p:sp>
        <p:sp>
          <p:nvSpPr>
            <p:cNvPr id="45" name="TextBox 44"/>
            <p:cNvSpPr txBox="1"/>
            <p:nvPr/>
          </p:nvSpPr>
          <p:spPr>
            <a:xfrm>
              <a:off x="16374032" y="2270760"/>
              <a:ext cx="3273402" cy="618646"/>
            </a:xfrm>
            <a:prstGeom prst="rect">
              <a:avLst/>
            </a:prstGeom>
            <a:noFill/>
          </p:spPr>
          <p:style>
            <a:lnRef idx="0">
              <a:schemeClr val="accent4"/>
            </a:lnRef>
            <a:fillRef idx="3">
              <a:schemeClr val="accent4"/>
            </a:fillRef>
            <a:effectRef idx="3">
              <a:schemeClr val="accent4"/>
            </a:effectRef>
            <a:fontRef idx="minor">
              <a:schemeClr val="lt1"/>
            </a:fontRef>
          </p:style>
          <p:txBody>
            <a:bodyPr wrap="none" lIns="217728" tIns="108864" rIns="217728" bIns="108864" rtlCol="0">
              <a:spAutoFit/>
            </a:bodyPr>
            <a:lstStyle/>
            <a:p>
              <a:r>
                <a:rPr lang="en-US" sz="2400" b="1" dirty="0">
                  <a:solidFill>
                    <a:schemeClr val="bg1"/>
                  </a:solidFill>
                </a:rPr>
                <a:t>Database</a:t>
              </a:r>
            </a:p>
          </p:txBody>
        </p:sp>
      </p:grpSp>
      <p:sp>
        <p:nvSpPr>
          <p:cNvPr id="47" name="Rectangle 46"/>
          <p:cNvSpPr/>
          <p:nvPr/>
        </p:nvSpPr>
        <p:spPr bwMode="auto">
          <a:xfrm>
            <a:off x="5208598" y="1245424"/>
            <a:ext cx="731330" cy="1188720"/>
          </a:xfrm>
          <a:prstGeom prst="rect">
            <a:avLst/>
          </a:prstGeom>
          <a:solidFill>
            <a:schemeClr val="bg1">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46007" tIns="23004" rIns="46007" bIns="23004"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48" name="Rectangle 47"/>
          <p:cNvSpPr/>
          <p:nvPr/>
        </p:nvSpPr>
        <p:spPr bwMode="auto">
          <a:xfrm>
            <a:off x="5284768" y="1321624"/>
            <a:ext cx="731330" cy="1188720"/>
          </a:xfrm>
          <a:prstGeom prst="rect">
            <a:avLst/>
          </a:prstGeom>
          <a:solidFill>
            <a:schemeClr val="bg1">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46007" tIns="23004" rIns="46007" bIns="23004"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49" name="Rectangle 48"/>
          <p:cNvSpPr/>
          <p:nvPr/>
        </p:nvSpPr>
        <p:spPr bwMode="auto">
          <a:xfrm>
            <a:off x="5360938" y="1397824"/>
            <a:ext cx="731330" cy="1188720"/>
          </a:xfrm>
          <a:prstGeom prst="rect">
            <a:avLst/>
          </a:prstGeom>
          <a:solidFill>
            <a:schemeClr val="bg1">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46007" tIns="23004" rIns="46007" bIns="23004"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50" name="Rectangle 49"/>
          <p:cNvSpPr/>
          <p:nvPr/>
        </p:nvSpPr>
        <p:spPr bwMode="auto">
          <a:xfrm>
            <a:off x="5437109" y="1474024"/>
            <a:ext cx="731330" cy="1188720"/>
          </a:xfrm>
          <a:prstGeom prst="rect">
            <a:avLst/>
          </a:prstGeom>
          <a:solidFill>
            <a:schemeClr val="bg1">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46007" tIns="23004" rIns="46007" bIns="23004"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51" name="TextBox 50"/>
          <p:cNvSpPr txBox="1"/>
          <p:nvPr/>
        </p:nvSpPr>
        <p:spPr>
          <a:xfrm>
            <a:off x="5290147" y="1028702"/>
            <a:ext cx="635885" cy="230800"/>
          </a:xfrm>
          <a:prstGeom prst="rect">
            <a:avLst/>
          </a:prstGeom>
          <a:noFill/>
        </p:spPr>
        <p:txBody>
          <a:bodyPr wrap="none" lIns="45691" tIns="22844" rIns="45691" bIns="22844" rtlCol="0">
            <a:spAutoFit/>
          </a:bodyPr>
          <a:lstStyle/>
          <a:p>
            <a:r>
              <a:rPr lang="en-US" sz="1200" dirty="0"/>
              <a:t>Flat Files</a:t>
            </a:r>
          </a:p>
        </p:txBody>
      </p:sp>
      <p:sp>
        <p:nvSpPr>
          <p:cNvPr id="52" name="TextBox 51"/>
          <p:cNvSpPr txBox="1"/>
          <p:nvPr/>
        </p:nvSpPr>
        <p:spPr>
          <a:xfrm>
            <a:off x="6576506" y="1074421"/>
            <a:ext cx="1147179" cy="246189"/>
          </a:xfrm>
          <a:prstGeom prst="rect">
            <a:avLst/>
          </a:prstGeom>
          <a:noFill/>
        </p:spPr>
        <p:txBody>
          <a:bodyPr wrap="none" lIns="45691" tIns="22844" rIns="45691" bIns="22844" rtlCol="0">
            <a:spAutoFit/>
          </a:bodyPr>
          <a:lstStyle/>
          <a:p>
            <a:r>
              <a:rPr lang="en-US" sz="1300" dirty="0"/>
              <a:t>extract / export</a:t>
            </a:r>
          </a:p>
        </p:txBody>
      </p:sp>
      <p:sp>
        <p:nvSpPr>
          <p:cNvPr id="53" name="TextBox 52"/>
          <p:cNvSpPr txBox="1"/>
          <p:nvPr/>
        </p:nvSpPr>
        <p:spPr>
          <a:xfrm>
            <a:off x="4121209" y="1074421"/>
            <a:ext cx="399474" cy="246189"/>
          </a:xfrm>
          <a:prstGeom prst="rect">
            <a:avLst/>
          </a:prstGeom>
          <a:noFill/>
        </p:spPr>
        <p:txBody>
          <a:bodyPr wrap="none" lIns="45691" tIns="22844" rIns="45691" bIns="22844" rtlCol="0">
            <a:spAutoFit/>
          </a:bodyPr>
          <a:lstStyle/>
          <a:p>
            <a:r>
              <a:rPr lang="en-US" sz="1300" dirty="0"/>
              <a:t>read</a:t>
            </a:r>
          </a:p>
        </p:txBody>
      </p:sp>
      <p:sp>
        <p:nvSpPr>
          <p:cNvPr id="54" name="TextBox 53"/>
          <p:cNvSpPr txBox="1"/>
          <p:nvPr/>
        </p:nvSpPr>
        <p:spPr>
          <a:xfrm>
            <a:off x="3898416" y="1879661"/>
            <a:ext cx="535409" cy="246189"/>
          </a:xfrm>
          <a:prstGeom prst="rect">
            <a:avLst/>
          </a:prstGeom>
          <a:noFill/>
        </p:spPr>
        <p:txBody>
          <a:bodyPr wrap="none" lIns="45691" tIns="22844" rIns="45691" bIns="22844" rtlCol="0">
            <a:spAutoFit/>
          </a:bodyPr>
          <a:lstStyle/>
          <a:p>
            <a:r>
              <a:rPr lang="en-US" sz="1300" dirty="0"/>
              <a:t>export</a:t>
            </a:r>
          </a:p>
        </p:txBody>
      </p:sp>
      <p:sp>
        <p:nvSpPr>
          <p:cNvPr id="55" name="TextBox 54"/>
          <p:cNvSpPr txBox="1"/>
          <p:nvPr/>
        </p:nvSpPr>
        <p:spPr>
          <a:xfrm>
            <a:off x="6939104" y="1879661"/>
            <a:ext cx="387227" cy="246189"/>
          </a:xfrm>
          <a:prstGeom prst="rect">
            <a:avLst/>
          </a:prstGeom>
          <a:noFill/>
        </p:spPr>
        <p:txBody>
          <a:bodyPr wrap="none" lIns="45691" tIns="22844" rIns="45691" bIns="22844" rtlCol="0">
            <a:spAutoFit/>
          </a:bodyPr>
          <a:lstStyle/>
          <a:p>
            <a:r>
              <a:rPr lang="en-US" sz="1300" dirty="0"/>
              <a:t>load</a:t>
            </a:r>
          </a:p>
        </p:txBody>
      </p:sp>
      <p:cxnSp>
        <p:nvCxnSpPr>
          <p:cNvPr id="56" name="Straight Arrow Connector 55"/>
          <p:cNvCxnSpPr/>
          <p:nvPr/>
        </p:nvCxnSpPr>
        <p:spPr bwMode="auto">
          <a:xfrm flipH="1">
            <a:off x="6361009" y="1498600"/>
            <a:ext cx="1554274" cy="0"/>
          </a:xfrm>
          <a:prstGeom prst="straightConnector1">
            <a:avLst/>
          </a:prstGeom>
          <a:noFill/>
          <a:ln w="76200" cap="flat" cmpd="sng" algn="ctr">
            <a:solidFill>
              <a:schemeClr val="tx1"/>
            </a:solidFill>
            <a:prstDash val="solid"/>
            <a:round/>
            <a:headEnd type="none" w="med" len="med"/>
            <a:tailEnd type="arrow"/>
          </a:ln>
          <a:effectLst/>
        </p:spPr>
      </p:cxnSp>
      <p:cxnSp>
        <p:nvCxnSpPr>
          <p:cNvPr id="57" name="Straight Arrow Connector 56"/>
          <p:cNvCxnSpPr/>
          <p:nvPr/>
        </p:nvCxnSpPr>
        <p:spPr bwMode="auto">
          <a:xfrm flipH="1">
            <a:off x="3452732" y="1498600"/>
            <a:ext cx="1554274" cy="0"/>
          </a:xfrm>
          <a:prstGeom prst="straightConnector1">
            <a:avLst/>
          </a:prstGeom>
          <a:noFill/>
          <a:ln w="76200" cap="flat" cmpd="sng" algn="ctr">
            <a:solidFill>
              <a:schemeClr val="tx1"/>
            </a:solidFill>
            <a:prstDash val="solid"/>
            <a:round/>
            <a:headEnd type="none" w="med" len="med"/>
            <a:tailEnd type="arrow"/>
          </a:ln>
          <a:effectLst/>
        </p:spPr>
      </p:cxnSp>
      <p:cxnSp>
        <p:nvCxnSpPr>
          <p:cNvPr id="58" name="Straight Arrow Connector 57"/>
          <p:cNvCxnSpPr/>
          <p:nvPr/>
        </p:nvCxnSpPr>
        <p:spPr bwMode="auto">
          <a:xfrm flipH="1">
            <a:off x="6374819" y="2179320"/>
            <a:ext cx="1554274" cy="0"/>
          </a:xfrm>
          <a:prstGeom prst="straightConnector1">
            <a:avLst/>
          </a:prstGeom>
          <a:noFill/>
          <a:ln w="76200" cap="flat" cmpd="sng" algn="ctr">
            <a:solidFill>
              <a:schemeClr val="tx1"/>
            </a:solidFill>
            <a:prstDash val="solid"/>
            <a:round/>
            <a:headEnd type="arrow" w="med" len="med"/>
            <a:tailEnd type="none" w="med" len="med"/>
          </a:ln>
          <a:effectLst/>
        </p:spPr>
      </p:cxnSp>
      <p:cxnSp>
        <p:nvCxnSpPr>
          <p:cNvPr id="59" name="Straight Arrow Connector 58"/>
          <p:cNvCxnSpPr/>
          <p:nvPr/>
        </p:nvCxnSpPr>
        <p:spPr bwMode="auto">
          <a:xfrm flipH="1">
            <a:off x="3466539" y="2179320"/>
            <a:ext cx="1554274" cy="0"/>
          </a:xfrm>
          <a:prstGeom prst="straightConnector1">
            <a:avLst/>
          </a:prstGeom>
          <a:noFill/>
          <a:ln w="76200" cap="flat" cmpd="sng" algn="ctr">
            <a:solidFill>
              <a:schemeClr val="tx1"/>
            </a:solidFill>
            <a:prstDash val="solid"/>
            <a:round/>
            <a:headEnd type="arrow" w="med" len="med"/>
            <a:tailEnd type="none" w="med" len="med"/>
          </a:ln>
          <a:effectLst/>
        </p:spPr>
      </p:cxnSp>
      <p:sp>
        <p:nvSpPr>
          <p:cNvPr id="30" name="Slide Number Placeholder 29"/>
          <p:cNvSpPr>
            <a:spLocks noGrp="1"/>
          </p:cNvSpPr>
          <p:nvPr>
            <p:ph type="sldNum" sz="quarter" idx="12"/>
          </p:nvPr>
        </p:nvSpPr>
        <p:spPr/>
        <p:txBody>
          <a:bodyPr/>
          <a:lstStyle/>
          <a:p>
            <a:fld id="{C51EAA63-D034-42AE-91FA-B13B9518C7BE}" type="slidenum">
              <a:rPr lang="en-US" smtClean="0"/>
              <a:pPr/>
              <a:t>25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397" y="1397824"/>
            <a:ext cx="2142269" cy="1446032"/>
          </a:xfrm>
          <a:prstGeom prst="rect">
            <a:avLst/>
          </a:prstGeom>
        </p:spPr>
      </p:pic>
      <p:sp>
        <p:nvSpPr>
          <p:cNvPr id="8" name="Content Placeholder 7">
            <a:extLst>
              <a:ext uri="{FF2B5EF4-FFF2-40B4-BE49-F238E27FC236}">
                <a16:creationId xmlns:a16="http://schemas.microsoft.com/office/drawing/2014/main" id="{C41E8DEC-732F-4696-90A3-9409D33BAD76}"/>
              </a:ext>
            </a:extLst>
          </p:cNvPr>
          <p:cNvSpPr>
            <a:spLocks noGrp="1"/>
          </p:cNvSpPr>
          <p:nvPr>
            <p:ph idx="1"/>
          </p:nvPr>
        </p:nvSpPr>
        <p:spPr>
          <a:xfrm>
            <a:off x="531151" y="1524001"/>
            <a:ext cx="11126522" cy="2338978"/>
          </a:xfrm>
        </p:spPr>
        <p:txBody>
          <a:bodyPr/>
          <a:lstStyle/>
          <a:p>
            <a:endParaRPr lang="en-CA" dirty="0"/>
          </a:p>
        </p:txBody>
      </p:sp>
      <p:grpSp>
        <p:nvGrpSpPr>
          <p:cNvPr id="32" name="Group 38">
            <a:extLst>
              <a:ext uri="{FF2B5EF4-FFF2-40B4-BE49-F238E27FC236}">
                <a16:creationId xmlns:a16="http://schemas.microsoft.com/office/drawing/2014/main" id="{7602DC72-0AD3-4785-9142-E9AF81D448DA}"/>
              </a:ext>
            </a:extLst>
          </p:cNvPr>
          <p:cNvGrpSpPr/>
          <p:nvPr/>
        </p:nvGrpSpPr>
        <p:grpSpPr>
          <a:xfrm>
            <a:off x="6016098" y="4368770"/>
            <a:ext cx="2493204" cy="1263404"/>
            <a:chOff x="4113073" y="6640394"/>
            <a:chExt cx="3102054" cy="1755470"/>
          </a:xfrm>
        </p:grpSpPr>
        <p:sp>
          <p:nvSpPr>
            <p:cNvPr id="34" name="Rectangle 33">
              <a:extLst>
                <a:ext uri="{FF2B5EF4-FFF2-40B4-BE49-F238E27FC236}">
                  <a16:creationId xmlns:a16="http://schemas.microsoft.com/office/drawing/2014/main" id="{8F03EB11-C041-4394-B599-EB4C12E74AD7}"/>
                </a:ext>
              </a:extLst>
            </p:cNvPr>
            <p:cNvSpPr/>
            <p:nvPr/>
          </p:nvSpPr>
          <p:spPr bwMode="auto">
            <a:xfrm>
              <a:off x="4113073" y="6640394"/>
              <a:ext cx="3102054" cy="1755470"/>
            </a:xfrm>
            <a:prstGeom prst="rect">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35" name="TextBox 34">
              <a:extLst>
                <a:ext uri="{FF2B5EF4-FFF2-40B4-BE49-F238E27FC236}">
                  <a16:creationId xmlns:a16="http://schemas.microsoft.com/office/drawing/2014/main" id="{B09E3953-7DBF-4147-859E-EDD0FAABE2B8}"/>
                </a:ext>
              </a:extLst>
            </p:cNvPr>
            <p:cNvSpPr txBox="1"/>
            <p:nvPr/>
          </p:nvSpPr>
          <p:spPr>
            <a:xfrm>
              <a:off x="4145001" y="6755097"/>
              <a:ext cx="2959703" cy="812531"/>
            </a:xfrm>
            <a:prstGeom prst="rect">
              <a:avLst/>
            </a:prstGeom>
            <a:noFill/>
          </p:spPr>
          <p:txBody>
            <a:bodyPr wrap="none" rtlCol="0">
              <a:spAutoFit/>
            </a:bodyPr>
            <a:lstStyle/>
            <a:p>
              <a:r>
                <a:rPr lang="en-US" sz="3200" dirty="0">
                  <a:solidFill>
                    <a:schemeClr val="bg1"/>
                  </a:solidFill>
                </a:rPr>
                <a:t>OML4Python</a:t>
              </a:r>
            </a:p>
          </p:txBody>
        </p:sp>
      </p:grpSp>
      <p:sp>
        <p:nvSpPr>
          <p:cNvPr id="10" name="Cross 9">
            <a:extLst>
              <a:ext uri="{FF2B5EF4-FFF2-40B4-BE49-F238E27FC236}">
                <a16:creationId xmlns:a16="http://schemas.microsoft.com/office/drawing/2014/main" id="{2D2A2BB4-7300-4B5A-94CF-4CDD9A132B1C}"/>
              </a:ext>
            </a:extLst>
          </p:cNvPr>
          <p:cNvSpPr/>
          <p:nvPr/>
        </p:nvSpPr>
        <p:spPr>
          <a:xfrm>
            <a:off x="5036936" y="4681539"/>
            <a:ext cx="637865" cy="637865"/>
          </a:xfrm>
          <a:prstGeom prst="plus">
            <a:avLst/>
          </a:prstGeom>
          <a:solidFill>
            <a:srgbClr val="4937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effectLst>
                <a:outerShdw blurRad="50800" dist="38100" dir="2700000" algn="tl" rotWithShape="0">
                  <a:prstClr val="black">
                    <a:alpha val="40000"/>
                  </a:prstClr>
                </a:outerShdw>
              </a:effectLst>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right)">
                                      <p:cBhvr>
                                        <p:cTn id="10" dur="500"/>
                                        <p:tgtEl>
                                          <p:spTgt spid="5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right)">
                                      <p:cBhvr>
                                        <p:cTn id="13" dur="500"/>
                                        <p:tgtEl>
                                          <p:spTgt spid="5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right)">
                                      <p:cBhvr>
                                        <p:cTn id="19" dur="500"/>
                                        <p:tgtEl>
                                          <p:spTgt spid="48"/>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right)">
                                      <p:cBhvr>
                                        <p:cTn id="25" dur="500"/>
                                        <p:tgtEl>
                                          <p:spTgt spid="5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1000"/>
                                        <p:tgtEl>
                                          <p:spTgt spid="54"/>
                                        </p:tgtEl>
                                      </p:cBhvr>
                                    </p:animEffect>
                                  </p:childTnLst>
                                </p:cTn>
                              </p:par>
                              <p:par>
                                <p:cTn id="29" presetID="22" presetClass="entr" presetSubtype="8"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1000"/>
                                        <p:tgtEl>
                                          <p:spTgt spid="5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1000"/>
                                        <p:tgtEl>
                                          <p:spTgt spid="5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1000"/>
                                        <p:tgtEl>
                                          <p:spTgt spid="4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1000"/>
                                        <p:tgtEl>
                                          <p:spTgt spid="55"/>
                                        </p:tgtEl>
                                      </p:cBhvr>
                                    </p:animEffect>
                                  </p:childTnLst>
                                </p:cTn>
                              </p:par>
                              <p:par>
                                <p:cTn id="41" presetID="22" presetClass="entr" presetSubtype="8"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1000"/>
                                        <p:tgtEl>
                                          <p:spTgt spid="5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par>
                                <p:cTn id="49" presetID="10"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p:bldP spid="52" grpId="0"/>
      <p:bldP spid="53" grpId="0"/>
      <p:bldP spid="54" grpId="0"/>
      <p:bldP spid="55"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2" y="128984"/>
            <a:ext cx="9618080" cy="785416"/>
          </a:xfrm>
        </p:spPr>
        <p:txBody>
          <a:bodyPr/>
          <a:lstStyle/>
          <a:p>
            <a:r>
              <a:rPr lang="en-US" dirty="0"/>
              <a:t>Traditional Python and Database Interaction</a:t>
            </a:r>
          </a:p>
        </p:txBody>
      </p:sp>
      <p:sp>
        <p:nvSpPr>
          <p:cNvPr id="33" name="Content Placeholder 32"/>
          <p:cNvSpPr>
            <a:spLocks noGrp="1"/>
          </p:cNvSpPr>
          <p:nvPr>
            <p:ph idx="1"/>
          </p:nvPr>
        </p:nvSpPr>
        <p:spPr>
          <a:xfrm>
            <a:off x="4304412" y="3581400"/>
            <a:ext cx="6664896" cy="2819400"/>
          </a:xfrm>
        </p:spPr>
        <p:txBody>
          <a:bodyPr/>
          <a:lstStyle/>
          <a:p>
            <a:r>
              <a:rPr lang="en-US" sz="2400" dirty="0">
                <a:sym typeface="Wingdings" pitchFamily="2" charset="2"/>
              </a:rPr>
              <a:t>Access latency</a:t>
            </a:r>
          </a:p>
          <a:p>
            <a:r>
              <a:rPr lang="en-US" sz="2400" dirty="0">
                <a:sym typeface="Wingdings" pitchFamily="2" charset="2"/>
              </a:rPr>
              <a:t>Memory limitation – data size</a:t>
            </a:r>
          </a:p>
          <a:p>
            <a:r>
              <a:rPr lang="en-US" sz="2400" dirty="0">
                <a:sym typeface="Wingdings" pitchFamily="2" charset="2"/>
              </a:rPr>
              <a:t>Single threaded</a:t>
            </a:r>
          </a:p>
          <a:p>
            <a:r>
              <a:rPr lang="en-US" sz="2400" dirty="0"/>
              <a:t>Paradigm shift: Python </a:t>
            </a:r>
            <a:r>
              <a:rPr lang="en-US" sz="2400" dirty="0">
                <a:sym typeface="Wingdings" pitchFamily="2" charset="2"/>
              </a:rPr>
              <a:t> SQL  Python</a:t>
            </a:r>
          </a:p>
          <a:p>
            <a:r>
              <a:rPr lang="en-US" sz="2400" dirty="0">
                <a:sym typeface="Wingdings" pitchFamily="2" charset="2"/>
              </a:rPr>
              <a:t>Ad hoc production deployment</a:t>
            </a:r>
          </a:p>
          <a:p>
            <a:r>
              <a:rPr lang="en-US" sz="2400" dirty="0">
                <a:sym typeface="Wingdings" pitchFamily="2" charset="2"/>
              </a:rPr>
              <a:t>Issues for backup, recovery, security</a:t>
            </a:r>
            <a:endParaRPr lang="en-US" sz="2400" dirty="0"/>
          </a:p>
        </p:txBody>
      </p:sp>
      <p:grpSp>
        <p:nvGrpSpPr>
          <p:cNvPr id="2" name="Group 38"/>
          <p:cNvGrpSpPr/>
          <p:nvPr/>
        </p:nvGrpSpPr>
        <p:grpSpPr>
          <a:xfrm>
            <a:off x="1504938" y="4196492"/>
            <a:ext cx="1096995" cy="1463040"/>
            <a:chOff x="4113073" y="6640394"/>
            <a:chExt cx="1673528" cy="1755470"/>
          </a:xfrm>
        </p:grpSpPr>
        <p:sp>
          <p:nvSpPr>
            <p:cNvPr id="36" name="Rectangle 35"/>
            <p:cNvSpPr/>
            <p:nvPr/>
          </p:nvSpPr>
          <p:spPr bwMode="auto">
            <a:xfrm>
              <a:off x="4113073" y="6640394"/>
              <a:ext cx="1673528" cy="1755470"/>
            </a:xfrm>
            <a:prstGeom prst="rect">
              <a:avLst/>
            </a:prstGeom>
            <a:solidFill>
              <a:schemeClr val="bg1">
                <a:lumMod val="75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37" name="TextBox 36"/>
            <p:cNvSpPr txBox="1"/>
            <p:nvPr/>
          </p:nvSpPr>
          <p:spPr>
            <a:xfrm>
              <a:off x="4145001" y="6755095"/>
              <a:ext cx="1389029" cy="1052489"/>
            </a:xfrm>
            <a:prstGeom prst="rect">
              <a:avLst/>
            </a:prstGeom>
            <a:noFill/>
          </p:spPr>
          <p:txBody>
            <a:bodyPr wrap="none" rtlCol="0">
              <a:spAutoFit/>
            </a:bodyPr>
            <a:lstStyle/>
            <a:p>
              <a:r>
                <a:rPr lang="en-US" sz="1700" dirty="0"/>
                <a:t>Python</a:t>
              </a:r>
              <a:br>
                <a:rPr lang="en-US" sz="1700" dirty="0"/>
              </a:br>
              <a:r>
                <a:rPr lang="en-US" sz="1700" dirty="0"/>
                <a:t>script</a:t>
              </a:r>
              <a:br>
                <a:rPr lang="en-US" sz="1700" dirty="0"/>
              </a:br>
              <a:r>
                <a:rPr lang="en-US" sz="1700" dirty="0" err="1"/>
                <a:t>cron</a:t>
              </a:r>
              <a:r>
                <a:rPr lang="en-US" sz="1700" dirty="0"/>
                <a:t> job</a:t>
              </a:r>
            </a:p>
          </p:txBody>
        </p:sp>
      </p:grpSp>
      <p:grpSp>
        <p:nvGrpSpPr>
          <p:cNvPr id="3" name="Group 42"/>
          <p:cNvGrpSpPr/>
          <p:nvPr/>
        </p:nvGrpSpPr>
        <p:grpSpPr>
          <a:xfrm>
            <a:off x="8417605" y="1193800"/>
            <a:ext cx="2970641" cy="2438400"/>
            <a:chOff x="14936785" y="2270760"/>
            <a:chExt cx="5943602" cy="2560321"/>
          </a:xfrm>
        </p:grpSpPr>
        <p:sp>
          <p:nvSpPr>
            <p:cNvPr id="44" name="AutoShape 14"/>
            <p:cNvSpPr>
              <a:spLocks noChangeArrowheads="1"/>
            </p:cNvSpPr>
            <p:nvPr/>
          </p:nvSpPr>
          <p:spPr bwMode="auto">
            <a:xfrm>
              <a:off x="14936785" y="2270760"/>
              <a:ext cx="5943602" cy="2560321"/>
            </a:xfrm>
            <a:prstGeom prst="can">
              <a:avLst>
                <a:gd name="adj" fmla="val 250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lIns="217728" tIns="108864" rIns="217728" bIns="108864" anchor="ctr"/>
            <a:lstStyle/>
            <a:p>
              <a:pPr eaLnBrk="0" hangingPunct="0">
                <a:lnSpc>
                  <a:spcPct val="70000"/>
                </a:lnSpc>
                <a:spcBef>
                  <a:spcPct val="0"/>
                </a:spcBef>
                <a:buClrTx/>
                <a:defRPr/>
              </a:pPr>
              <a:endParaRPr lang="en-US" sz="4300" dirty="0"/>
            </a:p>
          </p:txBody>
        </p:sp>
        <p:sp>
          <p:nvSpPr>
            <p:cNvPr id="45" name="TextBox 44"/>
            <p:cNvSpPr txBox="1"/>
            <p:nvPr/>
          </p:nvSpPr>
          <p:spPr>
            <a:xfrm>
              <a:off x="16374032" y="2270760"/>
              <a:ext cx="3273402" cy="618646"/>
            </a:xfrm>
            <a:prstGeom prst="rect">
              <a:avLst/>
            </a:prstGeom>
            <a:noFill/>
          </p:spPr>
          <p:style>
            <a:lnRef idx="0">
              <a:schemeClr val="accent4"/>
            </a:lnRef>
            <a:fillRef idx="3">
              <a:schemeClr val="accent4"/>
            </a:fillRef>
            <a:effectRef idx="3">
              <a:schemeClr val="accent4"/>
            </a:effectRef>
            <a:fontRef idx="minor">
              <a:schemeClr val="lt1"/>
            </a:fontRef>
          </p:style>
          <p:txBody>
            <a:bodyPr wrap="none" lIns="217728" tIns="108864" rIns="217728" bIns="108864" rtlCol="0">
              <a:spAutoFit/>
            </a:bodyPr>
            <a:lstStyle/>
            <a:p>
              <a:r>
                <a:rPr lang="en-US" sz="2400" b="1" dirty="0">
                  <a:solidFill>
                    <a:schemeClr val="bg1"/>
                  </a:solidFill>
                </a:rPr>
                <a:t>Database</a:t>
              </a:r>
            </a:p>
          </p:txBody>
        </p:sp>
      </p:grpSp>
      <p:sp>
        <p:nvSpPr>
          <p:cNvPr id="47" name="Rectangle 46"/>
          <p:cNvSpPr/>
          <p:nvPr/>
        </p:nvSpPr>
        <p:spPr bwMode="auto">
          <a:xfrm>
            <a:off x="5208598" y="1245424"/>
            <a:ext cx="731330" cy="1188720"/>
          </a:xfrm>
          <a:prstGeom prst="rect">
            <a:avLst/>
          </a:prstGeom>
          <a:solidFill>
            <a:schemeClr val="bg1">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46007" tIns="23004" rIns="46007" bIns="23004"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48" name="Rectangle 47"/>
          <p:cNvSpPr/>
          <p:nvPr/>
        </p:nvSpPr>
        <p:spPr bwMode="auto">
          <a:xfrm>
            <a:off x="5284768" y="1321624"/>
            <a:ext cx="731330" cy="1188720"/>
          </a:xfrm>
          <a:prstGeom prst="rect">
            <a:avLst/>
          </a:prstGeom>
          <a:solidFill>
            <a:schemeClr val="bg1">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46007" tIns="23004" rIns="46007" bIns="23004"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49" name="Rectangle 48"/>
          <p:cNvSpPr/>
          <p:nvPr/>
        </p:nvSpPr>
        <p:spPr bwMode="auto">
          <a:xfrm>
            <a:off x="5360938" y="1397824"/>
            <a:ext cx="731330" cy="1188720"/>
          </a:xfrm>
          <a:prstGeom prst="rect">
            <a:avLst/>
          </a:prstGeom>
          <a:solidFill>
            <a:schemeClr val="bg1">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46007" tIns="23004" rIns="46007" bIns="23004"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50" name="Rectangle 49"/>
          <p:cNvSpPr/>
          <p:nvPr/>
        </p:nvSpPr>
        <p:spPr bwMode="auto">
          <a:xfrm>
            <a:off x="5437109" y="1474024"/>
            <a:ext cx="731330" cy="1188720"/>
          </a:xfrm>
          <a:prstGeom prst="rect">
            <a:avLst/>
          </a:prstGeom>
          <a:solidFill>
            <a:schemeClr val="bg1">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46007" tIns="23004" rIns="46007" bIns="23004" numCol="1" rtlCol="0" anchor="t" anchorCtr="0" compatLnSpc="1">
            <a:prstTxWarp prst="textNoShape">
              <a:avLst/>
            </a:prstTxWarp>
            <a:spAutoFit/>
          </a:bodyPr>
          <a:lstStyle/>
          <a:p>
            <a:pPr marL="59492" indent="-59492" defTabSz="456900"/>
            <a:endParaRPr lang="en-US" b="1" dirty="0">
              <a:solidFill>
                <a:schemeClr val="tx1"/>
              </a:solidFill>
              <a:latin typeface="Arial" pitchFamily="-106" charset="0"/>
            </a:endParaRPr>
          </a:p>
        </p:txBody>
      </p:sp>
      <p:sp>
        <p:nvSpPr>
          <p:cNvPr id="51" name="TextBox 50"/>
          <p:cNvSpPr txBox="1"/>
          <p:nvPr/>
        </p:nvSpPr>
        <p:spPr>
          <a:xfrm>
            <a:off x="5290147" y="1028702"/>
            <a:ext cx="635885" cy="230800"/>
          </a:xfrm>
          <a:prstGeom prst="rect">
            <a:avLst/>
          </a:prstGeom>
          <a:noFill/>
        </p:spPr>
        <p:txBody>
          <a:bodyPr wrap="none" lIns="45691" tIns="22844" rIns="45691" bIns="22844" rtlCol="0">
            <a:spAutoFit/>
          </a:bodyPr>
          <a:lstStyle/>
          <a:p>
            <a:r>
              <a:rPr lang="en-US" sz="1200" dirty="0"/>
              <a:t>Flat Files</a:t>
            </a:r>
          </a:p>
        </p:txBody>
      </p:sp>
      <p:sp>
        <p:nvSpPr>
          <p:cNvPr id="52" name="TextBox 51"/>
          <p:cNvSpPr txBox="1"/>
          <p:nvPr/>
        </p:nvSpPr>
        <p:spPr>
          <a:xfrm>
            <a:off x="6576506" y="1074421"/>
            <a:ext cx="1147179" cy="246189"/>
          </a:xfrm>
          <a:prstGeom prst="rect">
            <a:avLst/>
          </a:prstGeom>
          <a:noFill/>
        </p:spPr>
        <p:txBody>
          <a:bodyPr wrap="none" lIns="45691" tIns="22844" rIns="45691" bIns="22844" rtlCol="0">
            <a:spAutoFit/>
          </a:bodyPr>
          <a:lstStyle/>
          <a:p>
            <a:r>
              <a:rPr lang="en-US" sz="1300" dirty="0"/>
              <a:t>extract / export</a:t>
            </a:r>
          </a:p>
        </p:txBody>
      </p:sp>
      <p:sp>
        <p:nvSpPr>
          <p:cNvPr id="53" name="TextBox 52"/>
          <p:cNvSpPr txBox="1"/>
          <p:nvPr/>
        </p:nvSpPr>
        <p:spPr>
          <a:xfrm>
            <a:off x="4121209" y="1074421"/>
            <a:ext cx="399474" cy="246189"/>
          </a:xfrm>
          <a:prstGeom prst="rect">
            <a:avLst/>
          </a:prstGeom>
          <a:noFill/>
        </p:spPr>
        <p:txBody>
          <a:bodyPr wrap="none" lIns="45691" tIns="22844" rIns="45691" bIns="22844" rtlCol="0">
            <a:spAutoFit/>
          </a:bodyPr>
          <a:lstStyle/>
          <a:p>
            <a:r>
              <a:rPr lang="en-US" sz="1300" dirty="0"/>
              <a:t>read</a:t>
            </a:r>
          </a:p>
        </p:txBody>
      </p:sp>
      <p:sp>
        <p:nvSpPr>
          <p:cNvPr id="54" name="TextBox 53"/>
          <p:cNvSpPr txBox="1"/>
          <p:nvPr/>
        </p:nvSpPr>
        <p:spPr>
          <a:xfrm>
            <a:off x="3898416" y="1879661"/>
            <a:ext cx="535409" cy="246189"/>
          </a:xfrm>
          <a:prstGeom prst="rect">
            <a:avLst/>
          </a:prstGeom>
          <a:noFill/>
        </p:spPr>
        <p:txBody>
          <a:bodyPr wrap="none" lIns="45691" tIns="22844" rIns="45691" bIns="22844" rtlCol="0">
            <a:spAutoFit/>
          </a:bodyPr>
          <a:lstStyle/>
          <a:p>
            <a:r>
              <a:rPr lang="en-US" sz="1300" dirty="0"/>
              <a:t>export</a:t>
            </a:r>
          </a:p>
        </p:txBody>
      </p:sp>
      <p:sp>
        <p:nvSpPr>
          <p:cNvPr id="55" name="TextBox 54"/>
          <p:cNvSpPr txBox="1"/>
          <p:nvPr/>
        </p:nvSpPr>
        <p:spPr>
          <a:xfrm>
            <a:off x="6939104" y="1879661"/>
            <a:ext cx="387227" cy="246189"/>
          </a:xfrm>
          <a:prstGeom prst="rect">
            <a:avLst/>
          </a:prstGeom>
          <a:noFill/>
        </p:spPr>
        <p:txBody>
          <a:bodyPr wrap="none" lIns="45691" tIns="22844" rIns="45691" bIns="22844" rtlCol="0">
            <a:spAutoFit/>
          </a:bodyPr>
          <a:lstStyle/>
          <a:p>
            <a:r>
              <a:rPr lang="en-US" sz="1300" dirty="0"/>
              <a:t>load</a:t>
            </a:r>
          </a:p>
        </p:txBody>
      </p:sp>
      <p:cxnSp>
        <p:nvCxnSpPr>
          <p:cNvPr id="56" name="Straight Arrow Connector 55"/>
          <p:cNvCxnSpPr/>
          <p:nvPr/>
        </p:nvCxnSpPr>
        <p:spPr bwMode="auto">
          <a:xfrm flipH="1">
            <a:off x="6361009" y="1498600"/>
            <a:ext cx="1554274" cy="0"/>
          </a:xfrm>
          <a:prstGeom prst="straightConnector1">
            <a:avLst/>
          </a:prstGeom>
          <a:noFill/>
          <a:ln w="76200" cap="flat" cmpd="sng" algn="ctr">
            <a:solidFill>
              <a:schemeClr val="tx1"/>
            </a:solidFill>
            <a:prstDash val="solid"/>
            <a:round/>
            <a:headEnd type="none" w="med" len="med"/>
            <a:tailEnd type="arrow"/>
          </a:ln>
          <a:effectLst/>
        </p:spPr>
      </p:cxnSp>
      <p:cxnSp>
        <p:nvCxnSpPr>
          <p:cNvPr id="57" name="Straight Arrow Connector 56"/>
          <p:cNvCxnSpPr/>
          <p:nvPr/>
        </p:nvCxnSpPr>
        <p:spPr bwMode="auto">
          <a:xfrm flipH="1">
            <a:off x="3452732" y="1498600"/>
            <a:ext cx="1554274" cy="0"/>
          </a:xfrm>
          <a:prstGeom prst="straightConnector1">
            <a:avLst/>
          </a:prstGeom>
          <a:noFill/>
          <a:ln w="76200" cap="flat" cmpd="sng" algn="ctr">
            <a:solidFill>
              <a:schemeClr val="tx1"/>
            </a:solidFill>
            <a:prstDash val="solid"/>
            <a:round/>
            <a:headEnd type="none" w="med" len="med"/>
            <a:tailEnd type="arrow"/>
          </a:ln>
          <a:effectLst/>
        </p:spPr>
      </p:cxnSp>
      <p:cxnSp>
        <p:nvCxnSpPr>
          <p:cNvPr id="58" name="Straight Arrow Connector 57"/>
          <p:cNvCxnSpPr/>
          <p:nvPr/>
        </p:nvCxnSpPr>
        <p:spPr bwMode="auto">
          <a:xfrm flipH="1">
            <a:off x="6374819" y="2179320"/>
            <a:ext cx="1554274" cy="0"/>
          </a:xfrm>
          <a:prstGeom prst="straightConnector1">
            <a:avLst/>
          </a:prstGeom>
          <a:noFill/>
          <a:ln w="76200" cap="flat" cmpd="sng" algn="ctr">
            <a:solidFill>
              <a:schemeClr val="tx1"/>
            </a:solidFill>
            <a:prstDash val="solid"/>
            <a:round/>
            <a:headEnd type="arrow" w="med" len="med"/>
            <a:tailEnd type="none" w="med" len="med"/>
          </a:ln>
          <a:effectLst/>
        </p:spPr>
      </p:cxnSp>
      <p:cxnSp>
        <p:nvCxnSpPr>
          <p:cNvPr id="59" name="Straight Arrow Connector 58"/>
          <p:cNvCxnSpPr/>
          <p:nvPr/>
        </p:nvCxnSpPr>
        <p:spPr bwMode="auto">
          <a:xfrm flipH="1">
            <a:off x="3466539" y="2179320"/>
            <a:ext cx="1554274" cy="0"/>
          </a:xfrm>
          <a:prstGeom prst="straightConnector1">
            <a:avLst/>
          </a:prstGeom>
          <a:noFill/>
          <a:ln w="76200" cap="flat" cmpd="sng" algn="ctr">
            <a:solidFill>
              <a:schemeClr val="tx1"/>
            </a:solidFill>
            <a:prstDash val="solid"/>
            <a:round/>
            <a:headEnd type="arrow" w="med" len="med"/>
            <a:tailEnd type="none" w="med" len="med"/>
          </a:ln>
          <a:effectLst/>
        </p:spPr>
      </p:cxnSp>
      <p:sp>
        <p:nvSpPr>
          <p:cNvPr id="30" name="Slide Number Placeholder 29"/>
          <p:cNvSpPr>
            <a:spLocks noGrp="1"/>
          </p:cNvSpPr>
          <p:nvPr>
            <p:ph type="sldNum" sz="quarter" idx="12"/>
          </p:nvPr>
        </p:nvSpPr>
        <p:spPr/>
        <p:txBody>
          <a:bodyPr/>
          <a:lstStyle/>
          <a:p>
            <a:fld id="{C51EAA63-D034-42AE-91FA-B13B9518C7BE}" type="slidenum">
              <a:rPr lang="en-US" smtClean="0"/>
              <a:pPr/>
              <a:t>26</a:t>
            </a:fld>
            <a:endParaRPr lang="en-US" dirty="0"/>
          </a:p>
        </p:txBody>
      </p:sp>
      <p:grpSp>
        <p:nvGrpSpPr>
          <p:cNvPr id="5" name="Group 33"/>
          <p:cNvGrpSpPr/>
          <p:nvPr/>
        </p:nvGrpSpPr>
        <p:grpSpPr>
          <a:xfrm>
            <a:off x="3156698" y="2514600"/>
            <a:ext cx="4918914" cy="942774"/>
            <a:chOff x="3156698" y="2714826"/>
            <a:chExt cx="4918914" cy="942774"/>
          </a:xfrm>
        </p:grpSpPr>
        <p:sp>
          <p:nvSpPr>
            <p:cNvPr id="42" name="TextBox 41"/>
            <p:cNvSpPr txBox="1"/>
            <p:nvPr/>
          </p:nvSpPr>
          <p:spPr>
            <a:xfrm>
              <a:off x="3156698" y="2714826"/>
              <a:ext cx="569387" cy="384721"/>
            </a:xfrm>
            <a:prstGeom prst="rect">
              <a:avLst/>
            </a:prstGeom>
            <a:noFill/>
          </p:spPr>
          <p:txBody>
            <a:bodyPr wrap="none" rtlCol="0">
              <a:spAutoFit/>
            </a:bodyPr>
            <a:lstStyle/>
            <a:p>
              <a:r>
                <a:rPr lang="en-US" sz="1900" b="1" dirty="0"/>
                <a:t>SQL</a:t>
              </a:r>
            </a:p>
          </p:txBody>
        </p:sp>
        <p:sp>
          <p:nvSpPr>
            <p:cNvPr id="31" name="Left-Right Arrow 30"/>
            <p:cNvSpPr/>
            <p:nvPr/>
          </p:nvSpPr>
          <p:spPr>
            <a:xfrm>
              <a:off x="3427412" y="3124200"/>
              <a:ext cx="4648200" cy="533400"/>
            </a:xfrm>
            <a:prstGeom prst="lef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a:t>mxODBC</a:t>
              </a:r>
              <a:r>
                <a:rPr lang="en-US" sz="1400" b="1" dirty="0"/>
                <a:t>, </a:t>
              </a:r>
              <a:r>
                <a:rPr lang="en-US" sz="1400" b="1" dirty="0" err="1"/>
                <a:t>pyodbc</a:t>
              </a:r>
              <a:r>
                <a:rPr lang="en-US" sz="1400" b="1" dirty="0"/>
                <a:t>, </a:t>
              </a:r>
              <a:r>
                <a:rPr lang="en-US" sz="1400" b="1" dirty="0" err="1"/>
                <a:t>turboodbc</a:t>
              </a:r>
              <a:r>
                <a:rPr lang="en-US" sz="1400" b="1" dirty="0"/>
                <a:t>, </a:t>
              </a:r>
              <a:r>
                <a:rPr lang="en-US" sz="1400" b="1" dirty="0" err="1"/>
                <a:t>JayDeBeApi</a:t>
              </a:r>
              <a:r>
                <a:rPr lang="en-US" sz="1400" b="1" dirty="0"/>
                <a:t>, </a:t>
              </a:r>
              <a:r>
                <a:rPr lang="en-US" sz="1400" b="1" dirty="0" err="1"/>
                <a:t>cx_Oracle</a:t>
              </a:r>
              <a:r>
                <a:rPr lang="en-US" sz="1400" b="1" dirty="0"/>
                <a:t> </a:t>
              </a:r>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397" y="1397824"/>
            <a:ext cx="2142269" cy="1446032"/>
          </a:xfrm>
          <a:prstGeom prst="rect">
            <a:avLst/>
          </a:prstGeom>
        </p:spPr>
      </p:pic>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right)">
                                      <p:cBhvr>
                                        <p:cTn id="10" dur="500"/>
                                        <p:tgtEl>
                                          <p:spTgt spid="5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right)">
                                      <p:cBhvr>
                                        <p:cTn id="13" dur="500"/>
                                        <p:tgtEl>
                                          <p:spTgt spid="5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right)">
                                      <p:cBhvr>
                                        <p:cTn id="19" dur="500"/>
                                        <p:tgtEl>
                                          <p:spTgt spid="48"/>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right)">
                                      <p:cBhvr>
                                        <p:cTn id="25" dur="500"/>
                                        <p:tgtEl>
                                          <p:spTgt spid="5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1000"/>
                                        <p:tgtEl>
                                          <p:spTgt spid="54"/>
                                        </p:tgtEl>
                                      </p:cBhvr>
                                    </p:animEffect>
                                  </p:childTnLst>
                                </p:cTn>
                              </p:par>
                              <p:par>
                                <p:cTn id="29" presetID="22" presetClass="entr" presetSubtype="8"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1000"/>
                                        <p:tgtEl>
                                          <p:spTgt spid="5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1000"/>
                                        <p:tgtEl>
                                          <p:spTgt spid="5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1000"/>
                                        <p:tgtEl>
                                          <p:spTgt spid="4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1000"/>
                                        <p:tgtEl>
                                          <p:spTgt spid="55"/>
                                        </p:tgtEl>
                                      </p:cBhvr>
                                    </p:animEffect>
                                  </p:childTnLst>
                                </p:cTn>
                              </p:par>
                              <p:par>
                                <p:cTn id="41" presetID="22" presetClass="entr" presetSubtype="8"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1000"/>
                                        <p:tgtEl>
                                          <p:spTgt spid="5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3">
                                            <p:txEl>
                                              <p:pRg st="0" end="0"/>
                                            </p:txEl>
                                          </p:spTgt>
                                        </p:tgtEl>
                                        <p:attrNameLst>
                                          <p:attrName>style.visibility</p:attrName>
                                        </p:attrNameLst>
                                      </p:cBhvr>
                                      <p:to>
                                        <p:strVal val="visible"/>
                                      </p:to>
                                    </p:set>
                                    <p:animEffect transition="in" filter="fade">
                                      <p:cBhvr>
                                        <p:cTn id="58" dur="500"/>
                                        <p:tgtEl>
                                          <p:spTgt spid="33">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xEl>
                                              <p:pRg st="1" end="1"/>
                                            </p:txEl>
                                          </p:spTgt>
                                        </p:tgtEl>
                                        <p:attrNameLst>
                                          <p:attrName>style.visibility</p:attrName>
                                        </p:attrNameLst>
                                      </p:cBhvr>
                                      <p:to>
                                        <p:strVal val="visible"/>
                                      </p:to>
                                    </p:set>
                                    <p:animEffect transition="in" filter="fade">
                                      <p:cBhvr>
                                        <p:cTn id="61" dur="500"/>
                                        <p:tgtEl>
                                          <p:spTgt spid="33">
                                            <p:txEl>
                                              <p:pRg st="1" end="1"/>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3">
                                            <p:txEl>
                                              <p:pRg st="2" end="2"/>
                                            </p:txEl>
                                          </p:spTgt>
                                        </p:tgtEl>
                                        <p:attrNameLst>
                                          <p:attrName>style.visibility</p:attrName>
                                        </p:attrNameLst>
                                      </p:cBhvr>
                                      <p:to>
                                        <p:strVal val="visible"/>
                                      </p:to>
                                    </p:set>
                                    <p:animEffect transition="in" filter="fade">
                                      <p:cBhvr>
                                        <p:cTn id="64" dur="500"/>
                                        <p:tgtEl>
                                          <p:spTgt spid="33">
                                            <p:txEl>
                                              <p:pRg st="2" end="2"/>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xEl>
                                              <p:pRg st="3" end="3"/>
                                            </p:txEl>
                                          </p:spTgt>
                                        </p:tgtEl>
                                        <p:attrNameLst>
                                          <p:attrName>style.visibility</p:attrName>
                                        </p:attrNameLst>
                                      </p:cBhvr>
                                      <p:to>
                                        <p:strVal val="visible"/>
                                      </p:to>
                                    </p:set>
                                    <p:animEffect transition="in" filter="fade">
                                      <p:cBhvr>
                                        <p:cTn id="67" dur="500"/>
                                        <p:tgtEl>
                                          <p:spTgt spid="33">
                                            <p:txEl>
                                              <p:pRg st="3" end="3"/>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xEl>
                                              <p:pRg st="4" end="4"/>
                                            </p:txEl>
                                          </p:spTgt>
                                        </p:tgtEl>
                                        <p:attrNameLst>
                                          <p:attrName>style.visibility</p:attrName>
                                        </p:attrNameLst>
                                      </p:cBhvr>
                                      <p:to>
                                        <p:strVal val="visible"/>
                                      </p:to>
                                    </p:set>
                                    <p:animEffect transition="in" filter="fade">
                                      <p:cBhvr>
                                        <p:cTn id="70" dur="500"/>
                                        <p:tgtEl>
                                          <p:spTgt spid="33">
                                            <p:txEl>
                                              <p:pRg st="4" end="4"/>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
                                            <p:txEl>
                                              <p:pRg st="5" end="5"/>
                                            </p:txEl>
                                          </p:spTgt>
                                        </p:tgtEl>
                                        <p:attrNameLst>
                                          <p:attrName>style.visibility</p:attrName>
                                        </p:attrNameLst>
                                      </p:cBhvr>
                                      <p:to>
                                        <p:strVal val="visible"/>
                                      </p:to>
                                    </p:set>
                                    <p:animEffect transition="in" filter="fade">
                                      <p:cBhvr>
                                        <p:cTn id="73" dur="500"/>
                                        <p:tgtEl>
                                          <p:spTgt spid="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P spid="47" grpId="0" animBg="1"/>
      <p:bldP spid="48" grpId="0" animBg="1"/>
      <p:bldP spid="49" grpId="0" animBg="1"/>
      <p:bldP spid="50" grpId="0" animBg="1"/>
      <p:bldP spid="51" grpId="0"/>
      <p:bldP spid="52" grpId="0"/>
      <p:bldP spid="53" grpId="0"/>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Machine Learning for Python</a:t>
            </a:r>
            <a:br>
              <a:rPr lang="en-US" sz="4800" dirty="0"/>
            </a:br>
            <a:r>
              <a:rPr lang="en-US" sz="2400" i="1" dirty="0">
                <a:solidFill>
                  <a:schemeClr val="accent1"/>
                </a:solidFill>
              </a:rPr>
              <a:t>Oracle Advanced Analytics option to Oracle Database &gt;= 18c </a:t>
            </a:r>
            <a:endParaRPr lang="en-US" sz="4800" i="1" dirty="0">
              <a:solidFill>
                <a:schemeClr val="accent1"/>
              </a:solidFill>
            </a:endParaRPr>
          </a:p>
        </p:txBody>
      </p:sp>
      <p:sp>
        <p:nvSpPr>
          <p:cNvPr id="27" name="Content Placeholder 26"/>
          <p:cNvSpPr>
            <a:spLocks noGrp="1"/>
          </p:cNvSpPr>
          <p:nvPr>
            <p:ph idx="1"/>
          </p:nvPr>
        </p:nvSpPr>
        <p:spPr>
          <a:xfrm>
            <a:off x="379412" y="1489165"/>
            <a:ext cx="6881864" cy="4683035"/>
          </a:xfrm>
        </p:spPr>
        <p:txBody>
          <a:bodyPr>
            <a:noAutofit/>
          </a:bodyPr>
          <a:lstStyle/>
          <a:p>
            <a:pPr marL="285750" indent="-285750">
              <a:spcBef>
                <a:spcPts val="600"/>
              </a:spcBef>
              <a:buFont typeface="Arial" panose="020B0604020202020204" pitchFamily="34" charset="0"/>
              <a:buChar char="•"/>
            </a:pPr>
            <a:endParaRPr lang="en-US" b="0" dirty="0"/>
          </a:p>
          <a:p>
            <a:pPr marL="285750" indent="-285750">
              <a:spcBef>
                <a:spcPts val="600"/>
              </a:spcBef>
              <a:buFont typeface="Arial" panose="020B0604020202020204" pitchFamily="34" charset="0"/>
              <a:buChar char="•"/>
            </a:pPr>
            <a:r>
              <a:rPr lang="en-US" sz="2400" b="0" dirty="0"/>
              <a:t>Use Oracle Database as HPC environment</a:t>
            </a:r>
          </a:p>
          <a:p>
            <a:pPr marL="285750" indent="-285750">
              <a:spcBef>
                <a:spcPts val="600"/>
              </a:spcBef>
              <a:buFont typeface="Arial" panose="020B0604020202020204" pitchFamily="34" charset="0"/>
              <a:buChar char="•"/>
            </a:pPr>
            <a:r>
              <a:rPr lang="en-US" sz="2400" b="0" dirty="0"/>
              <a:t>Use in-database parallel and distributed machine learning algorithms</a:t>
            </a:r>
          </a:p>
          <a:p>
            <a:pPr marL="285750" indent="-285750">
              <a:spcBef>
                <a:spcPts val="600"/>
              </a:spcBef>
              <a:buFont typeface="Arial" panose="020B0604020202020204" pitchFamily="34" charset="0"/>
              <a:buChar char="•"/>
            </a:pPr>
            <a:r>
              <a:rPr lang="en-US" sz="2400" b="0" dirty="0"/>
              <a:t>Manage Python scripts and </a:t>
            </a:r>
            <a:br>
              <a:rPr lang="en-US" sz="2400" b="0" dirty="0"/>
            </a:br>
            <a:r>
              <a:rPr lang="en-US" sz="2400" b="0" dirty="0"/>
              <a:t>Python objects in Oracle Database</a:t>
            </a:r>
          </a:p>
          <a:p>
            <a:pPr marL="285750" indent="-285750">
              <a:spcBef>
                <a:spcPts val="600"/>
              </a:spcBef>
              <a:buFont typeface="Arial" panose="020B0604020202020204" pitchFamily="34" charset="0"/>
              <a:buChar char="•"/>
            </a:pPr>
            <a:r>
              <a:rPr lang="en-US" sz="2400" b="0" dirty="0"/>
              <a:t>Integrate Python results into applications </a:t>
            </a:r>
            <a:br>
              <a:rPr lang="en-US" sz="2400" b="0" dirty="0"/>
            </a:br>
            <a:r>
              <a:rPr lang="en-US" sz="2400" b="0" dirty="0"/>
              <a:t>and dashboards via SQL</a:t>
            </a:r>
          </a:p>
          <a:p>
            <a:pPr marL="285750" indent="-285750">
              <a:spcBef>
                <a:spcPts val="600"/>
              </a:spcBef>
              <a:buFont typeface="Arial" panose="020B0604020202020204" pitchFamily="34" charset="0"/>
              <a:buChar char="•"/>
            </a:pPr>
            <a:r>
              <a:rPr lang="en-US" sz="2400" b="0" dirty="0"/>
              <a:t>Produce better models faster with </a:t>
            </a:r>
            <a:br>
              <a:rPr lang="en-US" sz="2400" b="0" dirty="0"/>
            </a:br>
            <a:r>
              <a:rPr lang="en-US" sz="2400" b="0" dirty="0"/>
              <a:t>automated machine learning</a:t>
            </a:r>
          </a:p>
        </p:txBody>
      </p:sp>
      <p:sp>
        <p:nvSpPr>
          <p:cNvPr id="32" name="Slide Number Placeholder 31"/>
          <p:cNvSpPr>
            <a:spLocks noGrp="1"/>
          </p:cNvSpPr>
          <p:nvPr>
            <p:ph type="sldNum" sz="quarter" idx="12"/>
          </p:nvPr>
        </p:nvSpPr>
        <p:spPr/>
        <p:txBody>
          <a:bodyPr/>
          <a:lstStyle/>
          <a:p>
            <a:fld id="{C51EAA63-D034-42AE-91FA-B13B9518C7BE}" type="slidenum">
              <a:rPr lang="en-US" smtClean="0"/>
              <a:pPr/>
              <a:t>27</a:t>
            </a:fld>
            <a:endParaRPr lang="en-US" dirty="0"/>
          </a:p>
        </p:txBody>
      </p:sp>
      <p:sp>
        <p:nvSpPr>
          <p:cNvPr id="33" name="Rectangle 32"/>
          <p:cNvSpPr/>
          <p:nvPr/>
        </p:nvSpPr>
        <p:spPr>
          <a:xfrm>
            <a:off x="9911693" y="2057401"/>
            <a:ext cx="1752600" cy="1066799"/>
          </a:xfrm>
          <a:prstGeom prst="rect">
            <a:avLst/>
          </a:prstGeom>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121899" tIns="60949" rIns="121899" bIns="60949" rtlCol="0" anchor="ctr"/>
          <a:lstStyle/>
          <a:p>
            <a:pPr algn="ctr" defTabSz="911896"/>
            <a:endParaRPr lang="en-US" dirty="0">
              <a:solidFill>
                <a:srgbClr val="000000"/>
              </a:solidFill>
            </a:endParaRPr>
          </a:p>
        </p:txBody>
      </p:sp>
      <p:sp>
        <p:nvSpPr>
          <p:cNvPr id="34" name="Rectangle 33"/>
          <p:cNvSpPr/>
          <p:nvPr/>
        </p:nvSpPr>
        <p:spPr>
          <a:xfrm>
            <a:off x="7320893" y="3810000"/>
            <a:ext cx="4156584" cy="1984023"/>
          </a:xfrm>
          <a:prstGeom prst="rect">
            <a:avLst/>
          </a:prstGeom>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121899" tIns="60949" rIns="121899" bIns="60949" rtlCol="0" anchor="ctr"/>
          <a:lstStyle/>
          <a:p>
            <a:pPr algn="ctr" defTabSz="911896"/>
            <a:endParaRPr lang="en-US" dirty="0">
              <a:solidFill>
                <a:srgbClr val="000000"/>
              </a:solidFill>
            </a:endParaRPr>
          </a:p>
        </p:txBody>
      </p:sp>
      <p:sp>
        <p:nvSpPr>
          <p:cNvPr id="36" name="AutoShape 14"/>
          <p:cNvSpPr>
            <a:spLocks noChangeArrowheads="1"/>
          </p:cNvSpPr>
          <p:nvPr/>
        </p:nvSpPr>
        <p:spPr bwMode="auto">
          <a:xfrm>
            <a:off x="7595529" y="4046219"/>
            <a:ext cx="2513617" cy="1143000"/>
          </a:xfrm>
          <a:prstGeom prst="can">
            <a:avLst>
              <a:gd name="adj" fmla="val 25000"/>
            </a:avLst>
          </a:prstGeom>
          <a:solidFill>
            <a:schemeClr val="accent1"/>
          </a:solidFill>
          <a:ln w="9525" cap="rnd">
            <a:noFill/>
            <a:round/>
            <a:headEnd type="none" w="sm" len="sm"/>
            <a:tailEnd type="none" w="sm" len="sm"/>
          </a:ln>
          <a:effectLst/>
        </p:spPr>
        <p:txBody>
          <a:bodyPr wrap="none" lIns="108648" tIns="54324" rIns="108648" bIns="54324" anchor="ctr"/>
          <a:lstStyle/>
          <a:p>
            <a:pPr eaLnBrk="0" hangingPunct="0">
              <a:lnSpc>
                <a:spcPct val="70000"/>
              </a:lnSpc>
              <a:spcBef>
                <a:spcPct val="0"/>
              </a:spcBef>
              <a:buClrTx/>
              <a:defRPr/>
            </a:pPr>
            <a:r>
              <a:rPr lang="en-US" sz="1700" dirty="0">
                <a:solidFill>
                  <a:schemeClr val="bg1"/>
                </a:solidFill>
              </a:rPr>
              <a:t>        Oracle Database</a:t>
            </a:r>
          </a:p>
          <a:p>
            <a:pPr eaLnBrk="0" hangingPunct="0">
              <a:lnSpc>
                <a:spcPct val="70000"/>
              </a:lnSpc>
              <a:spcBef>
                <a:spcPct val="0"/>
              </a:spcBef>
              <a:buClrTx/>
              <a:defRPr/>
            </a:pPr>
            <a:endParaRPr lang="en-US" sz="2100" dirty="0">
              <a:solidFill>
                <a:schemeClr val="bg1"/>
              </a:solidFill>
            </a:endParaRPr>
          </a:p>
          <a:p>
            <a:pPr eaLnBrk="0" hangingPunct="0">
              <a:lnSpc>
                <a:spcPct val="70000"/>
              </a:lnSpc>
              <a:spcBef>
                <a:spcPct val="0"/>
              </a:spcBef>
              <a:buClrTx/>
              <a:defRPr/>
            </a:pPr>
            <a:endParaRPr lang="en-US" sz="2100" dirty="0">
              <a:solidFill>
                <a:schemeClr val="bg1"/>
              </a:solidFill>
            </a:endParaRPr>
          </a:p>
          <a:p>
            <a:pPr eaLnBrk="0" hangingPunct="0">
              <a:lnSpc>
                <a:spcPct val="70000"/>
              </a:lnSpc>
              <a:spcBef>
                <a:spcPct val="0"/>
              </a:spcBef>
              <a:buClrTx/>
              <a:defRPr/>
            </a:pPr>
            <a:endParaRPr lang="en-US" sz="2100" dirty="0">
              <a:solidFill>
                <a:schemeClr val="bg1"/>
              </a:solidFill>
            </a:endParaRPr>
          </a:p>
          <a:p>
            <a:pPr eaLnBrk="0" hangingPunct="0">
              <a:lnSpc>
                <a:spcPct val="70000"/>
              </a:lnSpc>
              <a:spcBef>
                <a:spcPct val="0"/>
              </a:spcBef>
              <a:buClrTx/>
              <a:defRPr/>
            </a:pPr>
            <a:endParaRPr lang="en-US" sz="2100" dirty="0">
              <a:solidFill>
                <a:schemeClr val="bg1"/>
              </a:solidFill>
            </a:endParaRPr>
          </a:p>
        </p:txBody>
      </p:sp>
      <p:pic>
        <p:nvPicPr>
          <p:cNvPr id="37" name="Picture 16"/>
          <p:cNvPicPr>
            <a:picLocks noChangeAspect="1" noChangeArrowheads="1"/>
          </p:cNvPicPr>
          <p:nvPr/>
        </p:nvPicPr>
        <p:blipFill>
          <a:blip r:embed="rId3" cstate="print"/>
          <a:srcRect/>
          <a:stretch>
            <a:fillRect/>
          </a:stretch>
        </p:blipFill>
        <p:spPr bwMode="auto">
          <a:xfrm>
            <a:off x="7667011" y="4427217"/>
            <a:ext cx="639067" cy="450851"/>
          </a:xfrm>
          <a:prstGeom prst="rect">
            <a:avLst/>
          </a:prstGeom>
          <a:noFill/>
          <a:ln w="9525">
            <a:noFill/>
            <a:miter lim="800000"/>
            <a:headEnd/>
            <a:tailEnd/>
          </a:ln>
        </p:spPr>
      </p:pic>
      <p:sp>
        <p:nvSpPr>
          <p:cNvPr id="42" name="TextBox 41"/>
          <p:cNvSpPr txBox="1"/>
          <p:nvPr/>
        </p:nvSpPr>
        <p:spPr>
          <a:xfrm>
            <a:off x="7900209" y="4840367"/>
            <a:ext cx="1095492" cy="340541"/>
          </a:xfrm>
          <a:prstGeom prst="rect">
            <a:avLst/>
          </a:prstGeom>
          <a:noFill/>
        </p:spPr>
        <p:txBody>
          <a:bodyPr wrap="none" lIns="108648" tIns="54324" rIns="108648" bIns="54324" rtlCol="0">
            <a:spAutoFit/>
          </a:bodyPr>
          <a:lstStyle/>
          <a:p>
            <a:r>
              <a:rPr lang="en-US" sz="1500" dirty="0">
                <a:solidFill>
                  <a:schemeClr val="bg1"/>
                </a:solidFill>
              </a:rPr>
              <a:t>User tables</a:t>
            </a:r>
          </a:p>
        </p:txBody>
      </p:sp>
      <p:cxnSp>
        <p:nvCxnSpPr>
          <p:cNvPr id="43" name="Shape 42"/>
          <p:cNvCxnSpPr/>
          <p:nvPr/>
        </p:nvCxnSpPr>
        <p:spPr bwMode="auto">
          <a:xfrm>
            <a:off x="9534390" y="3013584"/>
            <a:ext cx="333491" cy="1082792"/>
          </a:xfrm>
          <a:prstGeom prst="curvedConnector2">
            <a:avLst/>
          </a:prstGeom>
          <a:noFill/>
          <a:ln w="9525" cap="flat" cmpd="sng" algn="ctr">
            <a:solidFill>
              <a:schemeClr val="tx1"/>
            </a:solidFill>
            <a:prstDash val="solid"/>
            <a:round/>
            <a:headEnd type="none" w="med" len="med"/>
            <a:tailEnd type="arrow"/>
          </a:ln>
          <a:effectLst/>
        </p:spPr>
      </p:cxnSp>
      <p:grpSp>
        <p:nvGrpSpPr>
          <p:cNvPr id="44" name="Group 13"/>
          <p:cNvGrpSpPr>
            <a:grpSpLocks/>
          </p:cNvGrpSpPr>
          <p:nvPr/>
        </p:nvGrpSpPr>
        <p:grpSpPr bwMode="auto">
          <a:xfrm>
            <a:off x="8757637" y="4365823"/>
            <a:ext cx="416390" cy="436455"/>
            <a:chOff x="1632" y="1248"/>
            <a:chExt cx="2682" cy="2286"/>
          </a:xfrm>
        </p:grpSpPr>
        <p:sp>
          <p:nvSpPr>
            <p:cNvPr id="45"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en-US"/>
            </a:p>
          </p:txBody>
        </p:sp>
        <p:sp>
          <p:nvSpPr>
            <p:cNvPr id="46" name="AutoShape 4"/>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en-US"/>
            </a:p>
          </p:txBody>
        </p:sp>
        <p:sp>
          <p:nvSpPr>
            <p:cNvPr id="47" name="AutoShape 5"/>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en-US"/>
            </a:p>
          </p:txBody>
        </p:sp>
      </p:grpSp>
      <p:sp>
        <p:nvSpPr>
          <p:cNvPr id="48" name="TextBox 47"/>
          <p:cNvSpPr txBox="1"/>
          <p:nvPr/>
        </p:nvSpPr>
        <p:spPr>
          <a:xfrm>
            <a:off x="9317788" y="4366497"/>
            <a:ext cx="629787" cy="571374"/>
          </a:xfrm>
          <a:prstGeom prst="rect">
            <a:avLst/>
          </a:prstGeom>
          <a:noFill/>
        </p:spPr>
        <p:txBody>
          <a:bodyPr wrap="none" lIns="108648" tIns="54324" rIns="108648" bIns="54324" rtlCol="0">
            <a:spAutoFit/>
          </a:bodyPr>
          <a:lstStyle/>
          <a:p>
            <a:r>
              <a:rPr lang="en-US" sz="1500" dirty="0">
                <a:solidFill>
                  <a:schemeClr val="bg1"/>
                </a:solidFill>
              </a:rPr>
              <a:t>In-db</a:t>
            </a:r>
            <a:br>
              <a:rPr lang="en-US" sz="1500" dirty="0">
                <a:solidFill>
                  <a:schemeClr val="bg1"/>
                </a:solidFill>
              </a:rPr>
            </a:br>
            <a:r>
              <a:rPr lang="en-US" sz="1500" dirty="0">
                <a:solidFill>
                  <a:schemeClr val="bg1"/>
                </a:solidFill>
              </a:rPr>
              <a:t>stats</a:t>
            </a:r>
          </a:p>
        </p:txBody>
      </p:sp>
      <p:cxnSp>
        <p:nvCxnSpPr>
          <p:cNvPr id="49" name="Shape 47"/>
          <p:cNvCxnSpPr>
            <a:endCxn id="37" idx="3"/>
          </p:cNvCxnSpPr>
          <p:nvPr/>
        </p:nvCxnSpPr>
        <p:spPr bwMode="auto">
          <a:xfrm rot="10800000" flipV="1">
            <a:off x="8306078" y="4536499"/>
            <a:ext cx="451569" cy="116144"/>
          </a:xfrm>
          <a:prstGeom prst="curvedConnector3">
            <a:avLst>
              <a:gd name="adj1" fmla="val 50000"/>
            </a:avLst>
          </a:prstGeom>
          <a:noFill/>
          <a:ln w="9525" cap="flat" cmpd="sng" algn="ctr">
            <a:solidFill>
              <a:schemeClr val="tx1"/>
            </a:solidFill>
            <a:prstDash val="solid"/>
            <a:round/>
            <a:headEnd type="none" w="med" len="med"/>
            <a:tailEnd type="arrow"/>
          </a:ln>
          <a:effectLst/>
        </p:spPr>
      </p:cxnSp>
      <p:sp>
        <p:nvSpPr>
          <p:cNvPr id="50" name="Rectangle 49"/>
          <p:cNvSpPr/>
          <p:nvPr/>
        </p:nvSpPr>
        <p:spPr>
          <a:xfrm>
            <a:off x="10336386" y="4145280"/>
            <a:ext cx="1145343" cy="969442"/>
          </a:xfrm>
          <a:prstGeom prst="rect">
            <a:avLst/>
          </a:prstGeom>
        </p:spPr>
        <p:txBody>
          <a:bodyPr wrap="none" lIns="45671" tIns="22833" rIns="45671" bIns="22833">
            <a:spAutoFit/>
          </a:bodyPr>
          <a:lstStyle/>
          <a:p>
            <a:r>
              <a:rPr lang="en-US" sz="2000" b="1" dirty="0"/>
              <a:t>Database </a:t>
            </a:r>
          </a:p>
          <a:p>
            <a:r>
              <a:rPr lang="en-US" sz="2000" b="1" dirty="0"/>
              <a:t>Server</a:t>
            </a:r>
            <a:br>
              <a:rPr lang="en-US" sz="2000" b="1" dirty="0"/>
            </a:br>
            <a:r>
              <a:rPr lang="en-US" sz="2000" b="1" dirty="0"/>
              <a:t>Machine</a:t>
            </a:r>
          </a:p>
        </p:txBody>
      </p:sp>
      <p:sp>
        <p:nvSpPr>
          <p:cNvPr id="51" name="TextBox 50"/>
          <p:cNvSpPr txBox="1"/>
          <p:nvPr/>
        </p:nvSpPr>
        <p:spPr>
          <a:xfrm>
            <a:off x="9996518" y="2087754"/>
            <a:ext cx="1581329" cy="386708"/>
          </a:xfrm>
          <a:prstGeom prst="rect">
            <a:avLst/>
          </a:prstGeom>
          <a:noFill/>
        </p:spPr>
        <p:txBody>
          <a:bodyPr wrap="none" lIns="108648" tIns="54324" rIns="108648" bIns="54324" rtlCol="0">
            <a:spAutoFit/>
          </a:bodyPr>
          <a:lstStyle/>
          <a:p>
            <a:r>
              <a:rPr lang="en-US" b="1" dirty="0"/>
              <a:t>SQL Interfaces</a:t>
            </a:r>
          </a:p>
        </p:txBody>
      </p:sp>
      <p:cxnSp>
        <p:nvCxnSpPr>
          <p:cNvPr id="52" name="Shape 30"/>
          <p:cNvCxnSpPr>
            <a:stCxn id="33" idx="2"/>
          </p:cNvCxnSpPr>
          <p:nvPr/>
        </p:nvCxnSpPr>
        <p:spPr bwMode="auto">
          <a:xfrm rot="5400000">
            <a:off x="9870192" y="3242725"/>
            <a:ext cx="1036327" cy="799276"/>
          </a:xfrm>
          <a:prstGeom prst="curvedConnector3">
            <a:avLst>
              <a:gd name="adj1" fmla="val 50000"/>
            </a:avLst>
          </a:prstGeom>
          <a:noFill/>
          <a:ln w="9525" cap="flat" cmpd="sng" algn="ctr">
            <a:solidFill>
              <a:schemeClr val="tx1"/>
            </a:solidFill>
            <a:prstDash val="solid"/>
            <a:round/>
            <a:headEnd type="none" w="med" len="med"/>
            <a:tailEnd type="arrow"/>
          </a:ln>
          <a:effectLst/>
        </p:spPr>
      </p:cxnSp>
      <p:sp>
        <p:nvSpPr>
          <p:cNvPr id="53" name="Rectangle 52"/>
          <p:cNvSpPr/>
          <p:nvPr/>
        </p:nvSpPr>
        <p:spPr>
          <a:xfrm>
            <a:off x="10096130" y="2368904"/>
            <a:ext cx="1498445" cy="553976"/>
          </a:xfrm>
          <a:prstGeom prst="rect">
            <a:avLst/>
          </a:prstGeom>
        </p:spPr>
        <p:txBody>
          <a:bodyPr wrap="none" lIns="121899" tIns="60949" rIns="121899" bIns="60949">
            <a:spAutoFit/>
          </a:bodyPr>
          <a:lstStyle/>
          <a:p>
            <a:r>
              <a:rPr lang="en-US" sz="1400" b="1" dirty="0">
                <a:latin typeface="Arial" pitchFamily="-106" charset="0"/>
              </a:rPr>
              <a:t>SQL*Plus,</a:t>
            </a:r>
            <a:br>
              <a:rPr lang="en-US" sz="1400" b="1" dirty="0"/>
            </a:br>
            <a:r>
              <a:rPr lang="en-US" sz="1400" b="1" dirty="0" err="1"/>
              <a:t>SQLDeveloper</a:t>
            </a:r>
            <a:r>
              <a:rPr lang="en-US" sz="1400" b="1" dirty="0"/>
              <a:t>, …</a:t>
            </a:r>
            <a:endParaRPr lang="en-US" sz="1400" b="1" dirty="0">
              <a:latin typeface="Arial" pitchFamily="-106" charset="0"/>
            </a:endParaRPr>
          </a:p>
        </p:txBody>
      </p:sp>
      <p:sp>
        <p:nvSpPr>
          <p:cNvPr id="58" name="Rounded Rectangle 57"/>
          <p:cNvSpPr/>
          <p:nvPr/>
        </p:nvSpPr>
        <p:spPr>
          <a:xfrm>
            <a:off x="6856412" y="2711922"/>
            <a:ext cx="2743200" cy="533400"/>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67" tIns="60933" rIns="121867" bIns="60933" numCol="1" spcCol="0" rtlCol="0" fromWordArt="0" anchor="ctr" anchorCtr="0" forceAA="0" compatLnSpc="1">
            <a:prstTxWarp prst="textNoShape">
              <a:avLst/>
            </a:prstTxWarp>
            <a:noAutofit/>
          </a:bodyPr>
          <a:lstStyle/>
          <a:p>
            <a:pPr algn="ctr" defTabSz="911896">
              <a:lnSpc>
                <a:spcPct val="90000"/>
              </a:lnSpc>
            </a:pPr>
            <a:r>
              <a:rPr lang="en-US" dirty="0">
                <a:solidFill>
                  <a:srgbClr val="FFFFFF"/>
                </a:solidFill>
              </a:rPr>
              <a:t>Oracle Machine Learning for Python</a:t>
            </a:r>
          </a:p>
        </p:txBody>
      </p:sp>
      <p:sp>
        <p:nvSpPr>
          <p:cNvPr id="59" name="Rectangle 58"/>
          <p:cNvSpPr/>
          <p:nvPr/>
        </p:nvSpPr>
        <p:spPr>
          <a:xfrm>
            <a:off x="7278355" y="2328954"/>
            <a:ext cx="1840713" cy="370703"/>
          </a:xfrm>
          <a:prstGeom prst="rect">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911896"/>
            <a:endParaRPr lang="en-US" sz="3700" dirty="0" err="1">
              <a:solidFill>
                <a:srgbClr val="5F5F5F"/>
              </a:solidFill>
              <a:latin typeface="Arial" pitchFamily="34" charset="0"/>
              <a:cs typeface="Arial" pitchFamily="34" charset="0"/>
            </a:endParaRPr>
          </a:p>
        </p:txBody>
      </p:sp>
      <p:sp>
        <p:nvSpPr>
          <p:cNvPr id="60" name="TextBox 59"/>
          <p:cNvSpPr txBox="1"/>
          <p:nvPr/>
        </p:nvSpPr>
        <p:spPr>
          <a:xfrm>
            <a:off x="7643754" y="2368904"/>
            <a:ext cx="1041458" cy="302094"/>
          </a:xfrm>
          <a:prstGeom prst="rect">
            <a:avLst/>
          </a:prstGeom>
          <a:noFill/>
          <a:ln>
            <a:noFill/>
          </a:ln>
        </p:spPr>
        <p:txBody>
          <a:bodyPr wrap="none" lIns="0" tIns="0" rIns="0" bIns="0" rtlCol="0">
            <a:noAutofit/>
          </a:bodyPr>
          <a:lstStyle/>
          <a:p>
            <a:pPr algn="ctr" defTabSz="911896"/>
            <a:r>
              <a:rPr lang="en-US" sz="2000" b="1" dirty="0">
                <a:solidFill>
                  <a:srgbClr val="FFFFFF">
                    <a:lumMod val="50000"/>
                  </a:srgbClr>
                </a:solidFill>
                <a:ea typeface="ＭＳ Ｐゴシック" pitchFamily="34" charset="-128"/>
                <a:cs typeface="Arial" pitchFamily="34" charset="0"/>
              </a:rPr>
              <a:t>Python Client</a:t>
            </a:r>
          </a:p>
        </p:txBody>
      </p:sp>
      <p:pic>
        <p:nvPicPr>
          <p:cNvPr id="61" name="Picture 60" descr="ic-Executive-gray.gif"/>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49493" y="1371600"/>
            <a:ext cx="1142405" cy="1142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5"/>
          <a:stretch>
            <a:fillRect/>
          </a:stretch>
        </p:blipFill>
        <p:spPr>
          <a:xfrm>
            <a:off x="8937820" y="2026023"/>
            <a:ext cx="532145" cy="453462"/>
          </a:xfrm>
          <a:prstGeom prst="rect">
            <a:avLst/>
          </a:prstGeom>
        </p:spPr>
      </p:pic>
      <p:pic>
        <p:nvPicPr>
          <p:cNvPr id="31" name="Picture 30"/>
          <p:cNvPicPr>
            <a:picLocks noChangeAspect="1"/>
          </p:cNvPicPr>
          <p:nvPr/>
        </p:nvPicPr>
        <p:blipFill>
          <a:blip r:embed="rId5"/>
          <a:stretch>
            <a:fillRect/>
          </a:stretch>
        </p:blipFill>
        <p:spPr>
          <a:xfrm>
            <a:off x="9469966" y="5258149"/>
            <a:ext cx="490246" cy="417758"/>
          </a:xfrm>
          <a:prstGeom prst="rect">
            <a:avLst/>
          </a:prstGeom>
        </p:spPr>
      </p:pic>
      <p:pic>
        <p:nvPicPr>
          <p:cNvPr id="35" name="Picture 34"/>
          <p:cNvPicPr>
            <a:picLocks noChangeAspect="1"/>
          </p:cNvPicPr>
          <p:nvPr/>
        </p:nvPicPr>
        <p:blipFill>
          <a:blip r:embed="rId5"/>
          <a:stretch>
            <a:fillRect/>
          </a:stretch>
        </p:blipFill>
        <p:spPr>
          <a:xfrm>
            <a:off x="10056812" y="5257800"/>
            <a:ext cx="490246" cy="417758"/>
          </a:xfrm>
          <a:prstGeom prst="rect">
            <a:avLst/>
          </a:prstGeom>
        </p:spPr>
      </p:pic>
      <p:pic>
        <p:nvPicPr>
          <p:cNvPr id="38" name="Picture 37"/>
          <p:cNvPicPr>
            <a:picLocks noChangeAspect="1"/>
          </p:cNvPicPr>
          <p:nvPr/>
        </p:nvPicPr>
        <p:blipFill>
          <a:blip r:embed="rId5"/>
          <a:stretch>
            <a:fillRect/>
          </a:stretch>
        </p:blipFill>
        <p:spPr>
          <a:xfrm>
            <a:off x="10643658" y="5257451"/>
            <a:ext cx="490246" cy="417758"/>
          </a:xfrm>
          <a:prstGeom prst="rect">
            <a:avLst/>
          </a:prstGeom>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31812" y="406400"/>
            <a:ext cx="11125200" cy="584200"/>
          </a:xfrm>
        </p:spPr>
        <p:txBody>
          <a:bodyPr/>
          <a:lstStyle/>
          <a:p>
            <a:pPr eaLnBrk="1" hangingPunct="1"/>
            <a:r>
              <a:rPr lang="en-US" dirty="0"/>
              <a:t>OML4Py 1.0</a:t>
            </a:r>
            <a:endParaRPr lang="en-US" sz="3200" i="1" dirty="0">
              <a:solidFill>
                <a:schemeClr val="tx1">
                  <a:lumMod val="50000"/>
                  <a:lumOff val="50000"/>
                </a:schemeClr>
              </a:solidFill>
            </a:endParaRPr>
          </a:p>
        </p:txBody>
      </p:sp>
      <p:sp>
        <p:nvSpPr>
          <p:cNvPr id="12" name="Text Placeholder 11"/>
          <p:cNvSpPr>
            <a:spLocks noGrp="1"/>
          </p:cNvSpPr>
          <p:nvPr>
            <p:ph type="body" sz="quarter" idx="13"/>
          </p:nvPr>
        </p:nvSpPr>
        <p:spPr>
          <a:xfrm>
            <a:off x="531814" y="990600"/>
            <a:ext cx="11125198" cy="343299"/>
          </a:xfrm>
        </p:spPr>
        <p:txBody>
          <a:bodyPr/>
          <a:lstStyle/>
          <a:p>
            <a:r>
              <a:rPr lang="en-US" dirty="0"/>
              <a:t>Machine Learning algorithms in-Database</a:t>
            </a:r>
          </a:p>
        </p:txBody>
      </p:sp>
      <p:sp>
        <p:nvSpPr>
          <p:cNvPr id="220" name="TextBox 219"/>
          <p:cNvSpPr txBox="1"/>
          <p:nvPr/>
        </p:nvSpPr>
        <p:spPr>
          <a:xfrm>
            <a:off x="688177" y="1930397"/>
            <a:ext cx="3383280" cy="1605283"/>
          </a:xfrm>
          <a:prstGeom prst="rect">
            <a:avLst/>
          </a:prstGeom>
          <a:solidFill>
            <a:schemeClr val="bg1">
              <a:lumMod val="95000"/>
            </a:schemeClr>
          </a:solidFill>
          <a:ln>
            <a:noFill/>
          </a:ln>
        </p:spPr>
        <p:txBody>
          <a:bodyPr wrap="none" lIns="91440" tIns="0" rIns="0" bIns="0" rtlCol="0" anchor="ctr">
            <a:noAutofit/>
          </a:bodyPr>
          <a:lstStyle/>
          <a:p>
            <a:pPr>
              <a:lnSpc>
                <a:spcPct val="90000"/>
              </a:lnSpc>
              <a:buFont typeface="Arial" pitchFamily="34" charset="0"/>
              <a:buChar char="•"/>
            </a:pPr>
            <a:r>
              <a:rPr lang="en-US" dirty="0"/>
              <a:t> Decision Tree</a:t>
            </a:r>
          </a:p>
          <a:p>
            <a:pPr>
              <a:lnSpc>
                <a:spcPct val="90000"/>
              </a:lnSpc>
              <a:buFont typeface="Arial" pitchFamily="34" charset="0"/>
              <a:buChar char="•"/>
            </a:pPr>
            <a:r>
              <a:rPr lang="en-US" dirty="0"/>
              <a:t> Naïve Bayes</a:t>
            </a:r>
          </a:p>
          <a:p>
            <a:pPr>
              <a:lnSpc>
                <a:spcPct val="90000"/>
              </a:lnSpc>
              <a:buFont typeface="Arial" pitchFamily="34" charset="0"/>
              <a:buChar char="•"/>
            </a:pPr>
            <a:r>
              <a:rPr lang="en-US" dirty="0"/>
              <a:t> Generalized Linear Model</a:t>
            </a:r>
          </a:p>
          <a:p>
            <a:pPr>
              <a:lnSpc>
                <a:spcPct val="90000"/>
              </a:lnSpc>
              <a:buFont typeface="Arial" pitchFamily="34" charset="0"/>
              <a:buChar char="•"/>
            </a:pPr>
            <a:r>
              <a:rPr lang="en-US" dirty="0"/>
              <a:t> Support Vector Machine</a:t>
            </a:r>
          </a:p>
          <a:p>
            <a:pPr>
              <a:lnSpc>
                <a:spcPct val="90000"/>
              </a:lnSpc>
              <a:buFont typeface="Arial" pitchFamily="34" charset="0"/>
              <a:buChar char="•"/>
            </a:pPr>
            <a:r>
              <a:rPr lang="en-US" dirty="0"/>
              <a:t> </a:t>
            </a:r>
            <a:r>
              <a:rPr lang="en-US" dirty="0" err="1"/>
              <a:t>RandomForest</a:t>
            </a:r>
            <a:endParaRPr lang="en-US" dirty="0"/>
          </a:p>
          <a:p>
            <a:pPr>
              <a:lnSpc>
                <a:spcPct val="90000"/>
              </a:lnSpc>
              <a:buFont typeface="Arial" pitchFamily="34" charset="0"/>
              <a:buChar char="•"/>
            </a:pPr>
            <a:r>
              <a:rPr lang="en-US" dirty="0"/>
              <a:t> Neural Network</a:t>
            </a:r>
          </a:p>
        </p:txBody>
      </p:sp>
      <p:sp>
        <p:nvSpPr>
          <p:cNvPr id="225" name="TextBox 224"/>
          <p:cNvSpPr txBox="1"/>
          <p:nvPr/>
        </p:nvSpPr>
        <p:spPr>
          <a:xfrm>
            <a:off x="667871" y="3759100"/>
            <a:ext cx="3383280" cy="487680"/>
          </a:xfrm>
          <a:prstGeom prst="rect">
            <a:avLst/>
          </a:prstGeom>
          <a:solidFill>
            <a:srgbClr val="FF0000"/>
          </a:solidFill>
          <a:ln>
            <a:noFill/>
          </a:ln>
        </p:spPr>
        <p:txBody>
          <a:bodyPr wrap="none" lIns="0" tIns="0" rIns="0" bIns="0" rtlCol="0" anchor="ctr">
            <a:noAutofit/>
          </a:bodyPr>
          <a:lstStyle/>
          <a:p>
            <a:pPr algn="ctr">
              <a:lnSpc>
                <a:spcPct val="90000"/>
              </a:lnSpc>
            </a:pPr>
            <a:r>
              <a:rPr lang="en-US" b="1" dirty="0">
                <a:solidFill>
                  <a:schemeClr val="bg1"/>
                </a:solidFill>
              </a:rPr>
              <a:t>Regression</a:t>
            </a:r>
          </a:p>
        </p:txBody>
      </p:sp>
      <p:sp>
        <p:nvSpPr>
          <p:cNvPr id="226" name="TextBox 225"/>
          <p:cNvSpPr txBox="1"/>
          <p:nvPr/>
        </p:nvSpPr>
        <p:spPr>
          <a:xfrm>
            <a:off x="676090" y="4190900"/>
            <a:ext cx="3383280" cy="1295500"/>
          </a:xfrm>
          <a:prstGeom prst="rect">
            <a:avLst/>
          </a:prstGeom>
          <a:solidFill>
            <a:schemeClr val="bg1">
              <a:lumMod val="95000"/>
            </a:schemeClr>
          </a:solidFill>
          <a:ln>
            <a:noFill/>
          </a:ln>
        </p:spPr>
        <p:txBody>
          <a:bodyPr wrap="none" lIns="91440" tIns="0" rIns="0" bIns="0" rtlCol="0" anchor="ctr">
            <a:noAutofit/>
          </a:bodyPr>
          <a:lstStyle/>
          <a:p>
            <a:pPr>
              <a:lnSpc>
                <a:spcPct val="90000"/>
              </a:lnSpc>
              <a:buFont typeface="Arial" pitchFamily="34" charset="0"/>
              <a:buChar char="•"/>
            </a:pPr>
            <a:r>
              <a:rPr lang="en-US" dirty="0"/>
              <a:t> Generalized Linear Model</a:t>
            </a:r>
          </a:p>
          <a:p>
            <a:pPr>
              <a:lnSpc>
                <a:spcPct val="90000"/>
              </a:lnSpc>
              <a:buFont typeface="Arial" pitchFamily="34" charset="0"/>
              <a:buChar char="•"/>
            </a:pPr>
            <a:r>
              <a:rPr lang="en-US" dirty="0"/>
              <a:t> Neural Network</a:t>
            </a:r>
          </a:p>
          <a:p>
            <a:pPr>
              <a:lnSpc>
                <a:spcPct val="90000"/>
              </a:lnSpc>
              <a:buFont typeface="Arial" pitchFamily="34" charset="0"/>
              <a:buChar char="•"/>
            </a:pPr>
            <a:r>
              <a:rPr lang="en-US" dirty="0"/>
              <a:t> Support Vector Machine</a:t>
            </a:r>
          </a:p>
        </p:txBody>
      </p:sp>
      <p:sp>
        <p:nvSpPr>
          <p:cNvPr id="232" name="TextBox 231"/>
          <p:cNvSpPr txBox="1"/>
          <p:nvPr/>
        </p:nvSpPr>
        <p:spPr>
          <a:xfrm>
            <a:off x="687929" y="1447800"/>
            <a:ext cx="3383280" cy="487680"/>
          </a:xfrm>
          <a:prstGeom prst="rect">
            <a:avLst/>
          </a:prstGeom>
          <a:solidFill>
            <a:srgbClr val="FF0000"/>
          </a:solidFill>
          <a:ln>
            <a:noFill/>
          </a:ln>
        </p:spPr>
        <p:txBody>
          <a:bodyPr wrap="none" lIns="0" tIns="0" rIns="0" bIns="0" rtlCol="0" anchor="ctr">
            <a:noAutofit/>
          </a:bodyPr>
          <a:lstStyle/>
          <a:p>
            <a:pPr algn="ctr">
              <a:lnSpc>
                <a:spcPct val="90000"/>
              </a:lnSpc>
            </a:pPr>
            <a:r>
              <a:rPr lang="en-US" b="1" dirty="0">
                <a:solidFill>
                  <a:schemeClr val="bg1"/>
                </a:solidFill>
              </a:rPr>
              <a:t>Classification</a:t>
            </a:r>
          </a:p>
        </p:txBody>
      </p:sp>
      <p:sp>
        <p:nvSpPr>
          <p:cNvPr id="236" name="TextBox 235"/>
          <p:cNvSpPr txBox="1"/>
          <p:nvPr/>
        </p:nvSpPr>
        <p:spPr>
          <a:xfrm>
            <a:off x="4292158" y="3048000"/>
            <a:ext cx="3383280" cy="487680"/>
          </a:xfrm>
          <a:prstGeom prst="rect">
            <a:avLst/>
          </a:prstGeom>
          <a:solidFill>
            <a:srgbClr val="FF0000"/>
          </a:solidFill>
          <a:ln>
            <a:noFill/>
          </a:ln>
        </p:spPr>
        <p:txBody>
          <a:bodyPr wrap="none" lIns="0" tIns="0" rIns="0" bIns="0" rtlCol="0" anchor="ctr">
            <a:noAutofit/>
          </a:bodyPr>
          <a:lstStyle>
            <a:defPPr>
              <a:defRPr lang="en-US"/>
            </a:defPPr>
            <a:lvl1pPr algn="ctr">
              <a:lnSpc>
                <a:spcPct val="90000"/>
              </a:lnSpc>
              <a:defRPr>
                <a:solidFill>
                  <a:schemeClr val="bg1"/>
                </a:solidFill>
              </a:defRPr>
            </a:lvl1pPr>
          </a:lstStyle>
          <a:p>
            <a:r>
              <a:rPr lang="en-US" b="1" dirty="0"/>
              <a:t>Attribute Importance</a:t>
            </a:r>
          </a:p>
        </p:txBody>
      </p:sp>
      <p:sp>
        <p:nvSpPr>
          <p:cNvPr id="238" name="TextBox 237"/>
          <p:cNvSpPr txBox="1"/>
          <p:nvPr/>
        </p:nvSpPr>
        <p:spPr>
          <a:xfrm>
            <a:off x="4292158" y="3479800"/>
            <a:ext cx="3383280" cy="508100"/>
          </a:xfrm>
          <a:prstGeom prst="rect">
            <a:avLst/>
          </a:prstGeom>
          <a:solidFill>
            <a:schemeClr val="bg1">
              <a:lumMod val="95000"/>
            </a:schemeClr>
          </a:solidFill>
          <a:ln>
            <a:noFill/>
          </a:ln>
        </p:spPr>
        <p:txBody>
          <a:bodyPr wrap="none" lIns="91440" tIns="0" rIns="0" bIns="0" rtlCol="0" anchor="ctr">
            <a:noAutofit/>
          </a:bodyPr>
          <a:lstStyle/>
          <a:p>
            <a:pPr>
              <a:lnSpc>
                <a:spcPct val="90000"/>
              </a:lnSpc>
              <a:buFont typeface="Arial" pitchFamily="34" charset="0"/>
              <a:buChar char="•"/>
            </a:pPr>
            <a:r>
              <a:rPr lang="en-US" dirty="0"/>
              <a:t> Minimum Description Length</a:t>
            </a:r>
          </a:p>
        </p:txBody>
      </p:sp>
      <p:sp>
        <p:nvSpPr>
          <p:cNvPr id="241" name="TextBox 240"/>
          <p:cNvSpPr txBox="1"/>
          <p:nvPr/>
        </p:nvSpPr>
        <p:spPr>
          <a:xfrm>
            <a:off x="4309787" y="1447800"/>
            <a:ext cx="3383280" cy="487680"/>
          </a:xfrm>
          <a:prstGeom prst="rect">
            <a:avLst/>
          </a:prstGeom>
          <a:solidFill>
            <a:srgbClr val="FF0000"/>
          </a:solidFill>
          <a:ln>
            <a:noFill/>
          </a:ln>
        </p:spPr>
        <p:txBody>
          <a:bodyPr wrap="none" lIns="0" tIns="0" rIns="0" bIns="0" rtlCol="0" anchor="ctr">
            <a:noAutofit/>
          </a:bodyPr>
          <a:lstStyle>
            <a:defPPr>
              <a:defRPr lang="en-US"/>
            </a:defPPr>
            <a:lvl1pPr algn="ctr">
              <a:lnSpc>
                <a:spcPct val="90000"/>
              </a:lnSpc>
              <a:defRPr>
                <a:solidFill>
                  <a:schemeClr val="bg1"/>
                </a:solidFill>
              </a:defRPr>
            </a:lvl1pPr>
          </a:lstStyle>
          <a:p>
            <a:r>
              <a:rPr lang="en-US" b="1" dirty="0"/>
              <a:t>Clustering</a:t>
            </a:r>
          </a:p>
        </p:txBody>
      </p:sp>
      <p:sp>
        <p:nvSpPr>
          <p:cNvPr id="242" name="TextBox 241"/>
          <p:cNvSpPr txBox="1"/>
          <p:nvPr/>
        </p:nvSpPr>
        <p:spPr>
          <a:xfrm>
            <a:off x="4312330" y="1930399"/>
            <a:ext cx="3383280" cy="1005840"/>
          </a:xfrm>
          <a:prstGeom prst="rect">
            <a:avLst/>
          </a:prstGeom>
          <a:solidFill>
            <a:schemeClr val="bg1">
              <a:lumMod val="95000"/>
            </a:schemeClr>
          </a:solidFill>
          <a:ln>
            <a:noFill/>
          </a:ln>
        </p:spPr>
        <p:txBody>
          <a:bodyPr wrap="none" lIns="91440" tIns="0" rIns="0" bIns="0" rtlCol="0" anchor="ctr">
            <a:noAutofit/>
          </a:bodyPr>
          <a:lstStyle>
            <a:defPPr>
              <a:defRPr lang="en-US"/>
            </a:defPPr>
            <a:lvl1pPr algn="ctr">
              <a:lnSpc>
                <a:spcPct val="90000"/>
              </a:lnSpc>
            </a:lvl1pPr>
          </a:lstStyle>
          <a:p>
            <a:pPr algn="l">
              <a:buFont typeface="Arial" pitchFamily="34" charset="0"/>
              <a:buChar char="•"/>
            </a:pPr>
            <a:r>
              <a:rPr lang="en-US" dirty="0"/>
              <a:t> Expectation Maximization</a:t>
            </a:r>
          </a:p>
          <a:p>
            <a:pPr algn="l">
              <a:buFont typeface="Arial" pitchFamily="34" charset="0"/>
              <a:buChar char="•"/>
            </a:pPr>
            <a:r>
              <a:rPr lang="en-US" dirty="0"/>
              <a:t> Hierarchical k-Means </a:t>
            </a:r>
          </a:p>
        </p:txBody>
      </p:sp>
      <p:sp>
        <p:nvSpPr>
          <p:cNvPr id="245" name="TextBox 244"/>
          <p:cNvSpPr txBox="1"/>
          <p:nvPr/>
        </p:nvSpPr>
        <p:spPr>
          <a:xfrm>
            <a:off x="7922736" y="3048000"/>
            <a:ext cx="3383280" cy="487680"/>
          </a:xfrm>
          <a:prstGeom prst="rect">
            <a:avLst/>
          </a:prstGeom>
          <a:solidFill>
            <a:srgbClr val="FF0000"/>
          </a:solidFill>
          <a:ln>
            <a:noFill/>
          </a:ln>
        </p:spPr>
        <p:txBody>
          <a:bodyPr wrap="none" lIns="0" tIns="0" rIns="0" bIns="0" rtlCol="0" anchor="ctr">
            <a:noAutofit/>
          </a:bodyPr>
          <a:lstStyle>
            <a:defPPr>
              <a:defRPr lang="en-US"/>
            </a:defPPr>
            <a:lvl1pPr algn="ctr">
              <a:lnSpc>
                <a:spcPct val="90000"/>
              </a:lnSpc>
              <a:defRPr>
                <a:solidFill>
                  <a:schemeClr val="bg1"/>
                </a:solidFill>
              </a:defRPr>
            </a:lvl1pPr>
          </a:lstStyle>
          <a:p>
            <a:r>
              <a:rPr lang="en-US" b="1" dirty="0"/>
              <a:t>Feature Extraction</a:t>
            </a:r>
          </a:p>
        </p:txBody>
      </p:sp>
      <p:sp>
        <p:nvSpPr>
          <p:cNvPr id="246" name="TextBox 245"/>
          <p:cNvSpPr txBox="1"/>
          <p:nvPr/>
        </p:nvSpPr>
        <p:spPr>
          <a:xfrm>
            <a:off x="7922737" y="3479802"/>
            <a:ext cx="3383280" cy="874666"/>
          </a:xfrm>
          <a:prstGeom prst="rect">
            <a:avLst/>
          </a:prstGeom>
          <a:solidFill>
            <a:schemeClr val="bg1">
              <a:lumMod val="95000"/>
            </a:schemeClr>
          </a:solidFill>
          <a:ln>
            <a:noFill/>
          </a:ln>
        </p:spPr>
        <p:txBody>
          <a:bodyPr wrap="none" lIns="91440" tIns="0" rIns="0" bIns="0" rtlCol="0" anchor="ctr">
            <a:noAutofit/>
          </a:bodyPr>
          <a:lstStyle>
            <a:defPPr>
              <a:defRPr lang="en-US"/>
            </a:defPPr>
            <a:lvl1pPr algn="ctr">
              <a:lnSpc>
                <a:spcPct val="90000"/>
              </a:lnSpc>
            </a:lvl1pPr>
          </a:lstStyle>
          <a:p>
            <a:pPr algn="l">
              <a:buFont typeface="Arial" pitchFamily="34" charset="0"/>
              <a:buChar char="•"/>
            </a:pPr>
            <a:r>
              <a:rPr lang="en-US" dirty="0"/>
              <a:t> Singular Value Decomposition</a:t>
            </a:r>
          </a:p>
          <a:p>
            <a:pPr algn="l">
              <a:buFont typeface="Arial" pitchFamily="34" charset="0"/>
              <a:buChar char="•"/>
            </a:pPr>
            <a:r>
              <a:rPr lang="en-US" dirty="0"/>
              <a:t> Explicit Semantic Analysis</a:t>
            </a:r>
          </a:p>
        </p:txBody>
      </p:sp>
      <p:sp>
        <p:nvSpPr>
          <p:cNvPr id="33" name="TextBox 32"/>
          <p:cNvSpPr txBox="1"/>
          <p:nvPr/>
        </p:nvSpPr>
        <p:spPr>
          <a:xfrm>
            <a:off x="7909917" y="1447800"/>
            <a:ext cx="3383280" cy="487680"/>
          </a:xfrm>
          <a:prstGeom prst="rect">
            <a:avLst/>
          </a:prstGeom>
          <a:solidFill>
            <a:srgbClr val="FF0000"/>
          </a:solidFill>
          <a:ln>
            <a:noFill/>
          </a:ln>
        </p:spPr>
        <p:txBody>
          <a:bodyPr wrap="none" lIns="0" tIns="0" rIns="0" bIns="0" rtlCol="0" anchor="ctr">
            <a:noAutofit/>
          </a:bodyPr>
          <a:lstStyle>
            <a:defPPr>
              <a:defRPr lang="en-US"/>
            </a:defPPr>
            <a:lvl1pPr algn="ctr">
              <a:lnSpc>
                <a:spcPct val="90000"/>
              </a:lnSpc>
              <a:defRPr>
                <a:solidFill>
                  <a:schemeClr val="bg1"/>
                </a:solidFill>
              </a:defRPr>
            </a:lvl1pPr>
          </a:lstStyle>
          <a:p>
            <a:r>
              <a:rPr lang="en-US" b="1" dirty="0"/>
              <a:t>Market Basket Analysis</a:t>
            </a:r>
          </a:p>
        </p:txBody>
      </p:sp>
      <p:sp>
        <p:nvSpPr>
          <p:cNvPr id="34" name="TextBox 33"/>
          <p:cNvSpPr txBox="1"/>
          <p:nvPr/>
        </p:nvSpPr>
        <p:spPr>
          <a:xfrm>
            <a:off x="7909917" y="1930399"/>
            <a:ext cx="3383280" cy="1005840"/>
          </a:xfrm>
          <a:prstGeom prst="rect">
            <a:avLst/>
          </a:prstGeom>
          <a:solidFill>
            <a:schemeClr val="bg1">
              <a:lumMod val="95000"/>
            </a:schemeClr>
          </a:solidFill>
          <a:ln>
            <a:noFill/>
          </a:ln>
        </p:spPr>
        <p:txBody>
          <a:bodyPr wrap="none" lIns="91440" tIns="0" rIns="0" bIns="0" rtlCol="0" anchor="ctr">
            <a:noAutofit/>
          </a:bodyPr>
          <a:lstStyle>
            <a:defPPr>
              <a:defRPr lang="en-US"/>
            </a:defPPr>
            <a:lvl1pPr>
              <a:lnSpc>
                <a:spcPct val="90000"/>
              </a:lnSpc>
              <a:buFont typeface="Arial" pitchFamily="34" charset="0"/>
              <a:buChar char="•"/>
            </a:lvl1pPr>
          </a:lstStyle>
          <a:p>
            <a:r>
              <a:rPr lang="en-US" dirty="0"/>
              <a:t> </a:t>
            </a:r>
            <a:r>
              <a:rPr lang="en-US" dirty="0" err="1"/>
              <a:t>Apriori</a:t>
            </a:r>
            <a:r>
              <a:rPr lang="en-US" dirty="0"/>
              <a:t> – Association Rules</a:t>
            </a:r>
          </a:p>
        </p:txBody>
      </p:sp>
      <p:sp>
        <p:nvSpPr>
          <p:cNvPr id="16" name="TextBox 15"/>
          <p:cNvSpPr txBox="1"/>
          <p:nvPr/>
        </p:nvSpPr>
        <p:spPr>
          <a:xfrm>
            <a:off x="4265612" y="4470300"/>
            <a:ext cx="3383280" cy="487680"/>
          </a:xfrm>
          <a:prstGeom prst="rect">
            <a:avLst/>
          </a:prstGeom>
          <a:solidFill>
            <a:srgbClr val="FF0000"/>
          </a:solidFill>
          <a:ln>
            <a:noFill/>
          </a:ln>
        </p:spPr>
        <p:txBody>
          <a:bodyPr wrap="none" lIns="0" tIns="0" rIns="0" bIns="0" rtlCol="0" anchor="ctr">
            <a:noAutofit/>
          </a:bodyPr>
          <a:lstStyle/>
          <a:p>
            <a:pPr algn="ctr">
              <a:lnSpc>
                <a:spcPct val="90000"/>
              </a:lnSpc>
            </a:pPr>
            <a:r>
              <a:rPr lang="en-US" b="1" dirty="0">
                <a:solidFill>
                  <a:schemeClr val="bg1"/>
                </a:solidFill>
              </a:rPr>
              <a:t>Anomaly Detection</a:t>
            </a:r>
          </a:p>
        </p:txBody>
      </p:sp>
      <p:sp>
        <p:nvSpPr>
          <p:cNvPr id="17" name="TextBox 16"/>
          <p:cNvSpPr txBox="1"/>
          <p:nvPr/>
        </p:nvSpPr>
        <p:spPr>
          <a:xfrm>
            <a:off x="4265612" y="4927500"/>
            <a:ext cx="3383280" cy="406500"/>
          </a:xfrm>
          <a:prstGeom prst="rect">
            <a:avLst/>
          </a:prstGeom>
          <a:solidFill>
            <a:schemeClr val="bg1">
              <a:lumMod val="95000"/>
            </a:schemeClr>
          </a:solidFill>
          <a:ln>
            <a:noFill/>
          </a:ln>
        </p:spPr>
        <p:txBody>
          <a:bodyPr wrap="none" lIns="91440" tIns="0" rIns="0" bIns="0" rtlCol="0" anchor="ctr">
            <a:noAutofit/>
          </a:bodyPr>
          <a:lstStyle/>
          <a:p>
            <a:pPr>
              <a:lnSpc>
                <a:spcPct val="90000"/>
              </a:lnSpc>
              <a:buFont typeface="Arial" pitchFamily="34" charset="0"/>
              <a:buChar char="•"/>
            </a:pPr>
            <a:r>
              <a:rPr lang="en-US" dirty="0"/>
              <a:t> 1 Class Support Vector Machine</a:t>
            </a:r>
          </a:p>
        </p:txBody>
      </p:sp>
      <p:sp>
        <p:nvSpPr>
          <p:cNvPr id="21" name="TextBox 20"/>
          <p:cNvSpPr txBox="1"/>
          <p:nvPr/>
        </p:nvSpPr>
        <p:spPr>
          <a:xfrm>
            <a:off x="6246812" y="533400"/>
            <a:ext cx="5715000" cy="590931"/>
          </a:xfrm>
          <a:prstGeom prst="rect">
            <a:avLst/>
          </a:prstGeom>
          <a:noFill/>
        </p:spPr>
        <p:txBody>
          <a:bodyPr wrap="square" lIns="45720" tIns="45720" rIns="45720" bIns="45720" rtlCol="0">
            <a:spAutoFit/>
          </a:bodyPr>
          <a:lstStyle/>
          <a:p>
            <a:pPr>
              <a:lnSpc>
                <a:spcPct val="90000"/>
              </a:lnSpc>
            </a:pPr>
            <a:r>
              <a:rPr lang="en-US" i="1" dirty="0">
                <a:solidFill>
                  <a:schemeClr val="accent1"/>
                </a:solidFill>
              </a:rPr>
              <a:t>…plus open source Python packages for algorithms in combination with embedded Python execution</a:t>
            </a:r>
          </a:p>
        </p:txBody>
      </p:sp>
      <p:sp>
        <p:nvSpPr>
          <p:cNvPr id="22" name="Slide Number Placeholder 21"/>
          <p:cNvSpPr>
            <a:spLocks noGrp="1"/>
          </p:cNvSpPr>
          <p:nvPr>
            <p:ph type="sldNum" sz="quarter" idx="12"/>
          </p:nvPr>
        </p:nvSpPr>
        <p:spPr/>
        <p:txBody>
          <a:bodyPr/>
          <a:lstStyle/>
          <a:p>
            <a:fld id="{C51EAA63-D034-42AE-91FA-B13B9518C7BE}" type="slidenum">
              <a:rPr lang="en-US" smtClean="0"/>
              <a:pPr/>
              <a:t>28</a:t>
            </a:fld>
            <a:endParaRPr lang="en-US" dirty="0"/>
          </a:p>
        </p:txBody>
      </p:sp>
      <p:sp>
        <p:nvSpPr>
          <p:cNvPr id="23" name="TextBox 22"/>
          <p:cNvSpPr txBox="1"/>
          <p:nvPr/>
        </p:nvSpPr>
        <p:spPr>
          <a:xfrm>
            <a:off x="6856412" y="6019900"/>
            <a:ext cx="4008120" cy="304800"/>
          </a:xfrm>
          <a:prstGeom prst="rect">
            <a:avLst/>
          </a:prstGeom>
          <a:noFill/>
        </p:spPr>
        <p:txBody>
          <a:bodyPr wrap="none" lIns="0" tIns="0" rIns="0" bIns="0" rtlCol="0">
            <a:noAutofit/>
          </a:bodyPr>
          <a:lstStyle/>
          <a:p>
            <a:pPr>
              <a:lnSpc>
                <a:spcPct val="90000"/>
              </a:lnSpc>
            </a:pPr>
            <a:r>
              <a:rPr lang="en-US" sz="1600" i="1" dirty="0"/>
              <a:t>Supports integrated partitioned models, text mining</a:t>
            </a:r>
          </a:p>
        </p:txBody>
      </p:sp>
    </p:spTree>
    <p:extLst>
      <p:ext uri="{BB962C8B-B14F-4D97-AF65-F5344CB8AC3E}">
        <p14:creationId xmlns:p14="http://schemas.microsoft.com/office/powerpoint/2010/main" val="2048420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AD0A6F-8FE8-4D80-8A98-59522C3A2757}"/>
              </a:ext>
            </a:extLst>
          </p:cNvPr>
          <p:cNvSpPr>
            <a:spLocks noGrp="1"/>
          </p:cNvSpPr>
          <p:nvPr>
            <p:ph type="sldNum" sz="quarter" idx="4"/>
          </p:nvPr>
        </p:nvSpPr>
        <p:spPr/>
        <p:txBody>
          <a:bodyPr/>
          <a:lstStyle/>
          <a:p>
            <a:fld id="{C51EAA63-D034-42AE-91FA-B13B9518C7BE}" type="slidenum">
              <a:rPr lang="en-US" smtClean="0">
                <a:solidFill>
                  <a:srgbClr val="FFFFFF"/>
                </a:solidFill>
              </a:rPr>
              <a:pPr/>
              <a:t>29</a:t>
            </a:fld>
            <a:endParaRPr lang="en-US" dirty="0">
              <a:solidFill>
                <a:srgbClr val="FFFFFF"/>
              </a:solidFill>
            </a:endParaRPr>
          </a:p>
        </p:txBody>
      </p:sp>
      <p:sp>
        <p:nvSpPr>
          <p:cNvPr id="3" name="Footer Placeholder 2">
            <a:extLst>
              <a:ext uri="{FF2B5EF4-FFF2-40B4-BE49-F238E27FC236}">
                <a16:creationId xmlns:a16="http://schemas.microsoft.com/office/drawing/2014/main" id="{AC2C3A8C-07F9-40D5-B581-A354473CA302}"/>
              </a:ext>
            </a:extLst>
          </p:cNvPr>
          <p:cNvSpPr>
            <a:spLocks noGrp="1"/>
          </p:cNvSpPr>
          <p:nvPr>
            <p:ph type="ftr" sz="quarter" idx="14"/>
          </p:nvPr>
        </p:nvSpPr>
        <p:spPr/>
        <p:txBody>
          <a:bodyPr/>
          <a:lstStyle/>
          <a:p>
            <a:r>
              <a:rPr lang="en-US">
                <a:solidFill>
                  <a:srgbClr val="FFFFFF"/>
                </a:solidFill>
              </a:rPr>
              <a:t>Copyright © 2018, Oracle and/or its affiliates. All rights reserved.  |  Confidential – Oracle Internal/Restricted/Highly Restricted</a:t>
            </a:r>
            <a:endParaRPr lang="en-US" dirty="0">
              <a:solidFill>
                <a:srgbClr val="FFFFFF"/>
              </a:solidFill>
            </a:endParaRPr>
          </a:p>
        </p:txBody>
      </p:sp>
      <p:sp>
        <p:nvSpPr>
          <p:cNvPr id="5" name="Title 3">
            <a:extLst>
              <a:ext uri="{FF2B5EF4-FFF2-40B4-BE49-F238E27FC236}">
                <a16:creationId xmlns:a16="http://schemas.microsoft.com/office/drawing/2014/main" id="{46740A46-B18A-4962-9C43-2F042F4792B4}"/>
              </a:ext>
            </a:extLst>
          </p:cNvPr>
          <p:cNvSpPr txBox="1">
            <a:spLocks/>
          </p:cNvSpPr>
          <p:nvPr/>
        </p:nvSpPr>
        <p:spPr>
          <a:xfrm>
            <a:off x="531812" y="406400"/>
            <a:ext cx="11125200" cy="548111"/>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F5F5F"/>
                </a:solidFill>
                <a:effectLst/>
                <a:uLnTx/>
                <a:uFillTx/>
                <a:latin typeface="Calibri"/>
                <a:ea typeface="+mj-ea"/>
                <a:cs typeface="+mj-cs"/>
              </a:rPr>
              <a:t>Connect to the database</a:t>
            </a:r>
            <a:endParaRPr kumimoji="0" lang="en-US" sz="3600" b="0" i="0" u="none" strike="noStrike" kern="1200" cap="none" spc="0" normalizeH="0" baseline="0" noProof="0" dirty="0">
              <a:ln>
                <a:noFill/>
              </a:ln>
              <a:solidFill>
                <a:srgbClr val="5F5F5F"/>
              </a:solidFill>
              <a:effectLst/>
              <a:uLnTx/>
              <a:uFillTx/>
              <a:latin typeface="Calibri"/>
              <a:ea typeface="+mj-ea"/>
              <a:cs typeface="+mj-cs"/>
            </a:endParaRPr>
          </a:p>
        </p:txBody>
      </p:sp>
      <p:sp>
        <p:nvSpPr>
          <p:cNvPr id="6" name="Rounded Rectangle 4">
            <a:extLst>
              <a:ext uri="{FF2B5EF4-FFF2-40B4-BE49-F238E27FC236}">
                <a16:creationId xmlns:a16="http://schemas.microsoft.com/office/drawing/2014/main" id="{3C21EADF-93C6-44B8-97C9-C54401560FC8}"/>
              </a:ext>
            </a:extLst>
          </p:cNvPr>
          <p:cNvSpPr/>
          <p:nvPr/>
        </p:nvSpPr>
        <p:spPr bwMode="auto">
          <a:xfrm>
            <a:off x="5234645" y="3909059"/>
            <a:ext cx="3379854" cy="1280160"/>
          </a:xfrm>
          <a:prstGeom prst="roundRect">
            <a:avLst/>
          </a:prstGeom>
          <a:gradFill rotWithShape="1">
            <a:gsLst>
              <a:gs pos="0">
                <a:srgbClr val="B0C3C8">
                  <a:shade val="51000"/>
                  <a:satMod val="130000"/>
                </a:srgbClr>
              </a:gs>
              <a:gs pos="80000">
                <a:srgbClr val="B0C3C8">
                  <a:shade val="93000"/>
                  <a:satMod val="130000"/>
                </a:srgbClr>
              </a:gs>
              <a:gs pos="100000">
                <a:srgbClr val="B0C3C8">
                  <a:shade val="94000"/>
                  <a:satMod val="135000"/>
                </a:srgbClr>
              </a:gs>
            </a:gsLst>
            <a:lin ang="16200000" scaled="0"/>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DB9C34A0-1597-477D-91AF-88EBDB59C34D}"/>
              </a:ext>
            </a:extLst>
          </p:cNvPr>
          <p:cNvSpPr/>
          <p:nvPr/>
        </p:nvSpPr>
        <p:spPr bwMode="auto">
          <a:xfrm>
            <a:off x="5590548" y="4495800"/>
            <a:ext cx="2539339" cy="479974"/>
          </a:xfrm>
          <a:prstGeom prst="rect">
            <a:avLst/>
          </a:prstGeom>
          <a:solidFill>
            <a:srgbClr val="FF0000"/>
          </a:solidFill>
          <a:ln w="9525" cap="flat" cmpd="sng" algn="ctr">
            <a:noFill/>
            <a:prstDash val="solid"/>
            <a:round/>
            <a:headEnd type="none" w="sm" len="sm"/>
            <a:tailEnd type="none" w="sm" len="sm"/>
          </a:ln>
          <a:effectLst/>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5F5F5F"/>
              </a:solidFill>
              <a:effectLst/>
              <a:uLnTx/>
              <a:uFillTx/>
            </a:endParaRPr>
          </a:p>
        </p:txBody>
      </p:sp>
      <p:sp>
        <p:nvSpPr>
          <p:cNvPr id="8" name="TextBox 7">
            <a:extLst>
              <a:ext uri="{FF2B5EF4-FFF2-40B4-BE49-F238E27FC236}">
                <a16:creationId xmlns:a16="http://schemas.microsoft.com/office/drawing/2014/main" id="{5480BC7D-5736-4C9D-A3AD-2A7848F3D8CF}"/>
              </a:ext>
            </a:extLst>
          </p:cNvPr>
          <p:cNvSpPr txBox="1"/>
          <p:nvPr/>
        </p:nvSpPr>
        <p:spPr>
          <a:xfrm>
            <a:off x="5265266" y="3985260"/>
            <a:ext cx="2810595" cy="479211"/>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F5F5F"/>
                </a:solidFill>
                <a:effectLst/>
                <a:uLnTx/>
                <a:uFillTx/>
              </a:rPr>
              <a:t>Client Python Engine</a:t>
            </a:r>
          </a:p>
        </p:txBody>
      </p:sp>
      <p:sp>
        <p:nvSpPr>
          <p:cNvPr id="9" name="TextBox 8">
            <a:extLst>
              <a:ext uri="{FF2B5EF4-FFF2-40B4-BE49-F238E27FC236}">
                <a16:creationId xmlns:a16="http://schemas.microsoft.com/office/drawing/2014/main" id="{350BABC1-216C-4333-86AA-638BA5B708B2}"/>
              </a:ext>
            </a:extLst>
          </p:cNvPr>
          <p:cNvSpPr txBox="1"/>
          <p:nvPr/>
        </p:nvSpPr>
        <p:spPr>
          <a:xfrm>
            <a:off x="6464511" y="4667115"/>
            <a:ext cx="921488" cy="356100"/>
          </a:xfrm>
          <a:prstGeom prst="rect">
            <a:avLst/>
          </a:prstGeom>
          <a:noFill/>
        </p:spPr>
        <p:txBody>
          <a:bodyPr wrap="none" lIns="108816" tIns="54408" rIns="108816" bIns="54408"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OML4Py</a:t>
            </a:r>
          </a:p>
        </p:txBody>
      </p:sp>
      <p:pic>
        <p:nvPicPr>
          <p:cNvPr id="10" name="Picture 1" descr="C:\Documents and Settings\vsashika\Local Settings\Temporary Internet Files\Content.IE5\48LCICHL\MC900431540[1].png">
            <a:extLst>
              <a:ext uri="{FF2B5EF4-FFF2-40B4-BE49-F238E27FC236}">
                <a16:creationId xmlns:a16="http://schemas.microsoft.com/office/drawing/2014/main" id="{694A9E70-C933-45FF-BB2D-B8FE4CEE5BA9}"/>
              </a:ext>
            </a:extLst>
          </p:cNvPr>
          <p:cNvPicPr>
            <a:picLocks noChangeAspect="1" noChangeArrowheads="1"/>
          </p:cNvPicPr>
          <p:nvPr/>
        </p:nvPicPr>
        <p:blipFill>
          <a:blip r:embed="rId3" cstate="print"/>
          <a:srcRect/>
          <a:stretch>
            <a:fillRect/>
          </a:stretch>
        </p:blipFill>
        <p:spPr bwMode="auto">
          <a:xfrm>
            <a:off x="5603567" y="3070860"/>
            <a:ext cx="1231167" cy="995515"/>
          </a:xfrm>
          <a:prstGeom prst="rect">
            <a:avLst/>
          </a:prstGeom>
          <a:noFill/>
        </p:spPr>
      </p:pic>
      <p:sp>
        <p:nvSpPr>
          <p:cNvPr id="11" name="TextBox 10">
            <a:extLst>
              <a:ext uri="{FF2B5EF4-FFF2-40B4-BE49-F238E27FC236}">
                <a16:creationId xmlns:a16="http://schemas.microsoft.com/office/drawing/2014/main" id="{176E7F30-653C-4491-B0FF-A2D93796101C}"/>
              </a:ext>
            </a:extLst>
          </p:cNvPr>
          <p:cNvSpPr txBox="1"/>
          <p:nvPr/>
        </p:nvSpPr>
        <p:spPr>
          <a:xfrm>
            <a:off x="4152784" y="3265089"/>
            <a:ext cx="1838214" cy="325322"/>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F5F5F"/>
                </a:solidFill>
                <a:effectLst/>
                <a:uLnTx/>
                <a:uFillTx/>
              </a:rPr>
              <a:t>Python user on laptop</a:t>
            </a:r>
          </a:p>
        </p:txBody>
      </p:sp>
      <p:sp>
        <p:nvSpPr>
          <p:cNvPr id="12" name="AutoShape 14">
            <a:extLst>
              <a:ext uri="{FF2B5EF4-FFF2-40B4-BE49-F238E27FC236}">
                <a16:creationId xmlns:a16="http://schemas.microsoft.com/office/drawing/2014/main" id="{DBD3DFA4-E861-4A9E-A59F-4B5AB51CF087}"/>
              </a:ext>
            </a:extLst>
          </p:cNvPr>
          <p:cNvSpPr>
            <a:spLocks noChangeArrowheads="1"/>
          </p:cNvSpPr>
          <p:nvPr/>
        </p:nvSpPr>
        <p:spPr bwMode="auto">
          <a:xfrm>
            <a:off x="8761412" y="5105400"/>
            <a:ext cx="2513617" cy="1143000"/>
          </a:xfrm>
          <a:prstGeom prst="can">
            <a:avLst>
              <a:gd name="adj" fmla="val 25000"/>
            </a:avLst>
          </a:prstGeom>
          <a:solidFill>
            <a:srgbClr val="FF0000"/>
          </a:solidFill>
          <a:ln w="9525" cap="rnd">
            <a:noFill/>
            <a:round/>
            <a:headEnd type="none" w="sm" len="sm"/>
            <a:tailEnd type="none" w="sm" len="sm"/>
          </a:ln>
          <a:effectLst/>
        </p:spPr>
        <p:txBody>
          <a:bodyPr wrap="none" lIns="108816" tIns="54408" rIns="108816" bIns="54408" anchor="ctr"/>
          <a:lstStyle/>
          <a:p>
            <a:pPr marL="0" marR="0" lvl="0" indent="0" algn="ctr" defTabSz="914400" eaLnBrk="0" fontAlgn="auto" latinLnBrk="0" hangingPunct="0">
              <a:lnSpc>
                <a:spcPct val="70000"/>
              </a:lnSpc>
              <a:spcBef>
                <a:spcPct val="0"/>
              </a:spcBef>
              <a:spcAft>
                <a:spcPts val="0"/>
              </a:spcAft>
              <a:buClrTx/>
              <a:buSzTx/>
              <a:buFontTx/>
              <a:buNone/>
              <a:tabLst/>
              <a:defRPr/>
            </a:pPr>
            <a:r>
              <a:rPr kumimoji="0" lang="en-US" sz="1700" b="0" i="0" u="none" strike="noStrike" kern="0" cap="none" spc="0" normalizeH="0" baseline="0" noProof="0" dirty="0">
                <a:ln>
                  <a:noFill/>
                </a:ln>
                <a:solidFill>
                  <a:srgbClr val="FFFFFF"/>
                </a:solidFill>
                <a:effectLst/>
                <a:uLnTx/>
                <a:uFillTx/>
              </a:rPr>
              <a:t>Oracle Database</a:t>
            </a:r>
          </a:p>
          <a:p>
            <a:pPr marL="0" marR="0" lvl="0" indent="0" defTabSz="914400" eaLnBrk="0" fontAlgn="auto" latinLnBrk="0" hangingPunct="0">
              <a:lnSpc>
                <a:spcPct val="70000"/>
              </a:lnSpc>
              <a:spcBef>
                <a:spcPct val="0"/>
              </a:spcBef>
              <a:spcAft>
                <a:spcPts val="0"/>
              </a:spcAft>
              <a:buClrTx/>
              <a:buSzTx/>
              <a:buFontTx/>
              <a:buNone/>
              <a:tabLst/>
              <a:defRPr/>
            </a:pPr>
            <a:endParaRPr kumimoji="0" lang="en-US" sz="2100" b="0" i="0" u="none" strike="noStrike" kern="0" cap="none" spc="0" normalizeH="0" baseline="0" noProof="0" dirty="0">
              <a:ln>
                <a:noFill/>
              </a:ln>
              <a:solidFill>
                <a:srgbClr val="FFFFFF"/>
              </a:solidFill>
              <a:effectLst/>
              <a:uLnTx/>
              <a:uFillTx/>
            </a:endParaRPr>
          </a:p>
          <a:p>
            <a:pPr marL="0" marR="0" lvl="0" indent="0" defTabSz="914400" eaLnBrk="0" fontAlgn="auto" latinLnBrk="0" hangingPunct="0">
              <a:lnSpc>
                <a:spcPct val="70000"/>
              </a:lnSpc>
              <a:spcBef>
                <a:spcPct val="0"/>
              </a:spcBef>
              <a:spcAft>
                <a:spcPts val="0"/>
              </a:spcAft>
              <a:buClrTx/>
              <a:buSzTx/>
              <a:buFontTx/>
              <a:buNone/>
              <a:tabLst/>
              <a:defRPr/>
            </a:pPr>
            <a:endParaRPr kumimoji="0" lang="en-US" sz="2100" b="0" i="0" u="none" strike="noStrike" kern="0" cap="none" spc="0" normalizeH="0" baseline="0" noProof="0" dirty="0">
              <a:ln>
                <a:noFill/>
              </a:ln>
              <a:solidFill>
                <a:srgbClr val="FFFFFF"/>
              </a:solidFill>
              <a:effectLst/>
              <a:uLnTx/>
              <a:uFillTx/>
            </a:endParaRPr>
          </a:p>
          <a:p>
            <a:pPr marL="0" marR="0" lvl="0" indent="0" defTabSz="914400" eaLnBrk="0" fontAlgn="auto" latinLnBrk="0" hangingPunct="0">
              <a:lnSpc>
                <a:spcPct val="70000"/>
              </a:lnSpc>
              <a:spcBef>
                <a:spcPct val="0"/>
              </a:spcBef>
              <a:spcAft>
                <a:spcPts val="0"/>
              </a:spcAft>
              <a:buClrTx/>
              <a:buSzTx/>
              <a:buFontTx/>
              <a:buNone/>
              <a:tabLst/>
              <a:defRPr/>
            </a:pPr>
            <a:endParaRPr kumimoji="0" lang="en-US" sz="2100" b="0" i="0" u="none" strike="noStrike" kern="0" cap="none" spc="0" normalizeH="0" baseline="0" noProof="0" dirty="0">
              <a:ln>
                <a:noFill/>
              </a:ln>
              <a:solidFill>
                <a:srgbClr val="FFFFFF"/>
              </a:solidFill>
              <a:effectLst/>
              <a:uLnTx/>
              <a:uFillTx/>
            </a:endParaRPr>
          </a:p>
          <a:p>
            <a:pPr marL="0" marR="0" lvl="0" indent="0" defTabSz="914400" eaLnBrk="0" fontAlgn="auto" latinLnBrk="0" hangingPunct="0">
              <a:lnSpc>
                <a:spcPct val="70000"/>
              </a:lnSpc>
              <a:spcBef>
                <a:spcPct val="0"/>
              </a:spcBef>
              <a:spcAft>
                <a:spcPts val="0"/>
              </a:spcAft>
              <a:buClrTx/>
              <a:buSzTx/>
              <a:buFontTx/>
              <a:buNone/>
              <a:tabLst/>
              <a:defRPr/>
            </a:pPr>
            <a:endParaRPr kumimoji="0" lang="en-US" sz="2100" b="0" i="0" u="none" strike="noStrike" kern="0" cap="none" spc="0" normalizeH="0" baseline="0" noProof="0" dirty="0">
              <a:ln>
                <a:noFill/>
              </a:ln>
              <a:solidFill>
                <a:srgbClr val="FFFFFF"/>
              </a:solidFill>
              <a:effectLst/>
              <a:uLnTx/>
              <a:uFillTx/>
            </a:endParaRPr>
          </a:p>
        </p:txBody>
      </p:sp>
      <p:sp>
        <p:nvSpPr>
          <p:cNvPr id="13" name="Rectangle 12">
            <a:extLst>
              <a:ext uri="{FF2B5EF4-FFF2-40B4-BE49-F238E27FC236}">
                <a16:creationId xmlns:a16="http://schemas.microsoft.com/office/drawing/2014/main" id="{52DBA242-5435-4100-AA85-CB33A9739B85}"/>
              </a:ext>
            </a:extLst>
          </p:cNvPr>
          <p:cNvSpPr/>
          <p:nvPr/>
        </p:nvSpPr>
        <p:spPr bwMode="auto">
          <a:xfrm>
            <a:off x="5590548" y="4495802"/>
            <a:ext cx="2539339" cy="231133"/>
          </a:xfrm>
          <a:prstGeom prst="rect">
            <a:avLst/>
          </a:prstGeom>
          <a:solidFill>
            <a:srgbClr val="FFFFFF"/>
          </a:solidFill>
          <a:ln w="9525" cap="flat" cmpd="sng" algn="ctr">
            <a:solidFill>
              <a:srgbClr val="DCE3E4"/>
            </a:solidFill>
            <a:prstDash val="solid"/>
            <a:round/>
            <a:headEnd type="none" w="med" len="med"/>
            <a:tailEnd type="none" w="med" len="med"/>
          </a:ln>
          <a:effectLst/>
        </p:spPr>
        <p:txBody>
          <a:bodyPr vert="horz" wrap="square" lIns="46017" tIns="23009" rIns="46017" bIns="23009" numCol="1" rtlCol="0" anchor="t" anchorCtr="0" compatLnSpc="1">
            <a:prstTxWarp prst="textNoShape">
              <a:avLst/>
            </a:prstTxWarp>
            <a:spAutoFit/>
          </a:bodyPr>
          <a:lstStyle/>
          <a:p>
            <a:pPr marL="59506" marR="0" lvl="0" indent="-59506" algn="ctr" defTabSz="456999"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F5F5F"/>
                </a:solidFill>
                <a:effectLst/>
                <a:uLnTx/>
                <a:uFillTx/>
                <a:latin typeface="Arial" pitchFamily="-106" charset="0"/>
              </a:rPr>
              <a:t>Transparency Layer</a:t>
            </a:r>
          </a:p>
        </p:txBody>
      </p:sp>
      <p:sp>
        <p:nvSpPr>
          <p:cNvPr id="14" name="Rectangle 13">
            <a:extLst>
              <a:ext uri="{FF2B5EF4-FFF2-40B4-BE49-F238E27FC236}">
                <a16:creationId xmlns:a16="http://schemas.microsoft.com/office/drawing/2014/main" id="{11047DAD-EA47-4CE7-A54F-E04149DADE9A}"/>
              </a:ext>
            </a:extLst>
          </p:cNvPr>
          <p:cNvSpPr/>
          <p:nvPr/>
        </p:nvSpPr>
        <p:spPr>
          <a:xfrm>
            <a:off x="912812" y="986663"/>
            <a:ext cx="7398780" cy="1985137"/>
          </a:xfrm>
          <a:prstGeom prst="rect">
            <a:avLst/>
          </a:prstGeom>
          <a:ln>
            <a:solidFill>
              <a:srgbClr val="7F7F7F"/>
            </a:solidFill>
          </a:ln>
        </p:spPr>
        <p:txBody>
          <a:bodyPr wrap="none" lIns="45700" tIns="22849" rIns="45700" bIns="22849">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import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oml</a:t>
            </a:r>
            <a:endPar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import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os</a:t>
            </a:r>
            <a:endPar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sid</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os.environ</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["ORACLE_SID"]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FF0000"/>
                </a:solidFill>
                <a:effectLst/>
                <a:uLnTx/>
                <a:uFillTx/>
                <a:latin typeface="Courier New" pitchFamily="49" charset="0"/>
                <a:cs typeface="Courier New" pitchFamily="49" charset="0"/>
              </a:rPr>
              <a:t>oml.connect</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(user="</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pyquser</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password="</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pyquser</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dsn</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="(DESCRIPTION=(ADDRESS=(PROTOCOL=TCP)(HOST=...)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(PORT=1521))(CONNECT_DATA=(SID=</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sid</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FF0000"/>
                </a:solidFill>
                <a:effectLst/>
                <a:uLnTx/>
                <a:uFillTx/>
                <a:latin typeface="Courier New" pitchFamily="49" charset="0"/>
                <a:cs typeface="Courier New" pitchFamily="49" charset="0"/>
              </a:rPr>
              <a:t>oml.isconnected</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a:t>
            </a:r>
          </a:p>
        </p:txBody>
      </p:sp>
      <p:cxnSp>
        <p:nvCxnSpPr>
          <p:cNvPr id="15" name="Shape 31">
            <a:extLst>
              <a:ext uri="{FF2B5EF4-FFF2-40B4-BE49-F238E27FC236}">
                <a16:creationId xmlns:a16="http://schemas.microsoft.com/office/drawing/2014/main" id="{A720B850-1AC8-4B9A-9DB9-7BCD53203FE8}"/>
              </a:ext>
            </a:extLst>
          </p:cNvPr>
          <p:cNvCxnSpPr>
            <a:endCxn id="13" idx="1"/>
          </p:cNvCxnSpPr>
          <p:nvPr/>
        </p:nvCxnSpPr>
        <p:spPr bwMode="auto">
          <a:xfrm rot="16200000" flipH="1">
            <a:off x="4019055" y="3039875"/>
            <a:ext cx="1639569" cy="1503417"/>
          </a:xfrm>
          <a:prstGeom prst="curvedConnector2">
            <a:avLst/>
          </a:prstGeom>
          <a:noFill/>
          <a:ln w="9525" cap="flat" cmpd="sng" algn="ctr">
            <a:solidFill>
              <a:srgbClr val="5F5F5F"/>
            </a:solidFill>
            <a:prstDash val="solid"/>
            <a:round/>
            <a:headEnd type="none" w="med" len="med"/>
            <a:tailEnd type="arrow"/>
          </a:ln>
          <a:effectLst/>
        </p:spPr>
      </p:cxnSp>
      <p:cxnSp>
        <p:nvCxnSpPr>
          <p:cNvPr id="16" name="Shape 33">
            <a:extLst>
              <a:ext uri="{FF2B5EF4-FFF2-40B4-BE49-F238E27FC236}">
                <a16:creationId xmlns:a16="http://schemas.microsoft.com/office/drawing/2014/main" id="{E131E1E1-1F10-47EA-9B55-5E2597B4E59E}"/>
              </a:ext>
            </a:extLst>
          </p:cNvPr>
          <p:cNvCxnSpPr>
            <a:stCxn id="13" idx="3"/>
            <a:endCxn id="12" idx="1"/>
          </p:cNvCxnSpPr>
          <p:nvPr/>
        </p:nvCxnSpPr>
        <p:spPr bwMode="auto">
          <a:xfrm>
            <a:off x="8129887" y="4611369"/>
            <a:ext cx="1888334" cy="494031"/>
          </a:xfrm>
          <a:prstGeom prst="curvedConnector2">
            <a:avLst/>
          </a:prstGeom>
          <a:noFill/>
          <a:ln w="9525" cap="flat" cmpd="sng" algn="ctr">
            <a:solidFill>
              <a:srgbClr val="5F5F5F"/>
            </a:solidFill>
            <a:prstDash val="solid"/>
            <a:round/>
            <a:headEnd type="none" w="med" len="med"/>
            <a:tailEnd type="arrow"/>
          </a:ln>
          <a:effectLst/>
        </p:spPr>
      </p:cxnSp>
    </p:spTree>
    <p:extLst>
      <p:ext uri="{BB962C8B-B14F-4D97-AF65-F5344CB8AC3E}">
        <p14:creationId xmlns:p14="http://schemas.microsoft.com/office/powerpoint/2010/main" val="10395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5DE584C-10E6-470C-9AE7-714E01A16379}"/>
              </a:ext>
            </a:extLst>
          </p:cNvPr>
          <p:cNvSpPr>
            <a:spLocks noGrp="1"/>
          </p:cNvSpPr>
          <p:nvPr>
            <p:ph type="sldNum" sz="quarter" idx="12"/>
          </p:nvPr>
        </p:nvSpPr>
        <p:spPr/>
        <p:txBody>
          <a:bodyPr/>
          <a:lstStyle/>
          <a:p>
            <a:fld id="{C51EAA63-D034-42AE-91FA-B13B9518C7BE}" type="slidenum">
              <a:rPr lang="en-CA" smtClean="0"/>
              <a:t>3</a:t>
            </a:fld>
            <a:endParaRPr lang="en-CA"/>
          </a:p>
        </p:txBody>
      </p:sp>
      <p:sp>
        <p:nvSpPr>
          <p:cNvPr id="9" name="Text Placeholder 8">
            <a:extLst>
              <a:ext uri="{FF2B5EF4-FFF2-40B4-BE49-F238E27FC236}">
                <a16:creationId xmlns:a16="http://schemas.microsoft.com/office/drawing/2014/main" id="{F44A87D0-E800-4FF9-AA35-E8D038BBD3C2}"/>
              </a:ext>
            </a:extLst>
          </p:cNvPr>
          <p:cNvSpPr>
            <a:spLocks noGrp="1"/>
          </p:cNvSpPr>
          <p:nvPr>
            <p:ph type="body" sz="quarter" idx="15"/>
          </p:nvPr>
        </p:nvSpPr>
        <p:spPr>
          <a:xfrm>
            <a:off x="5102087" y="1828799"/>
            <a:ext cx="6554925" cy="3840480"/>
          </a:xfrm>
        </p:spPr>
        <p:txBody>
          <a:bodyPr/>
          <a:lstStyle/>
          <a:p>
            <a:pPr marL="0" indent="0">
              <a:buNone/>
            </a:pPr>
            <a:r>
              <a:rPr lang="en-CA" dirty="0"/>
              <a:t>Master of Science (IT University of Copenhagen) – Digital Innovation and Management, Specialization: Data Science</a:t>
            </a:r>
          </a:p>
          <a:p>
            <a:pPr marL="0" indent="0">
              <a:buNone/>
            </a:pPr>
            <a:endParaRPr lang="en-CA" dirty="0"/>
          </a:p>
          <a:p>
            <a:pPr marL="0" indent="0">
              <a:buNone/>
            </a:pPr>
            <a:r>
              <a:rPr lang="en-CA" dirty="0"/>
              <a:t>Master Thesis – Deep Learning Model to analyse </a:t>
            </a:r>
            <a:r>
              <a:rPr lang="en-CA" dirty="0" err="1"/>
              <a:t>webshop</a:t>
            </a:r>
            <a:r>
              <a:rPr lang="en-CA" dirty="0"/>
              <a:t> clickstream data</a:t>
            </a:r>
          </a:p>
          <a:p>
            <a:pPr marL="0" indent="0">
              <a:buNone/>
            </a:pPr>
            <a:endParaRPr lang="en-CA" dirty="0"/>
          </a:p>
          <a:p>
            <a:pPr marL="0" indent="0">
              <a:buNone/>
            </a:pPr>
            <a:r>
              <a:rPr lang="en-CA" dirty="0"/>
              <a:t>Joined Oracle last year in august as part of the SE Hub</a:t>
            </a:r>
          </a:p>
          <a:p>
            <a:pPr marL="0" indent="0">
              <a:buNone/>
            </a:pPr>
            <a:endParaRPr lang="en-CA" dirty="0"/>
          </a:p>
          <a:p>
            <a:pPr marL="0" indent="0">
              <a:buNone/>
            </a:pPr>
            <a:r>
              <a:rPr lang="en-CA" dirty="0"/>
              <a:t>Oracle Code One – Hands On Lab</a:t>
            </a:r>
          </a:p>
        </p:txBody>
      </p:sp>
      <p:sp>
        <p:nvSpPr>
          <p:cNvPr id="2" name="Title 1">
            <a:extLst>
              <a:ext uri="{FF2B5EF4-FFF2-40B4-BE49-F238E27FC236}">
                <a16:creationId xmlns:a16="http://schemas.microsoft.com/office/drawing/2014/main" id="{5E660A71-9657-4D01-A75B-FCF1B23A4F28}"/>
              </a:ext>
            </a:extLst>
          </p:cNvPr>
          <p:cNvSpPr>
            <a:spLocks noGrp="1"/>
          </p:cNvSpPr>
          <p:nvPr>
            <p:ph type="title"/>
          </p:nvPr>
        </p:nvSpPr>
        <p:spPr/>
        <p:txBody>
          <a:bodyPr/>
          <a:lstStyle/>
          <a:p>
            <a:r>
              <a:rPr lang="en-CA" dirty="0"/>
              <a:t>Sascha Hagedorn</a:t>
            </a:r>
          </a:p>
        </p:txBody>
      </p:sp>
      <p:pic>
        <p:nvPicPr>
          <p:cNvPr id="18" name="Picture 17">
            <a:extLst>
              <a:ext uri="{FF2B5EF4-FFF2-40B4-BE49-F238E27FC236}">
                <a16:creationId xmlns:a16="http://schemas.microsoft.com/office/drawing/2014/main" id="{0A9CC0DD-D9F1-440C-96C4-C368C04C57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341" y="1664273"/>
            <a:ext cx="2979616" cy="4169531"/>
          </a:xfrm>
          <a:prstGeom prst="rect">
            <a:avLst/>
          </a:prstGeom>
        </p:spPr>
      </p:pic>
    </p:spTree>
    <p:extLst>
      <p:ext uri="{BB962C8B-B14F-4D97-AF65-F5344CB8AC3E}">
        <p14:creationId xmlns:p14="http://schemas.microsoft.com/office/powerpoint/2010/main" val="234247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Invoke in-database aggregation function</a:t>
            </a:r>
          </a:p>
        </p:txBody>
      </p:sp>
      <p:sp>
        <p:nvSpPr>
          <p:cNvPr id="5" name="Rounded Rectangle 4"/>
          <p:cNvSpPr/>
          <p:nvPr/>
        </p:nvSpPr>
        <p:spPr bwMode="auto">
          <a:xfrm>
            <a:off x="5180370" y="3528059"/>
            <a:ext cx="3379854" cy="1280160"/>
          </a:xfrm>
          <a:prstGeom prst="round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vert="horz" wrap="square" lIns="109571" tIns="54786" rIns="109571" bIns="54786" numCol="1" rtlCol="0" anchor="t" anchorCtr="0" compatLnSpc="1">
            <a:prstTxWarp prst="textNoShape">
              <a:avLst/>
            </a:prstTxWarp>
            <a:spAutoFit/>
          </a:bodyPr>
          <a:lstStyle/>
          <a:p>
            <a:pPr marL="141689" indent="-141689" defTabSz="1088159"/>
            <a:endParaRPr lang="en-US" sz="2400" b="1" dirty="0"/>
          </a:p>
        </p:txBody>
      </p:sp>
      <p:sp>
        <p:nvSpPr>
          <p:cNvPr id="6" name="Rectangle 5"/>
          <p:cNvSpPr/>
          <p:nvPr/>
        </p:nvSpPr>
        <p:spPr bwMode="auto">
          <a:xfrm>
            <a:off x="5536273" y="4114800"/>
            <a:ext cx="2539339" cy="479974"/>
          </a:xfrm>
          <a:prstGeom prst="rect">
            <a:avLst/>
          </a:prstGeom>
          <a:solidFill>
            <a:srgbClr val="FF0000"/>
          </a:solidFill>
          <a:ln w="9525" cap="flat" cmpd="sng" algn="ctr">
            <a:noFill/>
            <a:prstDash val="solid"/>
            <a:round/>
            <a:headEnd type="none" w="sm" len="sm"/>
            <a:tailEnd type="none" w="sm" len="sm"/>
          </a:ln>
          <a:effectLst/>
        </p:spPr>
        <p:txBody>
          <a:bodyPr vert="horz" wrap="square" lIns="109571" tIns="54786" rIns="109571" bIns="54786" numCol="1" rtlCol="0" anchor="t" anchorCtr="0" compatLnSpc="1">
            <a:prstTxWarp prst="textNoShape">
              <a:avLst/>
            </a:prstTxWarp>
            <a:spAutoFit/>
          </a:bodyPr>
          <a:lstStyle/>
          <a:p>
            <a:pPr marL="141689" indent="-141689" defTabSz="1088159"/>
            <a:endParaRPr lang="en-US" sz="2400" b="1" dirty="0"/>
          </a:p>
        </p:txBody>
      </p:sp>
      <p:sp>
        <p:nvSpPr>
          <p:cNvPr id="8" name="TextBox 7"/>
          <p:cNvSpPr txBox="1"/>
          <p:nvPr/>
        </p:nvSpPr>
        <p:spPr>
          <a:xfrm>
            <a:off x="5210991" y="3604260"/>
            <a:ext cx="2810595" cy="479211"/>
          </a:xfrm>
          <a:prstGeom prst="rect">
            <a:avLst/>
          </a:prstGeom>
          <a:noFill/>
        </p:spPr>
        <p:txBody>
          <a:bodyPr wrap="none" lIns="108816" tIns="54408" rIns="108816" bIns="54408" rtlCol="0">
            <a:spAutoFit/>
          </a:bodyPr>
          <a:lstStyle/>
          <a:p>
            <a:r>
              <a:rPr lang="en-US" sz="2400" dirty="0"/>
              <a:t>Client Python Engine</a:t>
            </a:r>
          </a:p>
        </p:txBody>
      </p:sp>
      <p:sp>
        <p:nvSpPr>
          <p:cNvPr id="10" name="TextBox 9"/>
          <p:cNvSpPr txBox="1"/>
          <p:nvPr/>
        </p:nvSpPr>
        <p:spPr>
          <a:xfrm>
            <a:off x="6410236" y="4286115"/>
            <a:ext cx="921488" cy="356100"/>
          </a:xfrm>
          <a:prstGeom prst="rect">
            <a:avLst/>
          </a:prstGeom>
          <a:noFill/>
        </p:spPr>
        <p:txBody>
          <a:bodyPr wrap="none" lIns="108816" tIns="54408" rIns="108816" bIns="54408" rtlCol="0">
            <a:spAutoFit/>
          </a:bodyPr>
          <a:lstStyle/>
          <a:p>
            <a:pPr algn="ctr"/>
            <a:r>
              <a:rPr lang="en-US" sz="1600" dirty="0">
                <a:solidFill>
                  <a:schemeClr val="bg1"/>
                </a:solidFill>
              </a:rPr>
              <a:t>OML4Py</a:t>
            </a:r>
          </a:p>
        </p:txBody>
      </p:sp>
      <p:pic>
        <p:nvPicPr>
          <p:cNvPr id="11" name="Picture 1" descr="C:\Documents and Settings\vsashika\Local Settings\Temporary Internet Files\Content.IE5\48LCICHL\MC900431540[1].png"/>
          <p:cNvPicPr>
            <a:picLocks noChangeAspect="1" noChangeArrowheads="1"/>
          </p:cNvPicPr>
          <p:nvPr/>
        </p:nvPicPr>
        <p:blipFill>
          <a:blip r:embed="rId3" cstate="print"/>
          <a:srcRect/>
          <a:stretch>
            <a:fillRect/>
          </a:stretch>
        </p:blipFill>
        <p:spPr bwMode="auto">
          <a:xfrm>
            <a:off x="5549292" y="2689860"/>
            <a:ext cx="1231167" cy="995515"/>
          </a:xfrm>
          <a:prstGeom prst="rect">
            <a:avLst/>
          </a:prstGeom>
          <a:noFill/>
        </p:spPr>
      </p:pic>
      <p:sp>
        <p:nvSpPr>
          <p:cNvPr id="12" name="TextBox 11"/>
          <p:cNvSpPr txBox="1"/>
          <p:nvPr/>
        </p:nvSpPr>
        <p:spPr>
          <a:xfrm>
            <a:off x="6623508" y="3070861"/>
            <a:ext cx="2197093" cy="356100"/>
          </a:xfrm>
          <a:prstGeom prst="rect">
            <a:avLst/>
          </a:prstGeom>
          <a:noFill/>
        </p:spPr>
        <p:txBody>
          <a:bodyPr wrap="none" lIns="108816" tIns="54408" rIns="108816" bIns="54408" rtlCol="0">
            <a:spAutoFit/>
          </a:bodyPr>
          <a:lstStyle/>
          <a:p>
            <a:r>
              <a:rPr lang="en-US" sz="1600" dirty="0"/>
              <a:t>Python user on desktop</a:t>
            </a:r>
          </a:p>
        </p:txBody>
      </p:sp>
      <p:sp>
        <p:nvSpPr>
          <p:cNvPr id="13" name="AutoShape 14"/>
          <p:cNvSpPr>
            <a:spLocks noChangeArrowheads="1"/>
          </p:cNvSpPr>
          <p:nvPr/>
        </p:nvSpPr>
        <p:spPr bwMode="auto">
          <a:xfrm>
            <a:off x="8862380" y="4876800"/>
            <a:ext cx="2513617" cy="1143000"/>
          </a:xfrm>
          <a:prstGeom prst="can">
            <a:avLst>
              <a:gd name="adj" fmla="val 25000"/>
            </a:avLst>
          </a:prstGeom>
          <a:solidFill>
            <a:schemeClr val="accent1"/>
          </a:solidFill>
          <a:ln w="9525" cap="rnd">
            <a:noFill/>
            <a:round/>
            <a:headEnd type="none" w="sm" len="sm"/>
            <a:tailEnd type="none" w="sm" len="sm"/>
          </a:ln>
          <a:effectLst/>
        </p:spPr>
        <p:txBody>
          <a:bodyPr wrap="none" lIns="108816" tIns="54408" rIns="108816" bIns="54408" anchor="ctr"/>
          <a:lstStyle/>
          <a:p>
            <a:pPr algn="ctr" eaLnBrk="0" hangingPunct="0">
              <a:lnSpc>
                <a:spcPct val="70000"/>
              </a:lnSpc>
              <a:spcBef>
                <a:spcPct val="0"/>
              </a:spcBef>
              <a:buClrTx/>
              <a:defRPr/>
            </a:pPr>
            <a:r>
              <a:rPr lang="en-US" sz="1700" dirty="0">
                <a:solidFill>
                  <a:schemeClr val="bg1"/>
                </a:solidFill>
              </a:rPr>
              <a:t>Oracle Database</a:t>
            </a:r>
          </a:p>
          <a:p>
            <a:pPr eaLnBrk="0" hangingPunct="0">
              <a:lnSpc>
                <a:spcPct val="70000"/>
              </a:lnSpc>
              <a:spcBef>
                <a:spcPct val="0"/>
              </a:spcBef>
              <a:buClrTx/>
              <a:defRPr/>
            </a:pPr>
            <a:endParaRPr lang="en-US" sz="2100" dirty="0">
              <a:solidFill>
                <a:schemeClr val="bg1"/>
              </a:solidFill>
            </a:endParaRPr>
          </a:p>
          <a:p>
            <a:pPr eaLnBrk="0" hangingPunct="0">
              <a:lnSpc>
                <a:spcPct val="70000"/>
              </a:lnSpc>
              <a:spcBef>
                <a:spcPct val="0"/>
              </a:spcBef>
              <a:buClrTx/>
              <a:defRPr/>
            </a:pPr>
            <a:endParaRPr lang="en-US" sz="2100" dirty="0">
              <a:solidFill>
                <a:schemeClr val="bg1"/>
              </a:solidFill>
            </a:endParaRPr>
          </a:p>
          <a:p>
            <a:pPr eaLnBrk="0" hangingPunct="0">
              <a:lnSpc>
                <a:spcPct val="70000"/>
              </a:lnSpc>
              <a:spcBef>
                <a:spcPct val="0"/>
              </a:spcBef>
              <a:buClrTx/>
              <a:defRPr/>
            </a:pPr>
            <a:endParaRPr lang="en-US" sz="2100" dirty="0">
              <a:solidFill>
                <a:schemeClr val="bg1"/>
              </a:solidFill>
            </a:endParaRPr>
          </a:p>
          <a:p>
            <a:pPr eaLnBrk="0" hangingPunct="0">
              <a:lnSpc>
                <a:spcPct val="70000"/>
              </a:lnSpc>
              <a:spcBef>
                <a:spcPct val="0"/>
              </a:spcBef>
              <a:buClrTx/>
              <a:defRPr/>
            </a:pPr>
            <a:endParaRPr lang="en-US" sz="2100" dirty="0">
              <a:solidFill>
                <a:schemeClr val="bg1"/>
              </a:solidFill>
            </a:endParaRPr>
          </a:p>
        </p:txBody>
      </p:sp>
      <p:pic>
        <p:nvPicPr>
          <p:cNvPr id="14" name="Picture 16"/>
          <p:cNvPicPr>
            <a:picLocks noChangeAspect="1" noChangeArrowheads="1"/>
          </p:cNvPicPr>
          <p:nvPr/>
        </p:nvPicPr>
        <p:blipFill>
          <a:blip r:embed="rId4" cstate="print"/>
          <a:srcRect/>
          <a:stretch>
            <a:fillRect/>
          </a:stretch>
        </p:blipFill>
        <p:spPr bwMode="auto">
          <a:xfrm>
            <a:off x="8933852" y="5257799"/>
            <a:ext cx="639067" cy="450851"/>
          </a:xfrm>
          <a:prstGeom prst="rect">
            <a:avLst/>
          </a:prstGeom>
          <a:noFill/>
          <a:ln w="9525">
            <a:noFill/>
            <a:miter lim="800000"/>
            <a:headEnd/>
            <a:tailEnd/>
          </a:ln>
        </p:spPr>
      </p:pic>
      <p:sp>
        <p:nvSpPr>
          <p:cNvPr id="15" name="TextBox 14"/>
          <p:cNvSpPr txBox="1"/>
          <p:nvPr/>
        </p:nvSpPr>
        <p:spPr>
          <a:xfrm>
            <a:off x="9167060" y="5670948"/>
            <a:ext cx="1095831" cy="340711"/>
          </a:xfrm>
          <a:prstGeom prst="rect">
            <a:avLst/>
          </a:prstGeom>
          <a:noFill/>
        </p:spPr>
        <p:txBody>
          <a:bodyPr wrap="none" lIns="108816" tIns="54408" rIns="108816" bIns="54408" rtlCol="0">
            <a:spAutoFit/>
          </a:bodyPr>
          <a:lstStyle/>
          <a:p>
            <a:r>
              <a:rPr lang="en-US" sz="1500" dirty="0">
                <a:solidFill>
                  <a:schemeClr val="bg1"/>
                </a:solidFill>
              </a:rPr>
              <a:t>User tables</a:t>
            </a:r>
          </a:p>
        </p:txBody>
      </p:sp>
      <p:sp>
        <p:nvSpPr>
          <p:cNvPr id="28" name="Rectangle 27"/>
          <p:cNvSpPr/>
          <p:nvPr/>
        </p:nvSpPr>
        <p:spPr bwMode="auto">
          <a:xfrm>
            <a:off x="5536273" y="4114802"/>
            <a:ext cx="2539339" cy="23113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square" lIns="46017" tIns="23009" rIns="46017" bIns="23009" numCol="1" rtlCol="0" anchor="t" anchorCtr="0" compatLnSpc="1">
            <a:prstTxWarp prst="textNoShape">
              <a:avLst/>
            </a:prstTxWarp>
            <a:spAutoFit/>
          </a:bodyPr>
          <a:lstStyle/>
          <a:p>
            <a:pPr marL="59506" indent="-59506" algn="ctr" defTabSz="456999"/>
            <a:r>
              <a:rPr lang="en-US" sz="1200" b="1" dirty="0">
                <a:latin typeface="Arial" pitchFamily="-106" charset="0"/>
              </a:rPr>
              <a:t>Transparency Layer</a:t>
            </a:r>
          </a:p>
        </p:txBody>
      </p:sp>
      <p:sp>
        <p:nvSpPr>
          <p:cNvPr id="30" name="Rectangle 29"/>
          <p:cNvSpPr/>
          <p:nvPr/>
        </p:nvSpPr>
        <p:spPr>
          <a:xfrm>
            <a:off x="507868" y="1390494"/>
            <a:ext cx="5193048" cy="1154140"/>
          </a:xfrm>
          <a:prstGeom prst="rect">
            <a:avLst/>
          </a:prstGeom>
          <a:ln>
            <a:solidFill>
              <a:schemeClr val="tx2"/>
            </a:solidFill>
          </a:ln>
        </p:spPr>
        <p:txBody>
          <a:bodyPr wrap="none" lIns="45700" tIns="22849" rIns="45700" bIns="22849">
            <a:spAutoFit/>
          </a:bodyPr>
          <a:lstStyle/>
          <a:p>
            <a:r>
              <a:rPr lang="en-US" b="1" dirty="0">
                <a:latin typeface="Courier New" pitchFamily="49" charset="0"/>
                <a:cs typeface="Courier New" pitchFamily="49" charset="0"/>
              </a:rPr>
              <a:t>ONTIME_S = </a:t>
            </a:r>
            <a:r>
              <a:rPr lang="en-US" b="1" dirty="0" err="1">
                <a:solidFill>
                  <a:srgbClr val="FF0000"/>
                </a:solidFill>
                <a:latin typeface="Courier New" pitchFamily="49" charset="0"/>
                <a:cs typeface="Courier New" pitchFamily="49" charset="0"/>
              </a:rPr>
              <a:t>oml.sync</a:t>
            </a:r>
            <a:r>
              <a:rPr lang="en-US" b="1" dirty="0">
                <a:latin typeface="Courier New" pitchFamily="49" charset="0"/>
                <a:cs typeface="Courier New" pitchFamily="49" charset="0"/>
              </a:rPr>
              <a:t>(table="ONTIME_S")</a:t>
            </a:r>
          </a:p>
          <a:p>
            <a:r>
              <a:rPr lang="en-US" b="1" dirty="0">
                <a:latin typeface="Courier New" pitchFamily="49" charset="0"/>
                <a:cs typeface="Courier New" pitchFamily="49" charset="0"/>
              </a:rPr>
              <a:t>res = </a:t>
            </a:r>
            <a:r>
              <a:rPr lang="en-US" b="1" dirty="0" err="1">
                <a:latin typeface="Courier New" pitchFamily="49" charset="0"/>
                <a:cs typeface="Courier New" pitchFamily="49" charset="0"/>
              </a:rPr>
              <a:t>ONTIME_S.</a:t>
            </a:r>
            <a:r>
              <a:rPr lang="en-US" b="1" dirty="0" err="1">
                <a:solidFill>
                  <a:srgbClr val="FF0000"/>
                </a:solidFill>
                <a:latin typeface="Courier New" pitchFamily="49" charset="0"/>
                <a:cs typeface="Courier New" pitchFamily="49" charset="0"/>
              </a:rPr>
              <a:t>crosstab</a:t>
            </a:r>
            <a:r>
              <a:rPr lang="en-US" b="1" dirty="0">
                <a:latin typeface="Courier New" pitchFamily="49" charset="0"/>
                <a:cs typeface="Courier New" pitchFamily="49" charset="0"/>
              </a:rPr>
              <a:t>('DEST')</a:t>
            </a:r>
          </a:p>
          <a:p>
            <a:r>
              <a:rPr lang="en-US" b="1" dirty="0">
                <a:latin typeface="Courier New" pitchFamily="49" charset="0"/>
                <a:cs typeface="Courier New" pitchFamily="49" charset="0"/>
              </a:rPr>
              <a:t>type(res)</a:t>
            </a:r>
          </a:p>
          <a:p>
            <a:r>
              <a:rPr lang="en-US" b="1" dirty="0" err="1">
                <a:latin typeface="Courier New" pitchFamily="49" charset="0"/>
                <a:cs typeface="Courier New" pitchFamily="49" charset="0"/>
              </a:rPr>
              <a:t>res.head</a:t>
            </a:r>
            <a:r>
              <a:rPr lang="en-US" b="1" dirty="0">
                <a:latin typeface="Courier New" pitchFamily="49" charset="0"/>
                <a:cs typeface="Courier New" pitchFamily="49" charset="0"/>
              </a:rPr>
              <a:t>()</a:t>
            </a:r>
            <a:endParaRPr lang="en-US" b="1" dirty="0"/>
          </a:p>
        </p:txBody>
      </p:sp>
      <p:cxnSp>
        <p:nvCxnSpPr>
          <p:cNvPr id="32" name="Shape 31"/>
          <p:cNvCxnSpPr>
            <a:stCxn id="30" idx="2"/>
            <a:endCxn id="28" idx="1"/>
          </p:cNvCxnSpPr>
          <p:nvPr/>
        </p:nvCxnSpPr>
        <p:spPr bwMode="auto">
          <a:xfrm rot="16200000" flipH="1">
            <a:off x="3477465" y="2171560"/>
            <a:ext cx="1685735" cy="2431881"/>
          </a:xfrm>
          <a:prstGeom prst="curvedConnector2">
            <a:avLst/>
          </a:prstGeom>
          <a:noFill/>
          <a:ln w="9525" cap="flat" cmpd="sng" algn="ctr">
            <a:solidFill>
              <a:schemeClr val="tx1"/>
            </a:solidFill>
            <a:prstDash val="solid"/>
            <a:round/>
            <a:headEnd type="none" w="med" len="med"/>
            <a:tailEnd type="arrow"/>
          </a:ln>
          <a:effectLst/>
        </p:spPr>
      </p:cxnSp>
      <p:cxnSp>
        <p:nvCxnSpPr>
          <p:cNvPr id="34" name="Shape 33"/>
          <p:cNvCxnSpPr>
            <a:stCxn id="28" idx="3"/>
            <a:endCxn id="13" idx="1"/>
          </p:cNvCxnSpPr>
          <p:nvPr/>
        </p:nvCxnSpPr>
        <p:spPr bwMode="auto">
          <a:xfrm>
            <a:off x="8075612" y="4230369"/>
            <a:ext cx="2043577" cy="646431"/>
          </a:xfrm>
          <a:prstGeom prst="curvedConnector2">
            <a:avLst/>
          </a:prstGeom>
          <a:noFill/>
          <a:ln w="9525" cap="flat" cmpd="sng" algn="ctr">
            <a:solidFill>
              <a:schemeClr val="tx1"/>
            </a:solidFill>
            <a:prstDash val="solid"/>
            <a:round/>
            <a:headEnd type="none" w="med" len="med"/>
            <a:tailEnd type="arrow"/>
          </a:ln>
          <a:effectLst/>
        </p:spPr>
      </p:cxnSp>
      <p:sp>
        <p:nvSpPr>
          <p:cNvPr id="39" name="Folded Corner 38"/>
          <p:cNvSpPr/>
          <p:nvPr/>
        </p:nvSpPr>
        <p:spPr bwMode="auto">
          <a:xfrm>
            <a:off x="305353" y="3424534"/>
            <a:ext cx="4390690" cy="2700072"/>
          </a:xfrm>
          <a:prstGeom prst="foldedCorner">
            <a:avLst/>
          </a:prstGeom>
          <a:solidFill>
            <a:schemeClr val="bg1">
              <a:lumMod val="95000"/>
            </a:schemeClr>
          </a:solidFill>
          <a:ln w="9525" cap="flat" cmpd="sng" algn="ctr">
            <a:solidFill>
              <a:schemeClr val="bg2"/>
            </a:solidFill>
            <a:prstDash val="solid"/>
            <a:round/>
            <a:headEnd type="none" w="med" len="med"/>
            <a:tailEnd type="none" w="med" len="med"/>
          </a:ln>
          <a:effectLst/>
        </p:spPr>
        <p:txBody>
          <a:bodyPr vert="horz" wrap="square" lIns="46017" tIns="23009" rIns="46017" bIns="23009" numCol="1" rtlCol="0" anchor="t" anchorCtr="0" compatLnSpc="1">
            <a:prstTxWarp prst="textNoShape">
              <a:avLst/>
            </a:prstTxWarp>
            <a:spAutoFit/>
          </a:bodyPr>
          <a:lstStyle/>
          <a:p>
            <a:pPr marL="59506" indent="-59506" defTabSz="456999"/>
            <a:r>
              <a:rPr lang="en-US" sz="1600" dirty="0">
                <a:latin typeface="Arial" pitchFamily="-106" charset="0"/>
              </a:rPr>
              <a:t>Source data is a </a:t>
            </a:r>
            <a:r>
              <a:rPr lang="en-US" sz="1600" dirty="0" err="1">
                <a:latin typeface="Arial" pitchFamily="-106" charset="0"/>
              </a:rPr>
              <a:t>DataFrame</a:t>
            </a:r>
            <a:r>
              <a:rPr lang="en-US" sz="1600" dirty="0">
                <a:latin typeface="Arial" pitchFamily="-106" charset="0"/>
              </a:rPr>
              <a:t>, ONTIME_S, which is an Oracle Database table</a:t>
            </a:r>
          </a:p>
          <a:p>
            <a:pPr marL="59506" indent="-59506" defTabSz="456999"/>
            <a:endParaRPr lang="en-US" sz="1600" dirty="0">
              <a:latin typeface="Arial" pitchFamily="-106" charset="0"/>
            </a:endParaRPr>
          </a:p>
          <a:p>
            <a:pPr marL="59506" indent="-59506"/>
            <a:r>
              <a:rPr lang="en-US" sz="1600" dirty="0">
                <a:latin typeface="Arial" pitchFamily="-106" charset="0"/>
              </a:rPr>
              <a:t>crosstab() function overloaded to accept OML </a:t>
            </a:r>
            <a:r>
              <a:rPr lang="en-US" sz="1600" dirty="0" err="1">
                <a:latin typeface="Arial" pitchFamily="-106" charset="0"/>
              </a:rPr>
              <a:t>DataFrame</a:t>
            </a:r>
            <a:r>
              <a:rPr lang="en-US" sz="1600" dirty="0">
                <a:latin typeface="Arial" pitchFamily="-106" charset="0"/>
              </a:rPr>
              <a:t> objects and transparently generates SQL for execution in Oracle Database</a:t>
            </a:r>
          </a:p>
          <a:p>
            <a:pPr marL="59506" indent="-59506"/>
            <a:endParaRPr lang="en-US" sz="1600" dirty="0">
              <a:latin typeface="Arial" pitchFamily="-106" charset="0"/>
            </a:endParaRPr>
          </a:p>
          <a:p>
            <a:pPr marL="59506" indent="-59506" defTabSz="456999"/>
            <a:r>
              <a:rPr lang="en-US" sz="1600" dirty="0">
                <a:latin typeface="Arial" pitchFamily="-106" charset="0"/>
              </a:rPr>
              <a:t>Returns </a:t>
            </a:r>
            <a:r>
              <a:rPr lang="en-US" sz="1600">
                <a:latin typeface="Arial" pitchFamily="-106" charset="0"/>
              </a:rPr>
              <a:t>an ‘oml.core.frame.DataFrame’ </a:t>
            </a:r>
            <a:r>
              <a:rPr lang="en-US" sz="1600" dirty="0">
                <a:latin typeface="Arial" pitchFamily="-106" charset="0"/>
              </a:rPr>
              <a:t>object</a:t>
            </a:r>
          </a:p>
        </p:txBody>
      </p:sp>
      <p:grpSp>
        <p:nvGrpSpPr>
          <p:cNvPr id="2" name="Group 2"/>
          <p:cNvGrpSpPr>
            <a:grpSpLocks/>
          </p:cNvGrpSpPr>
          <p:nvPr/>
        </p:nvGrpSpPr>
        <p:grpSpPr bwMode="auto">
          <a:xfrm>
            <a:off x="10024488" y="5196395"/>
            <a:ext cx="416390" cy="436455"/>
            <a:chOff x="1632" y="1248"/>
            <a:chExt cx="2682" cy="2286"/>
          </a:xfrm>
        </p:grpSpPr>
        <p:sp>
          <p:nvSpPr>
            <p:cNvPr id="41"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en-US"/>
            </a:p>
          </p:txBody>
        </p:sp>
        <p:sp>
          <p:nvSpPr>
            <p:cNvPr id="42" name="AutoShape 4"/>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en-US"/>
            </a:p>
          </p:txBody>
        </p:sp>
        <p:sp>
          <p:nvSpPr>
            <p:cNvPr id="43" name="AutoShape 5"/>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en-US"/>
            </a:p>
          </p:txBody>
        </p:sp>
      </p:grpSp>
      <p:sp>
        <p:nvSpPr>
          <p:cNvPr id="44" name="TextBox 43"/>
          <p:cNvSpPr txBox="1"/>
          <p:nvPr/>
        </p:nvSpPr>
        <p:spPr>
          <a:xfrm>
            <a:off x="10569686" y="5197075"/>
            <a:ext cx="630126" cy="571544"/>
          </a:xfrm>
          <a:prstGeom prst="rect">
            <a:avLst/>
          </a:prstGeom>
          <a:noFill/>
        </p:spPr>
        <p:txBody>
          <a:bodyPr wrap="none" lIns="108816" tIns="54408" rIns="108816" bIns="54408" rtlCol="0">
            <a:spAutoFit/>
          </a:bodyPr>
          <a:lstStyle/>
          <a:p>
            <a:r>
              <a:rPr lang="en-US" sz="1500" dirty="0">
                <a:solidFill>
                  <a:schemeClr val="bg1"/>
                </a:solidFill>
              </a:rPr>
              <a:t>In-db</a:t>
            </a:r>
            <a:br>
              <a:rPr lang="en-US" sz="1500" dirty="0">
                <a:solidFill>
                  <a:schemeClr val="bg1"/>
                </a:solidFill>
              </a:rPr>
            </a:br>
            <a:r>
              <a:rPr lang="en-US" sz="1500" dirty="0">
                <a:solidFill>
                  <a:schemeClr val="bg1"/>
                </a:solidFill>
              </a:rPr>
              <a:t>stats</a:t>
            </a:r>
          </a:p>
        </p:txBody>
      </p:sp>
      <p:cxnSp>
        <p:nvCxnSpPr>
          <p:cNvPr id="36" name="Curved Connector 35"/>
          <p:cNvCxnSpPr/>
          <p:nvPr/>
        </p:nvCxnSpPr>
        <p:spPr bwMode="auto">
          <a:xfrm rot="16200000" flipH="1">
            <a:off x="9960295" y="5035695"/>
            <a:ext cx="490280" cy="172491"/>
          </a:xfrm>
          <a:prstGeom prst="curvedConnector4">
            <a:avLst>
              <a:gd name="adj1" fmla="val 50000"/>
              <a:gd name="adj2" fmla="val 237704"/>
            </a:avLst>
          </a:prstGeom>
          <a:noFill/>
          <a:ln w="9525" cap="flat" cmpd="sng" algn="ctr">
            <a:solidFill>
              <a:schemeClr val="tx1"/>
            </a:solidFill>
            <a:prstDash val="solid"/>
            <a:round/>
            <a:headEnd type="none" w="med" len="med"/>
            <a:tailEnd type="arrow"/>
          </a:ln>
          <a:effectLst/>
        </p:spPr>
      </p:cxnSp>
      <p:cxnSp>
        <p:nvCxnSpPr>
          <p:cNvPr id="48" name="Shape 47"/>
          <p:cNvCxnSpPr>
            <a:endCxn id="14" idx="3"/>
          </p:cNvCxnSpPr>
          <p:nvPr/>
        </p:nvCxnSpPr>
        <p:spPr bwMode="auto">
          <a:xfrm rot="10800000" flipV="1">
            <a:off x="9572919" y="5367080"/>
            <a:ext cx="451569" cy="116144"/>
          </a:xfrm>
          <a:prstGeom prst="curvedConnector3">
            <a:avLst>
              <a:gd name="adj1" fmla="val 50000"/>
            </a:avLst>
          </a:prstGeom>
          <a:noFill/>
          <a:ln w="9525" cap="flat" cmpd="sng" algn="ctr">
            <a:solidFill>
              <a:schemeClr val="tx1"/>
            </a:solidFill>
            <a:prstDash val="solid"/>
            <a:round/>
            <a:headEnd type="none" w="med" len="med"/>
            <a:tailEnd type="arrow"/>
          </a:ln>
          <a:effectLst/>
        </p:spPr>
      </p:cxnSp>
      <p:sp>
        <p:nvSpPr>
          <p:cNvPr id="29" name="Rectangle 28"/>
          <p:cNvSpPr/>
          <p:nvPr/>
        </p:nvSpPr>
        <p:spPr>
          <a:xfrm>
            <a:off x="9141619" y="3327400"/>
            <a:ext cx="2702607" cy="738642"/>
          </a:xfrm>
          <a:prstGeom prst="rect">
            <a:avLst/>
          </a:prstGeom>
          <a:ln>
            <a:solidFill>
              <a:schemeClr val="tx2"/>
            </a:solidFill>
          </a:ln>
        </p:spPr>
        <p:txBody>
          <a:bodyPr wrap="square" lIns="45700" tIns="22849" rIns="45700" bIns="22849">
            <a:spAutoFit/>
          </a:bodyPr>
          <a:lstStyle/>
          <a:p>
            <a:pPr algn="l"/>
            <a:r>
              <a:rPr lang="en-US" sz="1500" b="1" dirty="0">
                <a:latin typeface="Courier New" pitchFamily="49" charset="0"/>
                <a:cs typeface="Courier New" pitchFamily="49" charset="0"/>
              </a:rPr>
              <a:t>select DEST, count(*)</a:t>
            </a:r>
          </a:p>
          <a:p>
            <a:pPr algn="l"/>
            <a:r>
              <a:rPr lang="en-US" sz="1500" b="1" dirty="0">
                <a:latin typeface="Courier New" pitchFamily="49" charset="0"/>
                <a:cs typeface="Courier New" pitchFamily="49" charset="0"/>
              </a:rPr>
              <a:t>from ONTIME_S</a:t>
            </a:r>
          </a:p>
          <a:p>
            <a:pPr algn="l"/>
            <a:r>
              <a:rPr lang="en-US" sz="1500" b="1" dirty="0">
                <a:latin typeface="Courier New" pitchFamily="49" charset="0"/>
                <a:cs typeface="Courier New" pitchFamily="49" charset="0"/>
              </a:rPr>
              <a:t>group by DEST</a:t>
            </a:r>
            <a:endParaRPr lang="en-US" sz="1500" b="1" dirty="0"/>
          </a:p>
        </p:txBody>
      </p:sp>
      <p:pic>
        <p:nvPicPr>
          <p:cNvPr id="7" name="Picture 6"/>
          <p:cNvPicPr>
            <a:picLocks noChangeAspect="1"/>
          </p:cNvPicPr>
          <p:nvPr/>
        </p:nvPicPr>
        <p:blipFill>
          <a:blip r:embed="rId5"/>
          <a:stretch>
            <a:fillRect/>
          </a:stretch>
        </p:blipFill>
        <p:spPr>
          <a:xfrm>
            <a:off x="8196643" y="595498"/>
            <a:ext cx="3647583" cy="2088420"/>
          </a:xfrm>
          <a:prstGeom prst="rect">
            <a:avLst/>
          </a:prstGeom>
        </p:spPr>
      </p:pic>
    </p:spTree>
    <p:extLst>
      <p:ext uri="{BB962C8B-B14F-4D97-AF65-F5344CB8AC3E}">
        <p14:creationId xmlns:p14="http://schemas.microsoft.com/office/powerpoint/2010/main" val="1662010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31812" y="406400"/>
            <a:ext cx="11125200" cy="508000"/>
          </a:xfrm>
        </p:spPr>
        <p:txBody>
          <a:bodyPr/>
          <a:lstStyle/>
          <a:p>
            <a:r>
              <a:rPr lang="en-US" dirty="0"/>
              <a:t>Oracle Machine Learning for Python</a:t>
            </a:r>
          </a:p>
        </p:txBody>
      </p:sp>
      <p:sp>
        <p:nvSpPr>
          <p:cNvPr id="6" name="Content Placeholder 5"/>
          <p:cNvSpPr>
            <a:spLocks noGrp="1"/>
          </p:cNvSpPr>
          <p:nvPr>
            <p:ph idx="1"/>
          </p:nvPr>
        </p:nvSpPr>
        <p:spPr>
          <a:xfrm>
            <a:off x="531151" y="1143000"/>
            <a:ext cx="11126522" cy="4800601"/>
          </a:xfrm>
        </p:spPr>
        <p:txBody>
          <a:bodyPr/>
          <a:lstStyle/>
          <a:p>
            <a:pPr marL="342900" indent="-342900">
              <a:lnSpc>
                <a:spcPct val="100000"/>
              </a:lnSpc>
              <a:spcBef>
                <a:spcPts val="0"/>
              </a:spcBef>
              <a:spcAft>
                <a:spcPts val="600"/>
              </a:spcAft>
              <a:buFont typeface="Arial" panose="020B0604020202020204" pitchFamily="34" charset="0"/>
              <a:buChar char="•"/>
            </a:pPr>
            <a:r>
              <a:rPr lang="en-US" sz="2000" b="0" dirty="0"/>
              <a:t>Transparency layer</a:t>
            </a:r>
          </a:p>
          <a:p>
            <a:pPr marL="697107" lvl="3" indent="-285750">
              <a:lnSpc>
                <a:spcPct val="100000"/>
              </a:lnSpc>
              <a:spcBef>
                <a:spcPts val="0"/>
              </a:spcBef>
              <a:spcAft>
                <a:spcPts val="600"/>
              </a:spcAft>
            </a:pPr>
            <a:r>
              <a:rPr lang="en-US" sz="1800" dirty="0"/>
              <a:t>Leverage proxy objects so data remain in database</a:t>
            </a:r>
          </a:p>
          <a:p>
            <a:pPr marL="697107" lvl="3" indent="-285750">
              <a:lnSpc>
                <a:spcPct val="100000"/>
              </a:lnSpc>
              <a:spcBef>
                <a:spcPts val="0"/>
              </a:spcBef>
              <a:spcAft>
                <a:spcPts val="600"/>
              </a:spcAft>
            </a:pPr>
            <a:r>
              <a:rPr lang="en-US" sz="1800" dirty="0"/>
              <a:t>Overload Python functions translating functionality to SQL</a:t>
            </a:r>
          </a:p>
          <a:p>
            <a:pPr marL="697107" lvl="3" indent="-285750">
              <a:lnSpc>
                <a:spcPct val="100000"/>
              </a:lnSpc>
              <a:spcBef>
                <a:spcPts val="0"/>
              </a:spcBef>
              <a:spcAft>
                <a:spcPts val="600"/>
              </a:spcAft>
            </a:pPr>
            <a:r>
              <a:rPr lang="en-US" sz="1800" dirty="0"/>
              <a:t>Use familiar Python syntax to manipulate  database data</a:t>
            </a:r>
          </a:p>
          <a:p>
            <a:pPr marL="342900" indent="-342900">
              <a:lnSpc>
                <a:spcPct val="100000"/>
              </a:lnSpc>
              <a:spcBef>
                <a:spcPts val="0"/>
              </a:spcBef>
              <a:spcAft>
                <a:spcPts val="600"/>
              </a:spcAft>
              <a:buFont typeface="Arial" panose="020B0604020202020204" pitchFamily="34" charset="0"/>
              <a:buChar char="•"/>
            </a:pPr>
            <a:r>
              <a:rPr lang="en-US" sz="2000" b="0" dirty="0"/>
              <a:t>Parallel, distributed algorithms</a:t>
            </a:r>
          </a:p>
          <a:p>
            <a:pPr marL="697107" lvl="3" indent="-285750">
              <a:lnSpc>
                <a:spcPct val="100000"/>
              </a:lnSpc>
              <a:spcBef>
                <a:spcPts val="0"/>
              </a:spcBef>
              <a:spcAft>
                <a:spcPts val="600"/>
              </a:spcAft>
            </a:pPr>
            <a:r>
              <a:rPr lang="en-US" sz="1800" dirty="0"/>
              <a:t>Scalability and performance</a:t>
            </a:r>
          </a:p>
          <a:p>
            <a:pPr marL="697107" lvl="3" indent="-285750">
              <a:lnSpc>
                <a:spcPct val="100000"/>
              </a:lnSpc>
              <a:spcBef>
                <a:spcPts val="0"/>
              </a:spcBef>
              <a:spcAft>
                <a:spcPts val="600"/>
              </a:spcAft>
            </a:pPr>
            <a:r>
              <a:rPr lang="en-US" sz="1800" dirty="0"/>
              <a:t>Exposes in-database algorithms from Oracle Data Mining</a:t>
            </a:r>
          </a:p>
          <a:p>
            <a:pPr marL="342900" indent="-342900">
              <a:lnSpc>
                <a:spcPct val="100000"/>
              </a:lnSpc>
              <a:spcBef>
                <a:spcPts val="0"/>
              </a:spcBef>
              <a:spcAft>
                <a:spcPts val="600"/>
              </a:spcAft>
              <a:buFont typeface="Arial" panose="020B0604020202020204" pitchFamily="34" charset="0"/>
              <a:buChar char="•"/>
            </a:pPr>
            <a:r>
              <a:rPr lang="en-US" sz="2000" b="0" dirty="0"/>
              <a:t>Embedded Python execution</a:t>
            </a:r>
          </a:p>
          <a:p>
            <a:pPr marL="697107" lvl="3" indent="-285750">
              <a:lnSpc>
                <a:spcPct val="100000"/>
              </a:lnSpc>
              <a:spcBef>
                <a:spcPts val="0"/>
              </a:spcBef>
              <a:spcAft>
                <a:spcPts val="600"/>
              </a:spcAft>
            </a:pPr>
            <a:r>
              <a:rPr lang="en-US" sz="1800" dirty="0"/>
              <a:t>Manage and invoke Python scripts in Oracle Database </a:t>
            </a:r>
          </a:p>
          <a:p>
            <a:pPr marL="697107" lvl="3" indent="-285750">
              <a:lnSpc>
                <a:spcPct val="100000"/>
              </a:lnSpc>
              <a:spcBef>
                <a:spcPts val="0"/>
              </a:spcBef>
              <a:spcAft>
                <a:spcPts val="600"/>
              </a:spcAft>
            </a:pPr>
            <a:r>
              <a:rPr lang="en-US" sz="1800" dirty="0"/>
              <a:t>Data-parallel, task-parallel, and non-parallel execution</a:t>
            </a:r>
          </a:p>
          <a:p>
            <a:pPr marL="697107" lvl="3" indent="-285750">
              <a:lnSpc>
                <a:spcPct val="100000"/>
              </a:lnSpc>
              <a:spcBef>
                <a:spcPts val="0"/>
              </a:spcBef>
              <a:spcAft>
                <a:spcPts val="600"/>
              </a:spcAft>
            </a:pPr>
            <a:r>
              <a:rPr lang="en-US" sz="1800" dirty="0"/>
              <a:t>Use open source Python packages</a:t>
            </a:r>
          </a:p>
          <a:p>
            <a:pPr marL="342900" indent="-342900">
              <a:lnSpc>
                <a:spcPct val="100000"/>
              </a:lnSpc>
              <a:spcBef>
                <a:spcPts val="0"/>
              </a:spcBef>
              <a:spcAft>
                <a:spcPts val="600"/>
              </a:spcAft>
              <a:buFont typeface="Arial" panose="020B0604020202020204" pitchFamily="34" charset="0"/>
              <a:buChar char="•"/>
            </a:pPr>
            <a:r>
              <a:rPr lang="en-US" sz="2000" b="0" dirty="0"/>
              <a:t>Automated machine learning</a:t>
            </a:r>
          </a:p>
          <a:p>
            <a:pPr marL="697107" lvl="3" indent="-285750">
              <a:lnSpc>
                <a:spcPct val="100000"/>
              </a:lnSpc>
              <a:spcBef>
                <a:spcPts val="0"/>
              </a:spcBef>
              <a:spcAft>
                <a:spcPts val="600"/>
              </a:spcAft>
            </a:pPr>
            <a:r>
              <a:rPr lang="en-US" sz="1800" dirty="0"/>
              <a:t>Feature selection, model selection, hyper-parameter tuning</a:t>
            </a:r>
          </a:p>
        </p:txBody>
      </p:sp>
      <p:sp>
        <p:nvSpPr>
          <p:cNvPr id="4" name="Slide Number Placeholder 3"/>
          <p:cNvSpPr>
            <a:spLocks noGrp="1"/>
          </p:cNvSpPr>
          <p:nvPr>
            <p:ph type="sldNum" sz="quarter" idx="12"/>
          </p:nvPr>
        </p:nvSpPr>
        <p:spPr/>
        <p:txBody>
          <a:bodyPr/>
          <a:lstStyle/>
          <a:p>
            <a:fld id="{C51EAA63-D034-42AE-91FA-B13B9518C7BE}" type="slidenum">
              <a:rPr lang="en-US" smtClean="0"/>
              <a:pPr/>
              <a:t>31</a:t>
            </a:fld>
            <a:endParaRPr lang="en-US" dirty="0"/>
          </a:p>
        </p:txBody>
      </p:sp>
      <p:sp>
        <p:nvSpPr>
          <p:cNvPr id="8" name="Rectangle 7"/>
          <p:cNvSpPr/>
          <p:nvPr/>
        </p:nvSpPr>
        <p:spPr>
          <a:xfrm>
            <a:off x="9911693" y="2057401"/>
            <a:ext cx="1752600" cy="1066799"/>
          </a:xfrm>
          <a:prstGeom prst="rect">
            <a:avLst/>
          </a:prstGeom>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121899" tIns="60949" rIns="121899" bIns="60949" rtlCol="0" anchor="ctr"/>
          <a:lstStyle/>
          <a:p>
            <a:pPr algn="ctr" defTabSz="911896"/>
            <a:endParaRPr lang="en-US" dirty="0">
              <a:solidFill>
                <a:srgbClr val="000000"/>
              </a:solidFill>
            </a:endParaRPr>
          </a:p>
        </p:txBody>
      </p:sp>
      <p:sp>
        <p:nvSpPr>
          <p:cNvPr id="9" name="Rectangle 8"/>
          <p:cNvSpPr/>
          <p:nvPr/>
        </p:nvSpPr>
        <p:spPr>
          <a:xfrm>
            <a:off x="7320893" y="3810000"/>
            <a:ext cx="4156584" cy="1984023"/>
          </a:xfrm>
          <a:prstGeom prst="rect">
            <a:avLst/>
          </a:prstGeom>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121899" tIns="60949" rIns="121899" bIns="60949" rtlCol="0" anchor="ctr"/>
          <a:lstStyle/>
          <a:p>
            <a:pPr algn="ctr" defTabSz="911896"/>
            <a:endParaRPr lang="en-US" dirty="0">
              <a:solidFill>
                <a:srgbClr val="000000"/>
              </a:solidFill>
            </a:endParaRPr>
          </a:p>
        </p:txBody>
      </p:sp>
      <p:sp>
        <p:nvSpPr>
          <p:cNvPr id="10" name="AutoShape 14"/>
          <p:cNvSpPr>
            <a:spLocks noChangeArrowheads="1"/>
          </p:cNvSpPr>
          <p:nvPr/>
        </p:nvSpPr>
        <p:spPr bwMode="auto">
          <a:xfrm>
            <a:off x="7595529" y="4046219"/>
            <a:ext cx="2513617" cy="1143000"/>
          </a:xfrm>
          <a:prstGeom prst="can">
            <a:avLst>
              <a:gd name="adj" fmla="val 25000"/>
            </a:avLst>
          </a:prstGeom>
          <a:solidFill>
            <a:schemeClr val="accent1"/>
          </a:solidFill>
          <a:ln w="9525" cap="rnd">
            <a:noFill/>
            <a:round/>
            <a:headEnd type="none" w="sm" len="sm"/>
            <a:tailEnd type="none" w="sm" len="sm"/>
          </a:ln>
          <a:effectLst/>
        </p:spPr>
        <p:txBody>
          <a:bodyPr wrap="none" lIns="108648" tIns="54324" rIns="108648" bIns="54324" anchor="ctr"/>
          <a:lstStyle/>
          <a:p>
            <a:pPr eaLnBrk="0" hangingPunct="0">
              <a:lnSpc>
                <a:spcPct val="70000"/>
              </a:lnSpc>
              <a:spcBef>
                <a:spcPct val="0"/>
              </a:spcBef>
              <a:buClrTx/>
              <a:defRPr/>
            </a:pPr>
            <a:r>
              <a:rPr lang="en-US" sz="1700" dirty="0">
                <a:solidFill>
                  <a:schemeClr val="bg1"/>
                </a:solidFill>
              </a:rPr>
              <a:t>        Oracle Database</a:t>
            </a:r>
          </a:p>
          <a:p>
            <a:pPr eaLnBrk="0" hangingPunct="0">
              <a:lnSpc>
                <a:spcPct val="70000"/>
              </a:lnSpc>
              <a:spcBef>
                <a:spcPct val="0"/>
              </a:spcBef>
              <a:buClrTx/>
              <a:defRPr/>
            </a:pPr>
            <a:endParaRPr lang="en-US" sz="2100" dirty="0">
              <a:solidFill>
                <a:schemeClr val="bg1"/>
              </a:solidFill>
            </a:endParaRPr>
          </a:p>
          <a:p>
            <a:pPr eaLnBrk="0" hangingPunct="0">
              <a:lnSpc>
                <a:spcPct val="70000"/>
              </a:lnSpc>
              <a:spcBef>
                <a:spcPct val="0"/>
              </a:spcBef>
              <a:buClrTx/>
              <a:defRPr/>
            </a:pPr>
            <a:endParaRPr lang="en-US" sz="2100" dirty="0">
              <a:solidFill>
                <a:schemeClr val="bg1"/>
              </a:solidFill>
            </a:endParaRPr>
          </a:p>
          <a:p>
            <a:pPr eaLnBrk="0" hangingPunct="0">
              <a:lnSpc>
                <a:spcPct val="70000"/>
              </a:lnSpc>
              <a:spcBef>
                <a:spcPct val="0"/>
              </a:spcBef>
              <a:buClrTx/>
              <a:defRPr/>
            </a:pPr>
            <a:endParaRPr lang="en-US" sz="2100" dirty="0">
              <a:solidFill>
                <a:schemeClr val="bg1"/>
              </a:solidFill>
            </a:endParaRPr>
          </a:p>
          <a:p>
            <a:pPr eaLnBrk="0" hangingPunct="0">
              <a:lnSpc>
                <a:spcPct val="70000"/>
              </a:lnSpc>
              <a:spcBef>
                <a:spcPct val="0"/>
              </a:spcBef>
              <a:buClrTx/>
              <a:defRPr/>
            </a:pPr>
            <a:endParaRPr lang="en-US" sz="2100" dirty="0">
              <a:solidFill>
                <a:schemeClr val="bg1"/>
              </a:solidFill>
            </a:endParaRPr>
          </a:p>
        </p:txBody>
      </p:sp>
      <p:pic>
        <p:nvPicPr>
          <p:cNvPr id="11" name="Picture 16"/>
          <p:cNvPicPr>
            <a:picLocks noChangeAspect="1" noChangeArrowheads="1"/>
          </p:cNvPicPr>
          <p:nvPr/>
        </p:nvPicPr>
        <p:blipFill>
          <a:blip r:embed="rId3" cstate="print"/>
          <a:srcRect/>
          <a:stretch>
            <a:fillRect/>
          </a:stretch>
        </p:blipFill>
        <p:spPr bwMode="auto">
          <a:xfrm>
            <a:off x="7667011" y="4427217"/>
            <a:ext cx="639067" cy="450851"/>
          </a:xfrm>
          <a:prstGeom prst="rect">
            <a:avLst/>
          </a:prstGeom>
          <a:noFill/>
          <a:ln w="9525">
            <a:noFill/>
            <a:miter lim="800000"/>
            <a:headEnd/>
            <a:tailEnd/>
          </a:ln>
        </p:spPr>
      </p:pic>
      <p:sp>
        <p:nvSpPr>
          <p:cNvPr id="12" name="TextBox 11"/>
          <p:cNvSpPr txBox="1"/>
          <p:nvPr/>
        </p:nvSpPr>
        <p:spPr>
          <a:xfrm>
            <a:off x="7900209" y="4840367"/>
            <a:ext cx="1095492" cy="340541"/>
          </a:xfrm>
          <a:prstGeom prst="rect">
            <a:avLst/>
          </a:prstGeom>
          <a:noFill/>
        </p:spPr>
        <p:txBody>
          <a:bodyPr wrap="none" lIns="108648" tIns="54324" rIns="108648" bIns="54324" rtlCol="0">
            <a:spAutoFit/>
          </a:bodyPr>
          <a:lstStyle/>
          <a:p>
            <a:r>
              <a:rPr lang="en-US" sz="1500" dirty="0">
                <a:solidFill>
                  <a:schemeClr val="bg1"/>
                </a:solidFill>
              </a:rPr>
              <a:t>User tables</a:t>
            </a:r>
          </a:p>
        </p:txBody>
      </p:sp>
      <p:cxnSp>
        <p:nvCxnSpPr>
          <p:cNvPr id="13" name="Shape 12"/>
          <p:cNvCxnSpPr/>
          <p:nvPr/>
        </p:nvCxnSpPr>
        <p:spPr bwMode="auto">
          <a:xfrm>
            <a:off x="9534390" y="3013584"/>
            <a:ext cx="333491" cy="1082792"/>
          </a:xfrm>
          <a:prstGeom prst="curvedConnector2">
            <a:avLst/>
          </a:prstGeom>
          <a:noFill/>
          <a:ln w="9525" cap="flat" cmpd="sng" algn="ctr">
            <a:solidFill>
              <a:schemeClr val="tx1"/>
            </a:solidFill>
            <a:prstDash val="solid"/>
            <a:round/>
            <a:headEnd type="none" w="med" len="med"/>
            <a:tailEnd type="arrow"/>
          </a:ln>
          <a:effectLst/>
        </p:spPr>
      </p:cxnSp>
      <p:grpSp>
        <p:nvGrpSpPr>
          <p:cNvPr id="2" name="Group 13"/>
          <p:cNvGrpSpPr>
            <a:grpSpLocks/>
          </p:cNvGrpSpPr>
          <p:nvPr/>
        </p:nvGrpSpPr>
        <p:grpSpPr bwMode="auto">
          <a:xfrm>
            <a:off x="8757637" y="4365823"/>
            <a:ext cx="416390" cy="436455"/>
            <a:chOff x="1632" y="1248"/>
            <a:chExt cx="2682" cy="2286"/>
          </a:xfrm>
        </p:grpSpPr>
        <p:sp>
          <p:nvSpPr>
            <p:cNvPr id="15"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en-US"/>
            </a:p>
          </p:txBody>
        </p:sp>
        <p:sp>
          <p:nvSpPr>
            <p:cNvPr id="16" name="AutoShape 4"/>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en-US"/>
            </a:p>
          </p:txBody>
        </p:sp>
        <p:sp>
          <p:nvSpPr>
            <p:cNvPr id="17" name="AutoShape 5"/>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en-US"/>
            </a:p>
          </p:txBody>
        </p:sp>
      </p:grpSp>
      <p:sp>
        <p:nvSpPr>
          <p:cNvPr id="18" name="TextBox 17"/>
          <p:cNvSpPr txBox="1"/>
          <p:nvPr/>
        </p:nvSpPr>
        <p:spPr>
          <a:xfrm>
            <a:off x="9317788" y="4366497"/>
            <a:ext cx="629787" cy="571374"/>
          </a:xfrm>
          <a:prstGeom prst="rect">
            <a:avLst/>
          </a:prstGeom>
          <a:noFill/>
        </p:spPr>
        <p:txBody>
          <a:bodyPr wrap="none" lIns="108648" tIns="54324" rIns="108648" bIns="54324" rtlCol="0">
            <a:spAutoFit/>
          </a:bodyPr>
          <a:lstStyle/>
          <a:p>
            <a:r>
              <a:rPr lang="en-US" sz="1500" dirty="0">
                <a:solidFill>
                  <a:schemeClr val="bg1"/>
                </a:solidFill>
              </a:rPr>
              <a:t>In-db</a:t>
            </a:r>
            <a:br>
              <a:rPr lang="en-US" sz="1500" dirty="0">
                <a:solidFill>
                  <a:schemeClr val="bg1"/>
                </a:solidFill>
              </a:rPr>
            </a:br>
            <a:r>
              <a:rPr lang="en-US" sz="1500" dirty="0">
                <a:solidFill>
                  <a:schemeClr val="bg1"/>
                </a:solidFill>
              </a:rPr>
              <a:t>stats</a:t>
            </a:r>
          </a:p>
        </p:txBody>
      </p:sp>
      <p:cxnSp>
        <p:nvCxnSpPr>
          <p:cNvPr id="19" name="Shape 47"/>
          <p:cNvCxnSpPr>
            <a:endCxn id="11" idx="3"/>
          </p:cNvCxnSpPr>
          <p:nvPr/>
        </p:nvCxnSpPr>
        <p:spPr bwMode="auto">
          <a:xfrm rot="10800000" flipV="1">
            <a:off x="8306078" y="4536499"/>
            <a:ext cx="451569" cy="116144"/>
          </a:xfrm>
          <a:prstGeom prst="curvedConnector3">
            <a:avLst>
              <a:gd name="adj1" fmla="val 50000"/>
            </a:avLst>
          </a:prstGeom>
          <a:noFill/>
          <a:ln w="9525" cap="flat" cmpd="sng" algn="ctr">
            <a:solidFill>
              <a:schemeClr val="tx1"/>
            </a:solidFill>
            <a:prstDash val="solid"/>
            <a:round/>
            <a:headEnd type="none" w="med" len="med"/>
            <a:tailEnd type="arrow"/>
          </a:ln>
          <a:effectLst/>
        </p:spPr>
      </p:cxnSp>
      <p:sp>
        <p:nvSpPr>
          <p:cNvPr id="20" name="Rectangle 19"/>
          <p:cNvSpPr/>
          <p:nvPr/>
        </p:nvSpPr>
        <p:spPr>
          <a:xfrm>
            <a:off x="10336386" y="4145280"/>
            <a:ext cx="1145343" cy="969442"/>
          </a:xfrm>
          <a:prstGeom prst="rect">
            <a:avLst/>
          </a:prstGeom>
        </p:spPr>
        <p:txBody>
          <a:bodyPr wrap="none" lIns="45671" tIns="22833" rIns="45671" bIns="22833">
            <a:spAutoFit/>
          </a:bodyPr>
          <a:lstStyle/>
          <a:p>
            <a:r>
              <a:rPr lang="en-US" sz="2000" b="1" dirty="0"/>
              <a:t>Database </a:t>
            </a:r>
          </a:p>
          <a:p>
            <a:r>
              <a:rPr lang="en-US" sz="2000" b="1" dirty="0"/>
              <a:t>Server</a:t>
            </a:r>
            <a:br>
              <a:rPr lang="en-US" sz="2000" b="1" dirty="0"/>
            </a:br>
            <a:r>
              <a:rPr lang="en-US" sz="2000" b="1" dirty="0"/>
              <a:t>Machine</a:t>
            </a:r>
          </a:p>
        </p:txBody>
      </p:sp>
      <p:sp>
        <p:nvSpPr>
          <p:cNvPr id="21" name="TextBox 20"/>
          <p:cNvSpPr txBox="1"/>
          <p:nvPr/>
        </p:nvSpPr>
        <p:spPr>
          <a:xfrm>
            <a:off x="9996518" y="2087754"/>
            <a:ext cx="1581329" cy="386708"/>
          </a:xfrm>
          <a:prstGeom prst="rect">
            <a:avLst/>
          </a:prstGeom>
          <a:noFill/>
        </p:spPr>
        <p:txBody>
          <a:bodyPr wrap="none" lIns="108648" tIns="54324" rIns="108648" bIns="54324" rtlCol="0">
            <a:spAutoFit/>
          </a:bodyPr>
          <a:lstStyle/>
          <a:p>
            <a:r>
              <a:rPr lang="en-US" b="1" dirty="0"/>
              <a:t>SQL Interfaces</a:t>
            </a:r>
          </a:p>
        </p:txBody>
      </p:sp>
      <p:cxnSp>
        <p:nvCxnSpPr>
          <p:cNvPr id="22" name="Shape 30"/>
          <p:cNvCxnSpPr>
            <a:stCxn id="8" idx="2"/>
          </p:cNvCxnSpPr>
          <p:nvPr/>
        </p:nvCxnSpPr>
        <p:spPr bwMode="auto">
          <a:xfrm rot="5400000">
            <a:off x="9870192" y="3242725"/>
            <a:ext cx="1036327" cy="799276"/>
          </a:xfrm>
          <a:prstGeom prst="curvedConnector3">
            <a:avLst>
              <a:gd name="adj1" fmla="val 50000"/>
            </a:avLst>
          </a:prstGeom>
          <a:noFill/>
          <a:ln w="9525" cap="flat" cmpd="sng" algn="ctr">
            <a:solidFill>
              <a:schemeClr val="tx1"/>
            </a:solidFill>
            <a:prstDash val="solid"/>
            <a:round/>
            <a:headEnd type="none" w="med" len="med"/>
            <a:tailEnd type="arrow"/>
          </a:ln>
          <a:effectLst/>
        </p:spPr>
      </p:cxnSp>
      <p:sp>
        <p:nvSpPr>
          <p:cNvPr id="23" name="Rectangle 22"/>
          <p:cNvSpPr/>
          <p:nvPr/>
        </p:nvSpPr>
        <p:spPr>
          <a:xfrm>
            <a:off x="10096130" y="2368904"/>
            <a:ext cx="1498445" cy="553976"/>
          </a:xfrm>
          <a:prstGeom prst="rect">
            <a:avLst/>
          </a:prstGeom>
        </p:spPr>
        <p:txBody>
          <a:bodyPr wrap="none" lIns="121899" tIns="60949" rIns="121899" bIns="60949">
            <a:spAutoFit/>
          </a:bodyPr>
          <a:lstStyle/>
          <a:p>
            <a:r>
              <a:rPr lang="en-US" sz="1400" b="1" dirty="0">
                <a:latin typeface="Arial" pitchFamily="-106" charset="0"/>
              </a:rPr>
              <a:t>SQL*Plus,</a:t>
            </a:r>
            <a:br>
              <a:rPr lang="en-US" sz="1400" b="1" dirty="0"/>
            </a:br>
            <a:r>
              <a:rPr lang="en-US" sz="1400" b="1" dirty="0" err="1"/>
              <a:t>SQLDeveloper</a:t>
            </a:r>
            <a:r>
              <a:rPr lang="en-US" sz="1400" b="1" dirty="0"/>
              <a:t>, …</a:t>
            </a:r>
            <a:endParaRPr lang="en-US" sz="1400" b="1" dirty="0">
              <a:latin typeface="Arial" pitchFamily="-106" charset="0"/>
            </a:endParaRPr>
          </a:p>
        </p:txBody>
      </p:sp>
      <p:sp>
        <p:nvSpPr>
          <p:cNvPr id="28" name="Rounded Rectangle 27"/>
          <p:cNvSpPr/>
          <p:nvPr/>
        </p:nvSpPr>
        <p:spPr>
          <a:xfrm>
            <a:off x="6856412" y="2711922"/>
            <a:ext cx="2743200" cy="533400"/>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67" tIns="60933" rIns="121867" bIns="60933" numCol="1" spcCol="0" rtlCol="0" fromWordArt="0" anchor="ctr" anchorCtr="0" forceAA="0" compatLnSpc="1">
            <a:prstTxWarp prst="textNoShape">
              <a:avLst/>
            </a:prstTxWarp>
            <a:noAutofit/>
          </a:bodyPr>
          <a:lstStyle/>
          <a:p>
            <a:pPr algn="ctr" defTabSz="911896">
              <a:lnSpc>
                <a:spcPct val="90000"/>
              </a:lnSpc>
            </a:pPr>
            <a:r>
              <a:rPr lang="en-US" dirty="0">
                <a:solidFill>
                  <a:srgbClr val="FFFFFF"/>
                </a:solidFill>
              </a:rPr>
              <a:t>Oracle Machine Learning for Python</a:t>
            </a:r>
          </a:p>
        </p:txBody>
      </p:sp>
      <p:sp>
        <p:nvSpPr>
          <p:cNvPr id="29" name="Rectangle 28"/>
          <p:cNvSpPr/>
          <p:nvPr/>
        </p:nvSpPr>
        <p:spPr>
          <a:xfrm>
            <a:off x="7278355" y="2328954"/>
            <a:ext cx="1840713" cy="370703"/>
          </a:xfrm>
          <a:prstGeom prst="rect">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911896"/>
            <a:endParaRPr lang="en-US" sz="3700" dirty="0" err="1">
              <a:solidFill>
                <a:srgbClr val="5F5F5F"/>
              </a:solidFill>
              <a:latin typeface="Arial" pitchFamily="34" charset="0"/>
              <a:cs typeface="Arial" pitchFamily="34" charset="0"/>
            </a:endParaRPr>
          </a:p>
        </p:txBody>
      </p:sp>
      <p:sp>
        <p:nvSpPr>
          <p:cNvPr id="30" name="TextBox 29"/>
          <p:cNvSpPr txBox="1"/>
          <p:nvPr/>
        </p:nvSpPr>
        <p:spPr>
          <a:xfrm>
            <a:off x="7643754" y="2361025"/>
            <a:ext cx="1041458" cy="382175"/>
          </a:xfrm>
          <a:prstGeom prst="rect">
            <a:avLst/>
          </a:prstGeom>
          <a:noFill/>
          <a:ln>
            <a:noFill/>
          </a:ln>
        </p:spPr>
        <p:txBody>
          <a:bodyPr wrap="none" lIns="0" tIns="0" rIns="0" bIns="0" rtlCol="0">
            <a:noAutofit/>
          </a:bodyPr>
          <a:lstStyle/>
          <a:p>
            <a:pPr algn="ctr" defTabSz="911896"/>
            <a:r>
              <a:rPr lang="en-US" sz="2000" b="1" dirty="0">
                <a:solidFill>
                  <a:srgbClr val="FFFFFF">
                    <a:lumMod val="50000"/>
                  </a:srgbClr>
                </a:solidFill>
                <a:ea typeface="ＭＳ Ｐゴシック" pitchFamily="34" charset="-128"/>
                <a:cs typeface="Arial" pitchFamily="34" charset="0"/>
              </a:rPr>
              <a:t>Python Client</a:t>
            </a:r>
          </a:p>
        </p:txBody>
      </p:sp>
      <p:pic>
        <p:nvPicPr>
          <p:cNvPr id="31" name="Picture 30" descr="ic-Executive-gray.gif"/>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49493" y="1371600"/>
            <a:ext cx="1142405" cy="1142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p:cNvPicPr>
            <a:picLocks noChangeAspect="1"/>
          </p:cNvPicPr>
          <p:nvPr/>
        </p:nvPicPr>
        <p:blipFill>
          <a:blip r:embed="rId5"/>
          <a:stretch>
            <a:fillRect/>
          </a:stretch>
        </p:blipFill>
        <p:spPr>
          <a:xfrm>
            <a:off x="8937820" y="2026023"/>
            <a:ext cx="532145" cy="453462"/>
          </a:xfrm>
          <a:prstGeom prst="rect">
            <a:avLst/>
          </a:prstGeom>
        </p:spPr>
      </p:pic>
      <p:pic>
        <p:nvPicPr>
          <p:cNvPr id="34" name="Picture 33"/>
          <p:cNvPicPr>
            <a:picLocks noChangeAspect="1"/>
          </p:cNvPicPr>
          <p:nvPr/>
        </p:nvPicPr>
        <p:blipFill>
          <a:blip r:embed="rId5"/>
          <a:stretch>
            <a:fillRect/>
          </a:stretch>
        </p:blipFill>
        <p:spPr>
          <a:xfrm>
            <a:off x="9469966" y="5258149"/>
            <a:ext cx="490246" cy="417758"/>
          </a:xfrm>
          <a:prstGeom prst="rect">
            <a:avLst/>
          </a:prstGeom>
        </p:spPr>
      </p:pic>
      <p:pic>
        <p:nvPicPr>
          <p:cNvPr id="35" name="Picture 34"/>
          <p:cNvPicPr>
            <a:picLocks noChangeAspect="1"/>
          </p:cNvPicPr>
          <p:nvPr/>
        </p:nvPicPr>
        <p:blipFill>
          <a:blip r:embed="rId5"/>
          <a:stretch>
            <a:fillRect/>
          </a:stretch>
        </p:blipFill>
        <p:spPr>
          <a:xfrm>
            <a:off x="10056812" y="5257800"/>
            <a:ext cx="490246" cy="417758"/>
          </a:xfrm>
          <a:prstGeom prst="rect">
            <a:avLst/>
          </a:prstGeom>
        </p:spPr>
      </p:pic>
      <p:pic>
        <p:nvPicPr>
          <p:cNvPr id="36" name="Picture 35"/>
          <p:cNvPicPr>
            <a:picLocks noChangeAspect="1"/>
          </p:cNvPicPr>
          <p:nvPr/>
        </p:nvPicPr>
        <p:blipFill>
          <a:blip r:embed="rId5"/>
          <a:stretch>
            <a:fillRect/>
          </a:stretch>
        </p:blipFill>
        <p:spPr>
          <a:xfrm>
            <a:off x="10643658" y="5257451"/>
            <a:ext cx="490246" cy="417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OML4Py Transparency Layer</a:t>
            </a:r>
          </a:p>
        </p:txBody>
      </p:sp>
      <p:sp>
        <p:nvSpPr>
          <p:cNvPr id="3" name="Content Placeholder 2"/>
          <p:cNvSpPr>
            <a:spLocks noGrp="1"/>
          </p:cNvSpPr>
          <p:nvPr>
            <p:ph sz="half" idx="1"/>
          </p:nvPr>
        </p:nvSpPr>
        <p:spPr>
          <a:xfrm>
            <a:off x="531813" y="1524001"/>
            <a:ext cx="7696199" cy="4419600"/>
          </a:xfrm>
          <a:solidFill>
            <a:schemeClr val="bg1"/>
          </a:solidFill>
        </p:spPr>
        <p:txBody>
          <a:bodyPr/>
          <a:lstStyle/>
          <a:p>
            <a:r>
              <a:rPr lang="en-US" sz="2400" dirty="0"/>
              <a:t>Leverages proxy objects for database data: </a:t>
            </a:r>
            <a:r>
              <a:rPr lang="en-US" sz="2400" i="1" dirty="0" err="1"/>
              <a:t>oml.DataFrame</a:t>
            </a:r>
            <a:br>
              <a:rPr lang="en-US" sz="2400" i="1" dirty="0"/>
            </a:br>
            <a:endParaRPr lang="en-US" sz="2400" i="1" dirty="0"/>
          </a:p>
          <a:p>
            <a:pPr marL="274320" lvl="1" indent="0">
              <a:buNone/>
            </a:pPr>
            <a:r>
              <a:rPr lang="en-US" sz="2000" dirty="0">
                <a:latin typeface="Courier" pitchFamily="49" charset="0"/>
              </a:rPr>
              <a:t># Create table from Pandas </a:t>
            </a:r>
            <a:r>
              <a:rPr lang="en-US" sz="2000" dirty="0" err="1">
                <a:latin typeface="Courier" pitchFamily="49" charset="0"/>
              </a:rPr>
              <a:t>DataFrame</a:t>
            </a:r>
            <a:r>
              <a:rPr lang="en-US" sz="2000" dirty="0">
                <a:latin typeface="Courier" pitchFamily="49" charset="0"/>
              </a:rPr>
              <a:t> data</a:t>
            </a:r>
            <a:br>
              <a:rPr lang="en-US" sz="2000" dirty="0">
                <a:latin typeface="Courier" pitchFamily="49" charset="0"/>
              </a:rPr>
            </a:br>
            <a:r>
              <a:rPr lang="en-US" sz="2000" dirty="0" err="1">
                <a:latin typeface="Courier" pitchFamily="49" charset="0"/>
              </a:rPr>
              <a:t>DATA</a:t>
            </a:r>
            <a:r>
              <a:rPr lang="en-US" sz="2000" dirty="0">
                <a:latin typeface="Courier" pitchFamily="49" charset="0"/>
              </a:rPr>
              <a:t> = </a:t>
            </a:r>
            <a:r>
              <a:rPr lang="en-US" sz="2000" b="1" dirty="0" err="1">
                <a:solidFill>
                  <a:srgbClr val="FF0000"/>
                </a:solidFill>
                <a:latin typeface="Courier" pitchFamily="49" charset="0"/>
              </a:rPr>
              <a:t>oml.create</a:t>
            </a:r>
            <a:r>
              <a:rPr lang="en-US" sz="2000" dirty="0">
                <a:latin typeface="Courier" pitchFamily="49" charset="0"/>
              </a:rPr>
              <a:t>(data, table = 'BOSTON')</a:t>
            </a:r>
          </a:p>
          <a:p>
            <a:pPr marL="274320" lvl="1" indent="0">
              <a:buNone/>
            </a:pPr>
            <a:br>
              <a:rPr lang="en-US" sz="2000" dirty="0">
                <a:latin typeface="Courier" pitchFamily="49" charset="0"/>
              </a:rPr>
            </a:br>
            <a:r>
              <a:rPr lang="en-US" sz="2000" dirty="0">
                <a:latin typeface="Courier" pitchFamily="49" charset="0"/>
              </a:rPr>
              <a:t># Get proxy object to DB table </a:t>
            </a:r>
            <a:r>
              <a:rPr lang="en-US" sz="2000" dirty="0" err="1">
                <a:latin typeface="Courier" pitchFamily="49" charset="0"/>
              </a:rPr>
              <a:t>boston</a:t>
            </a:r>
            <a:br>
              <a:rPr lang="en-US" sz="2000" dirty="0">
                <a:latin typeface="Courier" pitchFamily="49" charset="0"/>
              </a:rPr>
            </a:br>
            <a:r>
              <a:rPr lang="en-US" sz="2000" dirty="0">
                <a:latin typeface="Courier" pitchFamily="49" charset="0"/>
              </a:rPr>
              <a:t>DATA = </a:t>
            </a:r>
            <a:r>
              <a:rPr lang="en-US" sz="2000" b="1" dirty="0" err="1">
                <a:solidFill>
                  <a:srgbClr val="FF0000"/>
                </a:solidFill>
                <a:latin typeface="Courier" pitchFamily="49" charset="0"/>
              </a:rPr>
              <a:t>oml.sync</a:t>
            </a:r>
            <a:r>
              <a:rPr lang="en-US" sz="2000" dirty="0">
                <a:latin typeface="Courier" pitchFamily="49" charset="0"/>
              </a:rPr>
              <a:t>(table = 'BOSTON')</a:t>
            </a:r>
            <a:br>
              <a:rPr lang="en-US" sz="2000" dirty="0">
                <a:latin typeface="Courier" pitchFamily="49" charset="0"/>
              </a:rPr>
            </a:br>
            <a:endParaRPr lang="en-US" sz="2400" dirty="0"/>
          </a:p>
          <a:p>
            <a:r>
              <a:rPr lang="en-US" sz="2400" dirty="0"/>
              <a:t>Overloads Python functions translating functionality to SQL</a:t>
            </a:r>
          </a:p>
          <a:p>
            <a:r>
              <a:rPr lang="en-US" sz="2400" dirty="0"/>
              <a:t>Uses familiar Python syntax to manipulate  database data</a:t>
            </a:r>
          </a:p>
          <a:p>
            <a:pPr marL="0" indent="0">
              <a:buNone/>
            </a:pPr>
            <a:endParaRPr lang="en-US" sz="2400" dirty="0"/>
          </a:p>
        </p:txBody>
      </p:sp>
      <p:sp>
        <p:nvSpPr>
          <p:cNvPr id="4" name="Content Placeholder 3"/>
          <p:cNvSpPr>
            <a:spLocks noGrp="1"/>
          </p:cNvSpPr>
          <p:nvPr>
            <p:ph sz="half" idx="2"/>
          </p:nvPr>
        </p:nvSpPr>
        <p:spPr>
          <a:xfrm>
            <a:off x="8380412" y="1524001"/>
            <a:ext cx="3505200" cy="4419600"/>
          </a:xfrm>
          <a:ln>
            <a:solidFill>
              <a:schemeClr val="bg1">
                <a:lumMod val="50000"/>
              </a:schemeClr>
            </a:solidFill>
          </a:ln>
        </p:spPr>
        <p:txBody>
          <a:bodyPr lIns="91440" tIns="91440"/>
          <a:lstStyle/>
          <a:p>
            <a:pPr marL="0" indent="0">
              <a:buNone/>
            </a:pPr>
            <a:r>
              <a:rPr lang="en-US" sz="2000" dirty="0" err="1">
                <a:latin typeface="Courier" pitchFamily="49" charset="0"/>
              </a:rPr>
              <a:t>DATA.shape</a:t>
            </a:r>
            <a:endParaRPr lang="en-US" sz="2000" dirty="0">
              <a:latin typeface="Courier" pitchFamily="49" charset="0"/>
            </a:endParaRPr>
          </a:p>
          <a:p>
            <a:pPr marL="0" indent="0">
              <a:buNone/>
            </a:pPr>
            <a:r>
              <a:rPr lang="en-US" sz="2000" dirty="0" err="1">
                <a:latin typeface="Courier" pitchFamily="49" charset="0"/>
              </a:rPr>
              <a:t>DATA.head</a:t>
            </a:r>
            <a:r>
              <a:rPr lang="en-US" sz="2000" dirty="0">
                <a:latin typeface="Courier" pitchFamily="49" charset="0"/>
              </a:rPr>
              <a:t>()</a:t>
            </a:r>
          </a:p>
          <a:p>
            <a:pPr marL="0" indent="0">
              <a:buNone/>
            </a:pPr>
            <a:r>
              <a:rPr lang="en-US" sz="2000" dirty="0" err="1">
                <a:latin typeface="Courier" pitchFamily="49" charset="0"/>
              </a:rPr>
              <a:t>DATA.describe</a:t>
            </a:r>
            <a:r>
              <a:rPr lang="en-US" sz="2000" dirty="0">
                <a:latin typeface="Courier" pitchFamily="49" charset="0"/>
              </a:rPr>
              <a:t>()</a:t>
            </a:r>
          </a:p>
          <a:p>
            <a:pPr marL="0" indent="0">
              <a:buNone/>
            </a:pPr>
            <a:r>
              <a:rPr lang="en-US" sz="2000" dirty="0" err="1">
                <a:latin typeface="Courier" pitchFamily="49" charset="0"/>
              </a:rPr>
              <a:t>DATA.std</a:t>
            </a:r>
            <a:r>
              <a:rPr lang="en-US" sz="2000" dirty="0">
                <a:latin typeface="Courier" pitchFamily="49" charset="0"/>
              </a:rPr>
              <a:t>()</a:t>
            </a:r>
          </a:p>
          <a:p>
            <a:pPr marL="0" indent="0">
              <a:buNone/>
            </a:pPr>
            <a:r>
              <a:rPr lang="en-US" sz="2000" dirty="0" err="1">
                <a:latin typeface="Courier" pitchFamily="49" charset="0"/>
              </a:rPr>
              <a:t>DATA.skew</a:t>
            </a:r>
            <a:r>
              <a:rPr lang="en-US" sz="2000" dirty="0">
                <a:latin typeface="Courier" pitchFamily="49" charset="0"/>
              </a:rPr>
              <a:t>()</a:t>
            </a:r>
          </a:p>
          <a:p>
            <a:pPr marL="0" indent="0">
              <a:buNone/>
            </a:pPr>
            <a:endParaRPr lang="en-US" sz="2000" dirty="0">
              <a:latin typeface="Courier" pitchFamily="49" charset="0"/>
            </a:endParaRPr>
          </a:p>
          <a:p>
            <a:pPr marL="0" indent="0">
              <a:buNone/>
            </a:pPr>
            <a:r>
              <a:rPr lang="en-US" sz="2000" dirty="0" err="1">
                <a:latin typeface="Courier" pitchFamily="49" charset="0"/>
              </a:rPr>
              <a:t>train_dat</a:t>
            </a:r>
            <a:r>
              <a:rPr lang="en-US" sz="2000" dirty="0">
                <a:latin typeface="Courier" pitchFamily="49" charset="0"/>
              </a:rPr>
              <a:t>, </a:t>
            </a:r>
            <a:r>
              <a:rPr lang="en-US" sz="2000" dirty="0" err="1">
                <a:latin typeface="Courier" pitchFamily="49" charset="0"/>
              </a:rPr>
              <a:t>test_dat</a:t>
            </a:r>
            <a:r>
              <a:rPr lang="en-US" sz="2000" dirty="0">
                <a:latin typeface="Courier" pitchFamily="49" charset="0"/>
              </a:rPr>
              <a:t> = </a:t>
            </a:r>
            <a:br>
              <a:rPr lang="en-US" sz="2000" dirty="0">
                <a:latin typeface="Courier" pitchFamily="49" charset="0"/>
              </a:rPr>
            </a:br>
            <a:r>
              <a:rPr lang="en-US" sz="2000" dirty="0">
                <a:latin typeface="Courier" pitchFamily="49" charset="0"/>
              </a:rPr>
              <a:t>   </a:t>
            </a:r>
            <a:r>
              <a:rPr lang="en-US" sz="2000" dirty="0" err="1">
                <a:latin typeface="Courier" pitchFamily="49" charset="0"/>
              </a:rPr>
              <a:t>DATA.split</a:t>
            </a:r>
            <a:r>
              <a:rPr lang="en-US" sz="2000" dirty="0">
                <a:latin typeface="Courier" pitchFamily="49" charset="0"/>
              </a:rPr>
              <a:t>()</a:t>
            </a:r>
          </a:p>
          <a:p>
            <a:pPr marL="0" indent="0">
              <a:buNone/>
            </a:pPr>
            <a:r>
              <a:rPr lang="en-US" sz="2000" dirty="0" err="1">
                <a:latin typeface="Courier" pitchFamily="49" charset="0"/>
              </a:rPr>
              <a:t>train_dat.shape</a:t>
            </a:r>
            <a:endParaRPr lang="en-US" sz="2000" dirty="0">
              <a:latin typeface="Courier" pitchFamily="49" charset="0"/>
            </a:endParaRPr>
          </a:p>
          <a:p>
            <a:pPr marL="0" indent="0">
              <a:buNone/>
            </a:pPr>
            <a:r>
              <a:rPr lang="en-US" sz="2000" dirty="0" err="1">
                <a:latin typeface="Courier" pitchFamily="49" charset="0"/>
              </a:rPr>
              <a:t>test_dat.shape</a:t>
            </a:r>
            <a:endParaRPr lang="en-US" sz="2000" dirty="0">
              <a:latin typeface="Courier" pitchFamily="49" charset="0"/>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pPr/>
              <a:t>32</a:t>
            </a:fld>
            <a:endParaRPr lang="en-US"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lang="en-US" dirty="0"/>
          </a:p>
        </p:txBody>
      </p:sp>
    </p:spTree>
    <p:extLst>
      <p:ext uri="{BB962C8B-B14F-4D97-AF65-F5344CB8AC3E}">
        <p14:creationId xmlns:p14="http://schemas.microsoft.com/office/powerpoint/2010/main" val="185877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1812" y="406400"/>
            <a:ext cx="11125200" cy="504954"/>
          </a:xfrm>
        </p:spPr>
        <p:txBody>
          <a:bodyPr/>
          <a:lstStyle/>
          <a:p>
            <a:r>
              <a:rPr lang="en-US" dirty="0"/>
              <a:t>Data Transfer-related functions</a:t>
            </a:r>
          </a:p>
        </p:txBody>
      </p:sp>
      <p:sp>
        <p:nvSpPr>
          <p:cNvPr id="7" name="Content Placeholder 6"/>
          <p:cNvSpPr>
            <a:spLocks noGrp="1"/>
          </p:cNvSpPr>
          <p:nvPr>
            <p:ph idx="1"/>
          </p:nvPr>
        </p:nvSpPr>
        <p:spPr>
          <a:xfrm>
            <a:off x="531150" y="1143000"/>
            <a:ext cx="11354461" cy="4800601"/>
          </a:xfrm>
        </p:spPr>
        <p:txBody>
          <a:bodyPr/>
          <a:lstStyle/>
          <a:p>
            <a:r>
              <a:rPr lang="en-US" sz="2400" dirty="0" err="1">
                <a:solidFill>
                  <a:srgbClr val="FF0000"/>
                </a:solidFill>
                <a:latin typeface="NimbusMonL-ReguObli"/>
              </a:rPr>
              <a:t>oml.create</a:t>
            </a:r>
            <a:r>
              <a:rPr lang="en-US" sz="1800" dirty="0">
                <a:solidFill>
                  <a:srgbClr val="000000"/>
                </a:solidFill>
                <a:latin typeface="NimbusRomNo9L-Regu"/>
              </a:rPr>
              <a:t>(x, table[, </a:t>
            </a:r>
            <a:r>
              <a:rPr lang="en-US" sz="1800" dirty="0" err="1">
                <a:solidFill>
                  <a:srgbClr val="000000"/>
                </a:solidFill>
                <a:latin typeface="NimbusRomNo9L-Regu"/>
              </a:rPr>
              <a:t>oranumber</a:t>
            </a:r>
            <a:r>
              <a:rPr lang="en-US" sz="1800" dirty="0">
                <a:solidFill>
                  <a:srgbClr val="000000"/>
                </a:solidFill>
                <a:latin typeface="NimbusRomNo9L-Regu"/>
              </a:rPr>
              <a:t>, </a:t>
            </a:r>
            <a:r>
              <a:rPr lang="en-US" sz="1800" dirty="0" err="1">
                <a:solidFill>
                  <a:srgbClr val="000000"/>
                </a:solidFill>
                <a:latin typeface="NimbusRomNo9L-Regu"/>
              </a:rPr>
              <a:t>dbtypes</a:t>
            </a:r>
            <a:r>
              <a:rPr lang="en-US" sz="1800" dirty="0">
                <a:solidFill>
                  <a:srgbClr val="000000"/>
                </a:solidFill>
                <a:latin typeface="NimbusRomNo9L-Regu"/>
              </a:rPr>
              <a:t>, . . . ]) </a:t>
            </a:r>
          </a:p>
          <a:p>
            <a:pPr lvl="1"/>
            <a:r>
              <a:rPr lang="en-US" sz="2000" dirty="0">
                <a:solidFill>
                  <a:srgbClr val="000000"/>
                </a:solidFill>
                <a:latin typeface="NimbusRomNo9L-Regu"/>
              </a:rPr>
              <a:t>Creates a table in Oracle Database from a Pandas </a:t>
            </a:r>
            <a:r>
              <a:rPr lang="en-US" sz="2000" dirty="0" err="1">
                <a:solidFill>
                  <a:srgbClr val="000000"/>
                </a:solidFill>
                <a:latin typeface="NimbusRomNo9L-Regu"/>
              </a:rPr>
              <a:t>DataFrame</a:t>
            </a:r>
            <a:r>
              <a:rPr lang="en-US" sz="2000" dirty="0">
                <a:solidFill>
                  <a:srgbClr val="000000"/>
                </a:solidFill>
                <a:latin typeface="NimbusRomNo9L-Regu"/>
              </a:rPr>
              <a:t> returning a proxy object</a:t>
            </a:r>
          </a:p>
          <a:p>
            <a:r>
              <a:rPr lang="en-US" sz="2400" dirty="0" err="1">
                <a:solidFill>
                  <a:srgbClr val="FF0000"/>
                </a:solidFill>
                <a:latin typeface="NimbusMonL-ReguObli"/>
              </a:rPr>
              <a:t>oml.push</a:t>
            </a:r>
            <a:r>
              <a:rPr lang="en-US" sz="1800" dirty="0">
                <a:solidFill>
                  <a:srgbClr val="000000"/>
                </a:solidFill>
                <a:latin typeface="NimbusRomNo9L-Regu"/>
              </a:rPr>
              <a:t>(x[, </a:t>
            </a:r>
            <a:r>
              <a:rPr lang="en-US" sz="1800" dirty="0" err="1">
                <a:solidFill>
                  <a:srgbClr val="000000"/>
                </a:solidFill>
                <a:latin typeface="NimbusRomNo9L-Regu"/>
              </a:rPr>
              <a:t>oranumber</a:t>
            </a:r>
            <a:r>
              <a:rPr lang="en-US" sz="1800" dirty="0">
                <a:solidFill>
                  <a:srgbClr val="000000"/>
                </a:solidFill>
                <a:latin typeface="NimbusRomNo9L-Regu"/>
              </a:rPr>
              <a:t>, </a:t>
            </a:r>
            <a:r>
              <a:rPr lang="en-US" sz="1800" dirty="0" err="1">
                <a:solidFill>
                  <a:srgbClr val="000000"/>
                </a:solidFill>
                <a:latin typeface="NimbusRomNo9L-Regu"/>
              </a:rPr>
              <a:t>dbtypes</a:t>
            </a:r>
            <a:r>
              <a:rPr lang="en-US" sz="1800" dirty="0">
                <a:solidFill>
                  <a:srgbClr val="000000"/>
                </a:solidFill>
                <a:latin typeface="NimbusRomNo9L-Regu"/>
              </a:rPr>
              <a:t>]) </a:t>
            </a:r>
          </a:p>
          <a:p>
            <a:pPr lvl="1"/>
            <a:r>
              <a:rPr lang="en-US" sz="2000" dirty="0">
                <a:solidFill>
                  <a:srgbClr val="000000"/>
                </a:solidFill>
                <a:latin typeface="NimbusRomNo9L-Regu"/>
              </a:rPr>
              <a:t>Pushes data to Oracle Database creating a temporary table returning a proxy object</a:t>
            </a:r>
          </a:p>
          <a:p>
            <a:r>
              <a:rPr lang="en-US" sz="2400" dirty="0" err="1">
                <a:solidFill>
                  <a:srgbClr val="FF0000"/>
                </a:solidFill>
                <a:latin typeface="NimbusMonL-ReguObli"/>
              </a:rPr>
              <a:t>oml.sync</a:t>
            </a:r>
            <a:r>
              <a:rPr lang="en-US" sz="1800" dirty="0">
                <a:solidFill>
                  <a:srgbClr val="000000"/>
                </a:solidFill>
                <a:latin typeface="NimbusRomNo9L-Regu"/>
              </a:rPr>
              <a:t>(schema=None, </a:t>
            </a:r>
            <a:r>
              <a:rPr lang="en-US" sz="1800" dirty="0" err="1">
                <a:solidFill>
                  <a:srgbClr val="000000"/>
                </a:solidFill>
                <a:latin typeface="NimbusRomNo9L-Regu"/>
              </a:rPr>
              <a:t>regex_match</a:t>
            </a:r>
            <a:r>
              <a:rPr lang="en-US" sz="1800" dirty="0">
                <a:solidFill>
                  <a:srgbClr val="000000"/>
                </a:solidFill>
                <a:latin typeface="NimbusRomNo9L-Regu"/>
              </a:rPr>
              <a:t>=False, table=None, view=None, query=None) </a:t>
            </a:r>
            <a:endParaRPr lang="en-US" sz="2400" dirty="0">
              <a:solidFill>
                <a:srgbClr val="000000"/>
              </a:solidFill>
              <a:latin typeface="NimbusRomNo9L-Regu"/>
            </a:endParaRPr>
          </a:p>
          <a:p>
            <a:pPr lvl="1"/>
            <a:r>
              <a:rPr lang="en-US" sz="2000" dirty="0">
                <a:solidFill>
                  <a:srgbClr val="000000"/>
                </a:solidFill>
                <a:latin typeface="NimbusRomNo9L-Regu"/>
              </a:rPr>
              <a:t>Creates a </a:t>
            </a:r>
            <a:r>
              <a:rPr lang="en-US" sz="2000" dirty="0" err="1">
                <a:solidFill>
                  <a:srgbClr val="000000"/>
                </a:solidFill>
                <a:latin typeface="NimbusRomNo9L-Regu"/>
              </a:rPr>
              <a:t>DataFrame</a:t>
            </a:r>
            <a:r>
              <a:rPr lang="en-US" sz="2000" dirty="0">
                <a:solidFill>
                  <a:srgbClr val="000000"/>
                </a:solidFill>
                <a:latin typeface="NimbusRomNo9L-Regu"/>
              </a:rPr>
              <a:t> proxy object in Python that represents an Oracle Database table</a:t>
            </a:r>
          </a:p>
          <a:p>
            <a:r>
              <a:rPr lang="en-US" sz="2400" dirty="0" err="1">
                <a:solidFill>
                  <a:srgbClr val="FF0000"/>
                </a:solidFill>
                <a:latin typeface="NimbusMonL-ReguObli"/>
              </a:rPr>
              <a:t>oml.drop</a:t>
            </a:r>
            <a:r>
              <a:rPr lang="en-US" sz="1800" dirty="0">
                <a:solidFill>
                  <a:srgbClr val="000000"/>
                </a:solidFill>
                <a:latin typeface="NimbusRomNo9L-Regu"/>
              </a:rPr>
              <a:t>([table, view]) </a:t>
            </a:r>
          </a:p>
          <a:p>
            <a:pPr lvl="1"/>
            <a:r>
              <a:rPr lang="en-US" sz="2000" dirty="0">
                <a:solidFill>
                  <a:srgbClr val="000000"/>
                </a:solidFill>
                <a:latin typeface="NimbusRomNo9L-Regu"/>
              </a:rPr>
              <a:t>Drops the named database table or view</a:t>
            </a:r>
          </a:p>
          <a:p>
            <a:r>
              <a:rPr lang="en-US" sz="2400" dirty="0" err="1">
                <a:solidFill>
                  <a:srgbClr val="FF0000"/>
                </a:solidFill>
                <a:latin typeface="NimbusMonL-ReguObli"/>
              </a:rPr>
              <a:t>oml.dir</a:t>
            </a:r>
            <a:r>
              <a:rPr lang="en-US" sz="1800" dirty="0">
                <a:solidFill>
                  <a:srgbClr val="000000"/>
                </a:solidFill>
                <a:latin typeface="NimbusRomNo9L-Regu"/>
              </a:rPr>
              <a:t>()</a:t>
            </a:r>
            <a:r>
              <a:rPr lang="en-US" sz="2400" dirty="0">
                <a:solidFill>
                  <a:srgbClr val="000000"/>
                </a:solidFill>
                <a:latin typeface="NimbusRomNo9L-Regu"/>
              </a:rPr>
              <a:t> </a:t>
            </a:r>
          </a:p>
          <a:p>
            <a:pPr lvl="1"/>
            <a:r>
              <a:rPr lang="en-US" sz="2000" dirty="0">
                <a:solidFill>
                  <a:srgbClr val="000000"/>
                </a:solidFill>
                <a:latin typeface="NimbusRomNo9L-Regu"/>
              </a:rPr>
              <a:t>Returns the names of OML objects in the workspace</a:t>
            </a:r>
          </a:p>
          <a:p>
            <a:r>
              <a:rPr lang="en-US" sz="2400" dirty="0" err="1">
                <a:solidFill>
                  <a:srgbClr val="FF0000"/>
                </a:solidFill>
                <a:latin typeface="NimbusMonL-ReguObli"/>
              </a:rPr>
              <a:t>oml.cursor</a:t>
            </a:r>
            <a:r>
              <a:rPr lang="en-US" sz="1800" dirty="0">
                <a:solidFill>
                  <a:srgbClr val="000000"/>
                </a:solidFill>
                <a:latin typeface="NimbusRomNo9L-Regu"/>
              </a:rPr>
              <a:t>()</a:t>
            </a:r>
            <a:r>
              <a:rPr lang="en-US" sz="2400" dirty="0">
                <a:solidFill>
                  <a:srgbClr val="000000"/>
                </a:solidFill>
                <a:latin typeface="NimbusRomNo9L-Regu"/>
              </a:rPr>
              <a:t> </a:t>
            </a:r>
          </a:p>
          <a:p>
            <a:pPr lvl="1"/>
            <a:r>
              <a:rPr lang="en-US" sz="2000" dirty="0">
                <a:solidFill>
                  <a:srgbClr val="000000"/>
                </a:solidFill>
                <a:latin typeface="NimbusRomNo9L-Regu"/>
              </a:rPr>
              <a:t>Returns a </a:t>
            </a:r>
            <a:r>
              <a:rPr lang="en-US" sz="2000" dirty="0" err="1">
                <a:solidFill>
                  <a:srgbClr val="000000"/>
                </a:solidFill>
                <a:latin typeface="NimbusRomNo9L-Regu"/>
              </a:rPr>
              <a:t>cx_Oracle</a:t>
            </a:r>
            <a:r>
              <a:rPr lang="en-US" sz="2000" dirty="0">
                <a:solidFill>
                  <a:srgbClr val="000000"/>
                </a:solidFill>
                <a:latin typeface="NimbusRomNo9L-Regu"/>
              </a:rPr>
              <a:t> cursor object of the current OML database connection</a:t>
            </a:r>
            <a:endParaRPr lang="en-US" sz="2000"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33</a:t>
            </a:fld>
            <a:endParaRPr lang="en-US" dirty="0"/>
          </a:p>
        </p:txBody>
      </p:sp>
    </p:spTree>
    <p:extLst>
      <p:ext uri="{BB962C8B-B14F-4D97-AF65-F5344CB8AC3E}">
        <p14:creationId xmlns:p14="http://schemas.microsoft.com/office/powerpoint/2010/main" val="183027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6E08-D148-4E36-8633-AA31A0AFC343}"/>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5FD0F199-7198-4724-B533-85BB5BF4F346}"/>
              </a:ext>
            </a:extLst>
          </p:cNvPr>
          <p:cNvPicPr>
            <a:picLocks noGrp="1" noChangeAspect="1"/>
          </p:cNvPicPr>
          <p:nvPr>
            <p:ph idx="1"/>
          </p:nvPr>
        </p:nvPicPr>
        <p:blipFill>
          <a:blip r:embed="rId2"/>
          <a:stretch>
            <a:fillRect/>
          </a:stretch>
        </p:blipFill>
        <p:spPr>
          <a:xfrm>
            <a:off x="624564" y="1524000"/>
            <a:ext cx="10939698" cy="4419600"/>
          </a:xfrm>
          <a:prstGeom prst="rect">
            <a:avLst/>
          </a:prstGeom>
        </p:spPr>
      </p:pic>
      <p:sp>
        <p:nvSpPr>
          <p:cNvPr id="4" name="Slide Number Placeholder 3">
            <a:extLst>
              <a:ext uri="{FF2B5EF4-FFF2-40B4-BE49-F238E27FC236}">
                <a16:creationId xmlns:a16="http://schemas.microsoft.com/office/drawing/2014/main" id="{29E12415-CD4A-44D0-95AC-63B38DC801D9}"/>
              </a:ext>
            </a:extLst>
          </p:cNvPr>
          <p:cNvSpPr>
            <a:spLocks noGrp="1"/>
          </p:cNvSpPr>
          <p:nvPr>
            <p:ph type="sldNum" sz="quarter" idx="12"/>
          </p:nvPr>
        </p:nvSpPr>
        <p:spPr/>
        <p:txBody>
          <a:bodyPr/>
          <a:lstStyle/>
          <a:p>
            <a:fld id="{C51EAA63-D034-42AE-91FA-B13B9518C7BE}" type="slidenum">
              <a:rPr lang="en-CA" smtClean="0"/>
              <a:pPr/>
              <a:t>34</a:t>
            </a:fld>
            <a:endParaRPr lang="en-CA" dirty="0"/>
          </a:p>
        </p:txBody>
      </p:sp>
    </p:spTree>
    <p:extLst>
      <p:ext uri="{BB962C8B-B14F-4D97-AF65-F5344CB8AC3E}">
        <p14:creationId xmlns:p14="http://schemas.microsoft.com/office/powerpoint/2010/main" val="335145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392B-2F32-4FAF-8653-F6218C08D836}"/>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16924AEA-966F-419C-B096-F3CA22E666F5}"/>
              </a:ext>
            </a:extLst>
          </p:cNvPr>
          <p:cNvPicPr>
            <a:picLocks noGrp="1" noChangeAspect="1"/>
          </p:cNvPicPr>
          <p:nvPr>
            <p:ph idx="1"/>
          </p:nvPr>
        </p:nvPicPr>
        <p:blipFill>
          <a:blip r:embed="rId2"/>
          <a:stretch>
            <a:fillRect/>
          </a:stretch>
        </p:blipFill>
        <p:spPr>
          <a:xfrm>
            <a:off x="688975" y="3157537"/>
            <a:ext cx="10810875" cy="1152525"/>
          </a:xfrm>
          <a:prstGeom prst="rect">
            <a:avLst/>
          </a:prstGeom>
        </p:spPr>
      </p:pic>
      <p:sp>
        <p:nvSpPr>
          <p:cNvPr id="4" name="Slide Number Placeholder 3">
            <a:extLst>
              <a:ext uri="{FF2B5EF4-FFF2-40B4-BE49-F238E27FC236}">
                <a16:creationId xmlns:a16="http://schemas.microsoft.com/office/drawing/2014/main" id="{DF81578E-51CB-4F82-B65B-21E3D07D8BFA}"/>
              </a:ext>
            </a:extLst>
          </p:cNvPr>
          <p:cNvSpPr>
            <a:spLocks noGrp="1"/>
          </p:cNvSpPr>
          <p:nvPr>
            <p:ph type="sldNum" sz="quarter" idx="12"/>
          </p:nvPr>
        </p:nvSpPr>
        <p:spPr/>
        <p:txBody>
          <a:bodyPr/>
          <a:lstStyle/>
          <a:p>
            <a:fld id="{C51EAA63-D034-42AE-91FA-B13B9518C7BE}" type="slidenum">
              <a:rPr lang="en-CA" smtClean="0"/>
              <a:pPr/>
              <a:t>35</a:t>
            </a:fld>
            <a:endParaRPr lang="en-CA" dirty="0"/>
          </a:p>
        </p:txBody>
      </p:sp>
    </p:spTree>
    <p:extLst>
      <p:ext uri="{BB962C8B-B14F-4D97-AF65-F5344CB8AC3E}">
        <p14:creationId xmlns:p14="http://schemas.microsoft.com/office/powerpoint/2010/main" val="28138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E340-2F7A-4F36-9072-01D1E3ED9938}"/>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FE613E9E-AFE5-4C1D-9641-B48E69249D2C}"/>
              </a:ext>
            </a:extLst>
          </p:cNvPr>
          <p:cNvPicPr>
            <a:picLocks noGrp="1" noChangeAspect="1"/>
          </p:cNvPicPr>
          <p:nvPr>
            <p:ph idx="1"/>
          </p:nvPr>
        </p:nvPicPr>
        <p:blipFill>
          <a:blip r:embed="rId2"/>
          <a:stretch>
            <a:fillRect/>
          </a:stretch>
        </p:blipFill>
        <p:spPr>
          <a:xfrm>
            <a:off x="698500" y="2300287"/>
            <a:ext cx="10791825" cy="2867025"/>
          </a:xfrm>
          <a:prstGeom prst="rect">
            <a:avLst/>
          </a:prstGeom>
        </p:spPr>
      </p:pic>
      <p:sp>
        <p:nvSpPr>
          <p:cNvPr id="4" name="Slide Number Placeholder 3">
            <a:extLst>
              <a:ext uri="{FF2B5EF4-FFF2-40B4-BE49-F238E27FC236}">
                <a16:creationId xmlns:a16="http://schemas.microsoft.com/office/drawing/2014/main" id="{A6337EF7-619A-49AF-BE6D-5F730F45261E}"/>
              </a:ext>
            </a:extLst>
          </p:cNvPr>
          <p:cNvSpPr>
            <a:spLocks noGrp="1"/>
          </p:cNvSpPr>
          <p:nvPr>
            <p:ph type="sldNum" sz="quarter" idx="12"/>
          </p:nvPr>
        </p:nvSpPr>
        <p:spPr/>
        <p:txBody>
          <a:bodyPr/>
          <a:lstStyle/>
          <a:p>
            <a:fld id="{C51EAA63-D034-42AE-91FA-B13B9518C7BE}" type="slidenum">
              <a:rPr lang="en-CA" smtClean="0"/>
              <a:pPr/>
              <a:t>36</a:t>
            </a:fld>
            <a:endParaRPr lang="en-CA" dirty="0"/>
          </a:p>
        </p:txBody>
      </p:sp>
    </p:spTree>
    <p:extLst>
      <p:ext uri="{BB962C8B-B14F-4D97-AF65-F5344CB8AC3E}">
        <p14:creationId xmlns:p14="http://schemas.microsoft.com/office/powerpoint/2010/main" val="26132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functions on OML </a:t>
            </a:r>
            <a:r>
              <a:rPr lang="en-US" dirty="0" err="1"/>
              <a:t>DataFrame</a:t>
            </a:r>
            <a:r>
              <a:rPr lang="en-US" dirty="0"/>
              <a:t> executed in-database</a:t>
            </a:r>
          </a:p>
        </p:txBody>
      </p:sp>
      <p:sp>
        <p:nvSpPr>
          <p:cNvPr id="3" name="Content Placeholder 2"/>
          <p:cNvSpPr>
            <a:spLocks noGrp="1"/>
          </p:cNvSpPr>
          <p:nvPr>
            <p:ph sz="half" idx="1"/>
          </p:nvPr>
        </p:nvSpPr>
        <p:spPr>
          <a:xfrm>
            <a:off x="2055812" y="1524001"/>
            <a:ext cx="1874520" cy="4419600"/>
          </a:xfrm>
        </p:spPr>
        <p:txBody>
          <a:bodyPr/>
          <a:lstStyle/>
          <a:p>
            <a:r>
              <a:rPr lang="en-US" sz="1800" dirty="0" err="1"/>
              <a:t>KFold</a:t>
            </a:r>
            <a:r>
              <a:rPr lang="en-US" sz="1800" dirty="0"/>
              <a:t> </a:t>
            </a:r>
          </a:p>
          <a:p>
            <a:r>
              <a:rPr lang="en-US" sz="1800" dirty="0"/>
              <a:t>append </a:t>
            </a:r>
          </a:p>
          <a:p>
            <a:r>
              <a:rPr lang="en-US" sz="1800" dirty="0"/>
              <a:t>columns </a:t>
            </a:r>
          </a:p>
          <a:p>
            <a:r>
              <a:rPr lang="en-US" sz="1800" dirty="0" err="1"/>
              <a:t>concat</a:t>
            </a:r>
            <a:r>
              <a:rPr lang="en-US" sz="1800" dirty="0"/>
              <a:t> </a:t>
            </a:r>
          </a:p>
          <a:p>
            <a:r>
              <a:rPr lang="en-US" sz="1800" dirty="0" err="1"/>
              <a:t>corr</a:t>
            </a:r>
            <a:r>
              <a:rPr lang="en-US" sz="1800" dirty="0"/>
              <a:t> </a:t>
            </a:r>
          </a:p>
          <a:p>
            <a:r>
              <a:rPr lang="en-US" sz="1800" dirty="0"/>
              <a:t>count </a:t>
            </a:r>
          </a:p>
          <a:p>
            <a:r>
              <a:rPr lang="en-US" sz="1800" dirty="0" err="1"/>
              <a:t>create_view</a:t>
            </a:r>
            <a:r>
              <a:rPr lang="en-US" sz="1800" dirty="0"/>
              <a:t> </a:t>
            </a:r>
          </a:p>
          <a:p>
            <a:r>
              <a:rPr lang="en-US" sz="1800" dirty="0"/>
              <a:t>crosstab </a:t>
            </a:r>
          </a:p>
          <a:p>
            <a:r>
              <a:rPr lang="en-US" sz="1800" dirty="0" err="1"/>
              <a:t>cumsum</a:t>
            </a:r>
            <a:r>
              <a:rPr lang="en-US" sz="1800" dirty="0"/>
              <a:t> </a:t>
            </a:r>
          </a:p>
          <a:p>
            <a:r>
              <a:rPr lang="en-US" sz="1800" dirty="0"/>
              <a:t>describe </a:t>
            </a:r>
          </a:p>
          <a:p>
            <a:r>
              <a:rPr lang="en-US" sz="1800" dirty="0"/>
              <a:t>drop</a:t>
            </a:r>
          </a:p>
          <a:p>
            <a:r>
              <a:rPr lang="en-US" sz="1800" dirty="0" err="1"/>
              <a:t>drop_duplicates</a:t>
            </a:r>
            <a:r>
              <a:rPr lang="en-US" sz="1800" dirty="0"/>
              <a:t> </a:t>
            </a:r>
          </a:p>
        </p:txBody>
      </p:sp>
      <p:sp>
        <p:nvSpPr>
          <p:cNvPr id="4" name="Content Placeholder 3"/>
          <p:cNvSpPr>
            <a:spLocks noGrp="1"/>
          </p:cNvSpPr>
          <p:nvPr>
            <p:ph sz="half" idx="2"/>
          </p:nvPr>
        </p:nvSpPr>
        <p:spPr>
          <a:xfrm>
            <a:off x="5362892" y="1524001"/>
            <a:ext cx="1874520" cy="4419600"/>
          </a:xfrm>
        </p:spPr>
        <p:txBody>
          <a:bodyPr/>
          <a:lstStyle/>
          <a:p>
            <a:r>
              <a:rPr lang="en-US" sz="1800" dirty="0" err="1"/>
              <a:t>dropna</a:t>
            </a:r>
            <a:r>
              <a:rPr lang="en-US" sz="1800" dirty="0"/>
              <a:t> </a:t>
            </a:r>
          </a:p>
          <a:p>
            <a:r>
              <a:rPr lang="en-US" sz="1800" dirty="0"/>
              <a:t>head </a:t>
            </a:r>
          </a:p>
          <a:p>
            <a:r>
              <a:rPr lang="en-US" sz="1800" dirty="0"/>
              <a:t>kurtosis</a:t>
            </a:r>
          </a:p>
          <a:p>
            <a:r>
              <a:rPr lang="en-US" sz="1800" dirty="0"/>
              <a:t>materialize </a:t>
            </a:r>
          </a:p>
          <a:p>
            <a:r>
              <a:rPr lang="en-US" sz="1800" dirty="0"/>
              <a:t>max </a:t>
            </a:r>
          </a:p>
          <a:p>
            <a:r>
              <a:rPr lang="en-US" sz="1800" dirty="0"/>
              <a:t>mean</a:t>
            </a:r>
          </a:p>
          <a:p>
            <a:r>
              <a:rPr lang="en-US" sz="1800" dirty="0"/>
              <a:t>median </a:t>
            </a:r>
          </a:p>
          <a:p>
            <a:r>
              <a:rPr lang="en-US" sz="1800" dirty="0"/>
              <a:t>merge </a:t>
            </a:r>
          </a:p>
          <a:p>
            <a:r>
              <a:rPr lang="en-US" sz="1800" dirty="0"/>
              <a:t>min </a:t>
            </a:r>
          </a:p>
          <a:p>
            <a:r>
              <a:rPr lang="en-US" sz="1800" dirty="0" err="1"/>
              <a:t>nunique</a:t>
            </a:r>
            <a:r>
              <a:rPr lang="en-US" sz="1800" dirty="0"/>
              <a:t> </a:t>
            </a:r>
          </a:p>
          <a:p>
            <a:r>
              <a:rPr lang="en-US" sz="1800" dirty="0" err="1"/>
              <a:t>pivot_table</a:t>
            </a:r>
            <a:r>
              <a:rPr lang="en-US" sz="1800" dirty="0"/>
              <a:t> </a:t>
            </a:r>
          </a:p>
          <a:p>
            <a:r>
              <a:rPr lang="en-US" sz="1800" dirty="0"/>
              <a:t>pull </a:t>
            </a:r>
          </a:p>
        </p:txBody>
      </p:sp>
      <p:sp>
        <p:nvSpPr>
          <p:cNvPr id="6" name="Content Placeholder 5"/>
          <p:cNvSpPr>
            <a:spLocks noGrp="1"/>
          </p:cNvSpPr>
          <p:nvPr>
            <p:ph sz="half" idx="13"/>
          </p:nvPr>
        </p:nvSpPr>
        <p:spPr>
          <a:xfrm>
            <a:off x="8868092" y="1524001"/>
            <a:ext cx="1874520" cy="4419600"/>
          </a:xfrm>
        </p:spPr>
        <p:txBody>
          <a:bodyPr/>
          <a:lstStyle/>
          <a:p>
            <a:r>
              <a:rPr lang="en-US" sz="1800" dirty="0"/>
              <a:t>rename </a:t>
            </a:r>
          </a:p>
          <a:p>
            <a:r>
              <a:rPr lang="en-US" sz="1800" dirty="0"/>
              <a:t>round</a:t>
            </a:r>
          </a:p>
          <a:p>
            <a:r>
              <a:rPr lang="en-US" sz="1800" dirty="0" err="1"/>
              <a:t>select_types</a:t>
            </a:r>
            <a:r>
              <a:rPr lang="en-US" sz="1800" dirty="0"/>
              <a:t> </a:t>
            </a:r>
          </a:p>
          <a:p>
            <a:r>
              <a:rPr lang="en-US" sz="1800" dirty="0"/>
              <a:t>shape </a:t>
            </a:r>
          </a:p>
          <a:p>
            <a:r>
              <a:rPr lang="en-US" sz="1800" dirty="0"/>
              <a:t>skew </a:t>
            </a:r>
          </a:p>
          <a:p>
            <a:r>
              <a:rPr lang="en-US" sz="1800" dirty="0" err="1"/>
              <a:t>sort_values</a:t>
            </a:r>
            <a:r>
              <a:rPr lang="en-US" sz="1800" dirty="0"/>
              <a:t> </a:t>
            </a:r>
          </a:p>
          <a:p>
            <a:r>
              <a:rPr lang="en-US" sz="1800" dirty="0"/>
              <a:t>split </a:t>
            </a:r>
          </a:p>
          <a:p>
            <a:r>
              <a:rPr lang="en-US" sz="1800" dirty="0" err="1"/>
              <a:t>std</a:t>
            </a:r>
            <a:r>
              <a:rPr lang="en-US" sz="1800" dirty="0"/>
              <a:t> </a:t>
            </a:r>
          </a:p>
          <a:p>
            <a:r>
              <a:rPr lang="en-US" sz="1800" dirty="0"/>
              <a:t>sum </a:t>
            </a:r>
          </a:p>
          <a:p>
            <a:r>
              <a:rPr lang="en-US" sz="1800" dirty="0" err="1"/>
              <a:t>t_dot</a:t>
            </a:r>
            <a:r>
              <a:rPr lang="en-US" sz="1800" dirty="0"/>
              <a:t> </a:t>
            </a:r>
          </a:p>
          <a:p>
            <a:r>
              <a:rPr lang="en-US" sz="1800" dirty="0"/>
              <a:t>tail </a:t>
            </a:r>
          </a:p>
          <a:p>
            <a:r>
              <a:rPr lang="en-US" sz="1800" dirty="0"/>
              <a:t>types</a:t>
            </a:r>
          </a:p>
        </p:txBody>
      </p:sp>
      <p:sp>
        <p:nvSpPr>
          <p:cNvPr id="5" name="Slide Number Placeholder 4"/>
          <p:cNvSpPr>
            <a:spLocks noGrp="1"/>
          </p:cNvSpPr>
          <p:nvPr>
            <p:ph type="sldNum" sz="quarter" idx="12"/>
          </p:nvPr>
        </p:nvSpPr>
        <p:spPr/>
        <p:txBody>
          <a:bodyPr/>
          <a:lstStyle/>
          <a:p>
            <a:fld id="{C51EAA63-D034-42AE-91FA-B13B9518C7BE}" type="slidenum">
              <a:rPr lang="en-US" smtClean="0"/>
              <a:pPr/>
              <a:t>37</a:t>
            </a:fld>
            <a:endParaRPr lang="en-US" dirty="0"/>
          </a:p>
        </p:txBody>
      </p:sp>
    </p:spTree>
    <p:extLst>
      <p:ext uri="{BB962C8B-B14F-4D97-AF65-F5344CB8AC3E}">
        <p14:creationId xmlns:p14="http://schemas.microsoft.com/office/powerpoint/2010/main" val="172154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9BDCE9D-C6A4-4EF5-994E-EBB3848D8ADC}"/>
              </a:ext>
            </a:extLst>
          </p:cNvPr>
          <p:cNvSpPr>
            <a:spLocks noGrp="1"/>
          </p:cNvSpPr>
          <p:nvPr>
            <p:ph type="sldNum" sz="quarter" idx="4"/>
          </p:nvPr>
        </p:nvSpPr>
        <p:spPr/>
        <p:txBody>
          <a:bodyPr/>
          <a:lstStyle/>
          <a:p>
            <a:fld id="{C51EAA63-D034-42AE-91FA-B13B9518C7BE}" type="slidenum">
              <a:rPr lang="en-CA" smtClean="0"/>
              <a:pPr/>
              <a:t>38</a:t>
            </a:fld>
            <a:endParaRPr lang="en-CA" dirty="0"/>
          </a:p>
        </p:txBody>
      </p:sp>
      <p:sp>
        <p:nvSpPr>
          <p:cNvPr id="6" name="Footer Placeholder 5">
            <a:extLst>
              <a:ext uri="{FF2B5EF4-FFF2-40B4-BE49-F238E27FC236}">
                <a16:creationId xmlns:a16="http://schemas.microsoft.com/office/drawing/2014/main" id="{225BC51B-4929-4F62-8EF5-C3C2570D16CB}"/>
              </a:ext>
            </a:extLst>
          </p:cNvPr>
          <p:cNvSpPr>
            <a:spLocks noGrp="1"/>
          </p:cNvSpPr>
          <p:nvPr>
            <p:ph type="ftr" sz="quarter" idx="14"/>
          </p:nvPr>
        </p:nvSpPr>
        <p:spPr/>
        <p:txBody>
          <a:bodyPr/>
          <a:lstStyle/>
          <a:p>
            <a:r>
              <a:rPr lang="en-US"/>
              <a:t>Oracle Confidential – Internal/Restricted/Highly Restricted</a:t>
            </a:r>
            <a:endParaRPr lang="en-US" dirty="0"/>
          </a:p>
        </p:txBody>
      </p:sp>
      <p:pic>
        <p:nvPicPr>
          <p:cNvPr id="9" name="Picture 8">
            <a:extLst>
              <a:ext uri="{FF2B5EF4-FFF2-40B4-BE49-F238E27FC236}">
                <a16:creationId xmlns:a16="http://schemas.microsoft.com/office/drawing/2014/main" id="{6B14E0B6-4433-4CB1-8DC6-5ADBE3023A9B}"/>
              </a:ext>
            </a:extLst>
          </p:cNvPr>
          <p:cNvPicPr>
            <a:picLocks noChangeAspect="1"/>
          </p:cNvPicPr>
          <p:nvPr/>
        </p:nvPicPr>
        <p:blipFill>
          <a:blip r:embed="rId3"/>
          <a:stretch>
            <a:fillRect/>
          </a:stretch>
        </p:blipFill>
        <p:spPr>
          <a:xfrm>
            <a:off x="1479687" y="1845986"/>
            <a:ext cx="9229450" cy="4090709"/>
          </a:xfrm>
          <a:prstGeom prst="rect">
            <a:avLst/>
          </a:prstGeom>
        </p:spPr>
      </p:pic>
      <p:sp>
        <p:nvSpPr>
          <p:cNvPr id="10" name="Title 1">
            <a:extLst>
              <a:ext uri="{FF2B5EF4-FFF2-40B4-BE49-F238E27FC236}">
                <a16:creationId xmlns:a16="http://schemas.microsoft.com/office/drawing/2014/main" id="{F7F82FF8-1675-4726-BBFF-24262F28F5E9}"/>
              </a:ext>
            </a:extLst>
          </p:cNvPr>
          <p:cNvSpPr>
            <a:spLocks noGrp="1"/>
          </p:cNvSpPr>
          <p:nvPr>
            <p:ph type="title"/>
          </p:nvPr>
        </p:nvSpPr>
        <p:spPr>
          <a:xfrm>
            <a:off x="531812" y="548640"/>
            <a:ext cx="11125200" cy="889000"/>
          </a:xfrm>
        </p:spPr>
        <p:txBody>
          <a:bodyPr/>
          <a:lstStyle/>
          <a:p>
            <a:r>
              <a:rPr lang="en-US" dirty="0"/>
              <a:t>Table of OML4Python ML Algorithms</a:t>
            </a:r>
          </a:p>
        </p:txBody>
      </p:sp>
    </p:spTree>
    <p:extLst>
      <p:ext uri="{BB962C8B-B14F-4D97-AF65-F5344CB8AC3E}">
        <p14:creationId xmlns:p14="http://schemas.microsoft.com/office/powerpoint/2010/main" val="200285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Embedded Python Execution functions</a:t>
            </a:r>
          </a:p>
        </p:txBody>
      </p:sp>
      <p:sp>
        <p:nvSpPr>
          <p:cNvPr id="4" name="Content Placeholder 3"/>
          <p:cNvSpPr>
            <a:spLocks noGrp="1"/>
          </p:cNvSpPr>
          <p:nvPr>
            <p:ph idx="1"/>
          </p:nvPr>
        </p:nvSpPr>
        <p:spPr>
          <a:xfrm>
            <a:off x="531151" y="1524000"/>
            <a:ext cx="11126522" cy="4571999"/>
          </a:xfrm>
        </p:spPr>
        <p:txBody>
          <a:bodyPr/>
          <a:lstStyle/>
          <a:p>
            <a:r>
              <a:rPr lang="en-US" sz="2400" dirty="0" err="1">
                <a:solidFill>
                  <a:srgbClr val="FF0000"/>
                </a:solidFill>
              </a:rPr>
              <a:t>oml.do_eval</a:t>
            </a:r>
            <a:r>
              <a:rPr lang="en-US" sz="1800" dirty="0"/>
              <a:t>(</a:t>
            </a:r>
            <a:r>
              <a:rPr lang="en-US" sz="1800" dirty="0" err="1"/>
              <a:t>func</a:t>
            </a:r>
            <a:r>
              <a:rPr lang="en-US" sz="1800" dirty="0"/>
              <a:t>[, </a:t>
            </a:r>
            <a:r>
              <a:rPr lang="en-US" sz="1800" dirty="0" err="1"/>
              <a:t>func_value</a:t>
            </a:r>
            <a:r>
              <a:rPr lang="en-US" sz="1800" dirty="0"/>
              <a:t>, </a:t>
            </a:r>
            <a:r>
              <a:rPr lang="en-US" sz="1800" dirty="0" err="1"/>
              <a:t>func_owner</a:t>
            </a:r>
            <a:r>
              <a:rPr lang="en-US" sz="1800" dirty="0"/>
              <a:t>, . . . ])</a:t>
            </a:r>
            <a:r>
              <a:rPr lang="en-US" sz="2400" dirty="0"/>
              <a:t> </a:t>
            </a:r>
          </a:p>
          <a:p>
            <a:pPr lvl="1"/>
            <a:r>
              <a:rPr lang="en-US" sz="1800" dirty="0"/>
              <a:t>Executes the user-defined Python function at the Oracle Database server machine</a:t>
            </a:r>
          </a:p>
          <a:p>
            <a:r>
              <a:rPr lang="en-US" sz="2400" dirty="0" err="1">
                <a:solidFill>
                  <a:srgbClr val="FF0000"/>
                </a:solidFill>
              </a:rPr>
              <a:t>oml.table_apply</a:t>
            </a:r>
            <a:r>
              <a:rPr lang="en-US" sz="1800" dirty="0"/>
              <a:t>(data, </a:t>
            </a:r>
            <a:r>
              <a:rPr lang="en-US" sz="1800" dirty="0" err="1"/>
              <a:t>func</a:t>
            </a:r>
            <a:r>
              <a:rPr lang="en-US" sz="1800" dirty="0"/>
              <a:t>[, </a:t>
            </a:r>
            <a:r>
              <a:rPr lang="en-US" sz="1800" dirty="0" err="1"/>
              <a:t>func_value</a:t>
            </a:r>
            <a:r>
              <a:rPr lang="en-US" sz="1800" dirty="0"/>
              <a:t>, . . . ]) </a:t>
            </a:r>
          </a:p>
          <a:p>
            <a:pPr lvl="1"/>
            <a:r>
              <a:rPr lang="en-US" sz="1800" dirty="0"/>
              <a:t>Executes the user-defined Python function at the Oracle Database server machine supplying data </a:t>
            </a:r>
            <a:br>
              <a:rPr lang="en-US" sz="1800" dirty="0"/>
            </a:br>
            <a:r>
              <a:rPr lang="en-US" sz="1800" dirty="0"/>
              <a:t>pulled from Oracle Database</a:t>
            </a:r>
          </a:p>
          <a:p>
            <a:r>
              <a:rPr lang="en-US" sz="2400" dirty="0" err="1">
                <a:solidFill>
                  <a:srgbClr val="FF0000"/>
                </a:solidFill>
              </a:rPr>
              <a:t>oml.row_apply</a:t>
            </a:r>
            <a:r>
              <a:rPr lang="en-US" sz="1800" dirty="0"/>
              <a:t>(data, </a:t>
            </a:r>
            <a:r>
              <a:rPr lang="en-US" sz="1800" dirty="0" err="1"/>
              <a:t>func</a:t>
            </a:r>
            <a:r>
              <a:rPr lang="en-US" sz="1800" dirty="0"/>
              <a:t>[, </a:t>
            </a:r>
            <a:r>
              <a:rPr lang="en-US" sz="1800" dirty="0" err="1"/>
              <a:t>func_value</a:t>
            </a:r>
            <a:r>
              <a:rPr lang="en-US" sz="1800" dirty="0"/>
              <a:t>, . . . ]) </a:t>
            </a:r>
          </a:p>
          <a:p>
            <a:pPr lvl="1"/>
            <a:r>
              <a:rPr lang="en-US" sz="1800" dirty="0"/>
              <a:t>Partitions a table or view into row chunks and executes the user-defined python function on each chunk </a:t>
            </a:r>
            <a:br>
              <a:rPr lang="en-US" sz="1800" dirty="0"/>
            </a:br>
            <a:r>
              <a:rPr lang="en-US" sz="1800" dirty="0"/>
              <a:t>within one or more Python processes running at the Oracle Database server machine</a:t>
            </a:r>
          </a:p>
          <a:p>
            <a:r>
              <a:rPr lang="en-US" sz="2400" dirty="0" err="1">
                <a:solidFill>
                  <a:srgbClr val="FF0000"/>
                </a:solidFill>
              </a:rPr>
              <a:t>oml.group_apply</a:t>
            </a:r>
            <a:r>
              <a:rPr lang="en-US" sz="1800" dirty="0"/>
              <a:t>(data, index, </a:t>
            </a:r>
            <a:r>
              <a:rPr lang="en-US" sz="1800" dirty="0" err="1"/>
              <a:t>func</a:t>
            </a:r>
            <a:r>
              <a:rPr lang="en-US" sz="1800" dirty="0"/>
              <a:t>[, . . . ]) </a:t>
            </a:r>
          </a:p>
          <a:p>
            <a:pPr lvl="1"/>
            <a:r>
              <a:rPr lang="en-US" sz="1800" dirty="0"/>
              <a:t>Partitions a table or view by the values  in column(s) specified in index and executes the user-defined python function on those partitions within one or more Python processes running at the Oracle Database server machine</a:t>
            </a:r>
          </a:p>
          <a:p>
            <a:r>
              <a:rPr lang="en-US" sz="2400" dirty="0" err="1">
                <a:solidFill>
                  <a:srgbClr val="FF0000"/>
                </a:solidFill>
              </a:rPr>
              <a:t>oml.index_apply</a:t>
            </a:r>
            <a:r>
              <a:rPr lang="en-US" sz="1800" dirty="0"/>
              <a:t>(times, </a:t>
            </a:r>
            <a:r>
              <a:rPr lang="en-US" sz="1800" dirty="0" err="1"/>
              <a:t>func</a:t>
            </a:r>
            <a:r>
              <a:rPr lang="en-US" sz="1800" dirty="0"/>
              <a:t>[, </a:t>
            </a:r>
            <a:r>
              <a:rPr lang="en-US" sz="1800" dirty="0" err="1"/>
              <a:t>func_value</a:t>
            </a:r>
            <a:r>
              <a:rPr lang="en-US" sz="1800" dirty="0"/>
              <a:t>, . . . ]) </a:t>
            </a:r>
          </a:p>
          <a:p>
            <a:pPr lvl="1"/>
            <a:r>
              <a:rPr lang="en-US" sz="1800" dirty="0"/>
              <a:t>Executes the user-defined python function multiple times inside Oracle Database server</a:t>
            </a:r>
            <a:endParaRPr lang="en-US" sz="1050" dirty="0"/>
          </a:p>
        </p:txBody>
      </p:sp>
    </p:spTree>
    <p:extLst>
      <p:ext uri="{BB962C8B-B14F-4D97-AF65-F5344CB8AC3E}">
        <p14:creationId xmlns:p14="http://schemas.microsoft.com/office/powerpoint/2010/main" val="138005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954851-DE3B-412C-8039-5D8AC7F04E0C}"/>
              </a:ext>
            </a:extLst>
          </p:cNvPr>
          <p:cNvSpPr>
            <a:spLocks noGrp="1"/>
          </p:cNvSpPr>
          <p:nvPr>
            <p:ph type="title"/>
          </p:nvPr>
        </p:nvSpPr>
        <p:spPr/>
        <p:txBody>
          <a:bodyPr/>
          <a:lstStyle/>
          <a:p>
            <a:r>
              <a:rPr lang="en-CA" dirty="0"/>
              <a:t>Focus</a:t>
            </a:r>
          </a:p>
        </p:txBody>
      </p:sp>
      <p:sp>
        <p:nvSpPr>
          <p:cNvPr id="8" name="Content Placeholder 7">
            <a:extLst>
              <a:ext uri="{FF2B5EF4-FFF2-40B4-BE49-F238E27FC236}">
                <a16:creationId xmlns:a16="http://schemas.microsoft.com/office/drawing/2014/main" id="{0CAA5BBD-4F89-4B81-BCDB-DD6288DF1669}"/>
              </a:ext>
            </a:extLst>
          </p:cNvPr>
          <p:cNvSpPr>
            <a:spLocks noGrp="1"/>
          </p:cNvSpPr>
          <p:nvPr>
            <p:ph idx="1"/>
          </p:nvPr>
        </p:nvSpPr>
        <p:spPr/>
        <p:txBody>
          <a:bodyPr/>
          <a:lstStyle/>
          <a:p>
            <a:r>
              <a:rPr lang="en-CA" dirty="0"/>
              <a:t>Machine Learning Solutions</a:t>
            </a:r>
          </a:p>
          <a:p>
            <a:pPr lvl="1"/>
            <a:r>
              <a:rPr lang="en-CA" dirty="0"/>
              <a:t>ADW ML (PLSQL/OML4Py)</a:t>
            </a:r>
          </a:p>
          <a:p>
            <a:pPr lvl="1"/>
            <a:r>
              <a:rPr lang="en-CA" dirty="0"/>
              <a:t>Python / R</a:t>
            </a:r>
          </a:p>
          <a:p>
            <a:pPr lvl="1"/>
            <a:r>
              <a:rPr lang="en-CA" dirty="0"/>
              <a:t>Custom Images</a:t>
            </a:r>
          </a:p>
          <a:p>
            <a:r>
              <a:rPr lang="en-CA" dirty="0"/>
              <a:t>Analytics Cloud</a:t>
            </a:r>
          </a:p>
          <a:p>
            <a:pPr lvl="1"/>
            <a:r>
              <a:rPr lang="en-CA" dirty="0"/>
              <a:t>Data Flow</a:t>
            </a:r>
          </a:p>
          <a:p>
            <a:r>
              <a:rPr lang="en-CA" dirty="0"/>
              <a:t>Big Data Service</a:t>
            </a:r>
          </a:p>
          <a:p>
            <a:r>
              <a:rPr lang="en-CA" i="1" dirty="0"/>
              <a:t>Data Science Cloud</a:t>
            </a:r>
          </a:p>
          <a:p>
            <a:r>
              <a:rPr lang="en-CA" dirty="0"/>
              <a:t>Data Flow</a:t>
            </a:r>
          </a:p>
          <a:p>
            <a:r>
              <a:rPr lang="en-CA" dirty="0"/>
              <a:t>(Autonomous Data Warehouse)</a:t>
            </a:r>
          </a:p>
          <a:p>
            <a:pPr lvl="1"/>
            <a:endParaRPr lang="en-CA" dirty="0"/>
          </a:p>
        </p:txBody>
      </p:sp>
      <p:sp>
        <p:nvSpPr>
          <p:cNvPr id="2" name="Footer Placeholder 1">
            <a:extLst>
              <a:ext uri="{FF2B5EF4-FFF2-40B4-BE49-F238E27FC236}">
                <a16:creationId xmlns:a16="http://schemas.microsoft.com/office/drawing/2014/main" id="{419F0246-F302-4C33-8DD8-CD8C440F0932}"/>
              </a:ext>
            </a:extLst>
          </p:cNvPr>
          <p:cNvSpPr>
            <a:spLocks noGrp="1"/>
          </p:cNvSpPr>
          <p:nvPr>
            <p:ph type="ftr" sz="quarter" idx="11"/>
          </p:nvPr>
        </p:nvSpPr>
        <p:spPr/>
        <p:txBody>
          <a:bodyPr/>
          <a:lstStyle/>
          <a:p>
            <a:r>
              <a:rPr lang="en-US"/>
              <a:t>Confidential – Oracle Internal/Restricted/Highly Restricted</a:t>
            </a:r>
          </a:p>
        </p:txBody>
      </p:sp>
      <p:sp>
        <p:nvSpPr>
          <p:cNvPr id="3" name="Slide Number Placeholder 2">
            <a:extLst>
              <a:ext uri="{FF2B5EF4-FFF2-40B4-BE49-F238E27FC236}">
                <a16:creationId xmlns:a16="http://schemas.microsoft.com/office/drawing/2014/main" id="{3EC66059-C602-4EE4-808B-B294579931A4}"/>
              </a:ext>
            </a:extLst>
          </p:cNvPr>
          <p:cNvSpPr>
            <a:spLocks noGrp="1"/>
          </p:cNvSpPr>
          <p:nvPr>
            <p:ph type="sldNum" sz="quarter" idx="12"/>
          </p:nvPr>
        </p:nvSpPr>
        <p:spPr/>
        <p:txBody>
          <a:bodyPr/>
          <a:lstStyle/>
          <a:p>
            <a:fld id="{C51EAA63-D034-42AE-91FA-B13B9518C7BE}" type="slidenum">
              <a:rPr lang="en-CA" smtClean="0"/>
              <a:t>4</a:t>
            </a:fld>
            <a:endParaRPr lang="en-CA"/>
          </a:p>
        </p:txBody>
      </p:sp>
      <p:pic>
        <p:nvPicPr>
          <p:cNvPr id="9" name="Picture 8">
            <a:extLst>
              <a:ext uri="{FF2B5EF4-FFF2-40B4-BE49-F238E27FC236}">
                <a16:creationId xmlns:a16="http://schemas.microsoft.com/office/drawing/2014/main" id="{391308F7-0C26-4527-B6E3-38C7059642DA}"/>
              </a:ext>
            </a:extLst>
          </p:cNvPr>
          <p:cNvPicPr>
            <a:picLocks noChangeAspect="1"/>
          </p:cNvPicPr>
          <p:nvPr/>
        </p:nvPicPr>
        <p:blipFill>
          <a:blip r:embed="rId3"/>
          <a:stretch>
            <a:fillRect/>
          </a:stretch>
        </p:blipFill>
        <p:spPr>
          <a:xfrm>
            <a:off x="5272777" y="850900"/>
            <a:ext cx="5832544" cy="3280806"/>
          </a:xfrm>
          <a:prstGeom prst="rect">
            <a:avLst/>
          </a:prstGeom>
        </p:spPr>
      </p:pic>
      <p:pic>
        <p:nvPicPr>
          <p:cNvPr id="1026" name="Picture 2" descr="https://cdn.app.compendium.com/uploads/user/e7c690e8-6ff9-102a-ac6d-e4aebca50425/2793040d-038f-48b4-8b49-492aaeab2438/Image/f520ed6be5d0a3d513d8e41c2f2feef0/bm_cms_2h_overview.png">
            <a:extLst>
              <a:ext uri="{FF2B5EF4-FFF2-40B4-BE49-F238E27FC236}">
                <a16:creationId xmlns:a16="http://schemas.microsoft.com/office/drawing/2014/main" id="{AD9C7458-88B1-4542-9A65-D6953AF562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0810" y="4328196"/>
            <a:ext cx="5496477" cy="201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3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CBA-8EBC-41C8-ADDB-62792D93E636}"/>
              </a:ext>
            </a:extLst>
          </p:cNvPr>
          <p:cNvSpPr>
            <a:spLocks noGrp="1"/>
          </p:cNvSpPr>
          <p:nvPr>
            <p:ph type="sldNum" sz="quarter" idx="12"/>
          </p:nvPr>
        </p:nvSpPr>
        <p:spPr/>
        <p:txBody>
          <a:bodyPr/>
          <a:lstStyle/>
          <a:p>
            <a:fld id="{C51EAA63-D034-42AE-91FA-B13B9518C7BE}" type="slidenum">
              <a:rPr lang="en-CA" smtClean="0"/>
              <a:pPr/>
              <a:t>40</a:t>
            </a:fld>
            <a:endParaRPr lang="en-CA" dirty="0"/>
          </a:p>
        </p:txBody>
      </p:sp>
      <p:sp>
        <p:nvSpPr>
          <p:cNvPr id="30" name="Title 1">
            <a:extLst>
              <a:ext uri="{FF2B5EF4-FFF2-40B4-BE49-F238E27FC236}">
                <a16:creationId xmlns:a16="http://schemas.microsoft.com/office/drawing/2014/main" id="{2C379A7E-C0B9-4D50-B376-B8F27DCEC160}"/>
              </a:ext>
            </a:extLst>
          </p:cNvPr>
          <p:cNvSpPr txBox="1">
            <a:spLocks/>
          </p:cNvSpPr>
          <p:nvPr/>
        </p:nvSpPr>
        <p:spPr>
          <a:xfrm>
            <a:off x="531812" y="406400"/>
            <a:ext cx="11125200" cy="54009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F5F5F"/>
                </a:solidFill>
                <a:effectLst/>
                <a:uLnTx/>
                <a:uFillTx/>
                <a:latin typeface="Calibri"/>
                <a:ea typeface="+mj-ea"/>
                <a:cs typeface="+mj-cs"/>
              </a:rPr>
              <a:t>OML4Py Embedded Python</a:t>
            </a:r>
            <a:endParaRPr kumimoji="0" lang="en-US" sz="3600" b="0" i="0" u="none" strike="noStrike" kern="1200" cap="none" spc="0" normalizeH="0" baseline="0" noProof="0" dirty="0">
              <a:ln>
                <a:noFill/>
              </a:ln>
              <a:solidFill>
                <a:srgbClr val="5F5F5F"/>
              </a:solidFill>
              <a:effectLst/>
              <a:uLnTx/>
              <a:uFillTx/>
              <a:latin typeface="Calibri"/>
              <a:ea typeface="+mj-ea"/>
              <a:cs typeface="+mj-cs"/>
            </a:endParaRPr>
          </a:p>
        </p:txBody>
      </p:sp>
      <p:sp>
        <p:nvSpPr>
          <p:cNvPr id="31" name="Content Placeholder 2">
            <a:extLst>
              <a:ext uri="{FF2B5EF4-FFF2-40B4-BE49-F238E27FC236}">
                <a16:creationId xmlns:a16="http://schemas.microsoft.com/office/drawing/2014/main" id="{D1AD2C2A-0C7D-40CC-8A2C-7138ED5ADC3E}"/>
              </a:ext>
            </a:extLst>
          </p:cNvPr>
          <p:cNvSpPr txBox="1">
            <a:spLocks/>
          </p:cNvSpPr>
          <p:nvPr/>
        </p:nvSpPr>
        <p:spPr>
          <a:xfrm>
            <a:off x="303212" y="1524001"/>
            <a:ext cx="6087925" cy="4582500"/>
          </a:xfrm>
          <a:prstGeom prst="rect">
            <a:avLst/>
          </a:prstGeom>
          <a:ln>
            <a:solidFill>
              <a:srgbClr val="5F5F5F"/>
            </a:solidFill>
          </a:ln>
        </p:spPr>
        <p:txBody>
          <a:bodyPr vert="horz" lIns="18288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b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b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def </a:t>
            </a:r>
            <a:r>
              <a:rPr kumimoji="0" lang="en-US" sz="1800" b="1" i="0" u="none" strike="noStrike" kern="1200" cap="none" spc="0" normalizeH="0" baseline="0" noProof="0" dirty="0">
                <a:ln>
                  <a:noFill/>
                </a:ln>
                <a:solidFill>
                  <a:srgbClr val="FF0000"/>
                </a:solidFill>
                <a:effectLst/>
                <a:uLnTx/>
                <a:uFillTx/>
                <a:latin typeface="Courier" pitchFamily="49" charset="0"/>
                <a:ea typeface="+mn-ea"/>
                <a:cs typeface="+mn-cs"/>
              </a:rPr>
              <a:t>fit</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(data):</a:t>
            </a:r>
          </a:p>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from </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sklearn.svm</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import </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LinearSVC</a:t>
            </a:r>
            <a:b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b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x = </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data.drop</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('TARGET', </a:t>
            </a:r>
            <a:b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b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axis = 1).values</a:t>
            </a:r>
            <a:b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b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y = data['TARGET']</a:t>
            </a:r>
            <a:b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b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return </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LinearSVC</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().fit(x, y)</a:t>
            </a:r>
          </a:p>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endPar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endParaRPr>
          </a:p>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US" sz="1800" b="1" i="0" u="none" strike="noStrike" kern="1200" cap="none" spc="0" normalizeH="0" baseline="0" noProof="0" dirty="0" err="1">
                <a:ln>
                  <a:noFill/>
                </a:ln>
                <a:solidFill>
                  <a:srgbClr val="FF0000"/>
                </a:solidFill>
                <a:effectLst/>
                <a:uLnTx/>
                <a:uFillTx/>
                <a:latin typeface="Courier" pitchFamily="49" charset="0"/>
                <a:ea typeface="+mn-ea"/>
                <a:cs typeface="+mn-cs"/>
              </a:rPr>
              <a:t>oml.script.create</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sk_svc_fit</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fit,</a:t>
            </a:r>
            <a:b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b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overwrite = True)</a:t>
            </a:r>
          </a:p>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US" sz="1800" b="1" i="0" u="none" strike="noStrike" kern="1200" cap="none" spc="0" normalizeH="0" baseline="0" noProof="0" dirty="0" err="1">
                <a:ln>
                  <a:noFill/>
                </a:ln>
                <a:solidFill>
                  <a:srgbClr val="FF0000"/>
                </a:solidFill>
                <a:effectLst/>
                <a:uLnTx/>
                <a:uFillTx/>
                <a:latin typeface="Courier" pitchFamily="49" charset="0"/>
                <a:ea typeface="+mn-ea"/>
                <a:cs typeface="+mn-cs"/>
              </a:rPr>
              <a:t>oml.script.dir</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a:t>
            </a:r>
          </a:p>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mod = </a:t>
            </a:r>
            <a:r>
              <a:rPr kumimoji="0" lang="en-US" sz="1800" b="1" i="0" u="none" strike="noStrike" kern="1200" cap="none" spc="0" normalizeH="0" baseline="0" noProof="0" dirty="0" err="1">
                <a:ln>
                  <a:noFill/>
                </a:ln>
                <a:solidFill>
                  <a:srgbClr val="FF0000"/>
                </a:solidFill>
                <a:effectLst/>
                <a:uLnTx/>
                <a:uFillTx/>
                <a:latin typeface="Courier" pitchFamily="49" charset="0"/>
                <a:ea typeface="+mn-ea"/>
                <a:cs typeface="+mn-cs"/>
              </a:rPr>
              <a:t>oml.table_apply</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train_dat</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a:t>
            </a:r>
            <a:b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b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func</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 '</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sk_svc_fit</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a:t>
            </a:r>
            <a:b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b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oml_input_type</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  = '</a:t>
            </a:r>
            <a:r>
              <a:rPr kumimoji="0" lang="en-US" sz="1800" b="1" i="0" u="none" strike="noStrike" kern="1200" cap="none" spc="0" normalizeH="0" baseline="0" noProof="0" dirty="0" err="1">
                <a:ln>
                  <a:noFill/>
                </a:ln>
                <a:solidFill>
                  <a:srgbClr val="5F5F5F"/>
                </a:solidFill>
                <a:effectLst/>
                <a:uLnTx/>
                <a:uFillTx/>
                <a:latin typeface="Courier" pitchFamily="49" charset="0"/>
                <a:ea typeface="+mn-ea"/>
                <a:cs typeface="+mn-cs"/>
              </a:rPr>
              <a:t>pandas.DataFrame</a:t>
            </a:r>
            <a:r>
              <a:rPr kumimoji="0" lang="en-US" sz="1800" b="1" i="0" u="none" strike="noStrike" kern="1200" cap="none" spc="0" normalizeH="0" baseline="0" noProof="0" dirty="0">
                <a:ln>
                  <a:noFill/>
                </a:ln>
                <a:solidFill>
                  <a:srgbClr val="5F5F5F"/>
                </a:solidFill>
                <a:effectLst/>
                <a:uLnTx/>
                <a:uFillTx/>
                <a:latin typeface="Courier" pitchFamily="49" charset="0"/>
                <a:ea typeface="+mn-ea"/>
                <a:cs typeface="+mn-cs"/>
              </a:rPr>
              <a:t>')</a:t>
            </a:r>
          </a:p>
        </p:txBody>
      </p:sp>
      <p:sp>
        <p:nvSpPr>
          <p:cNvPr id="32" name="Can 6">
            <a:extLst>
              <a:ext uri="{FF2B5EF4-FFF2-40B4-BE49-F238E27FC236}">
                <a16:creationId xmlns:a16="http://schemas.microsoft.com/office/drawing/2014/main" id="{4088295C-2198-4E8A-B505-2BCB28E93CBC}"/>
              </a:ext>
            </a:extLst>
          </p:cNvPr>
          <p:cNvSpPr/>
          <p:nvPr/>
        </p:nvSpPr>
        <p:spPr bwMode="auto">
          <a:xfrm>
            <a:off x="8778286" y="2831856"/>
            <a:ext cx="2813992" cy="1097280"/>
          </a:xfrm>
          <a:prstGeom prst="can">
            <a:avLst/>
          </a:prstGeom>
          <a:solidFill>
            <a:srgbClr val="FF0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22745" tIns="61373" rIns="122745" bIns="61373" numCol="1" rtlCol="0" anchor="t" anchorCtr="0" compatLnSpc="1">
            <a:prstTxWarp prst="textNoShape">
              <a:avLst/>
            </a:prstTxWarp>
            <a:spAutoFit/>
          </a:bodyPr>
          <a:lstStyle/>
          <a:p>
            <a:pPr marL="158723" marR="0" lvl="0" indent="-158723" algn="ctr" defTabSz="1218987" eaLnBrk="1" fontAlgn="base" latinLnBrk="0" hangingPunct="1">
              <a:lnSpc>
                <a:spcPct val="90000"/>
              </a:lnSpc>
              <a:spcBef>
                <a:spcPct val="50000"/>
              </a:spcBef>
              <a:spcAft>
                <a:spcPct val="0"/>
              </a:spcAft>
              <a:buClr>
                <a:srgbClr val="FF0000"/>
              </a:buClr>
              <a:buSzTx/>
              <a:buFontTx/>
              <a:buNone/>
              <a:tabLst/>
              <a:defRPr/>
            </a:pPr>
            <a:endParaRPr kumimoji="0" lang="en-US" sz="2700" b="1" i="0" u="none" strike="noStrike" kern="0" cap="none" spc="0" normalizeH="0" baseline="0" noProof="0" dirty="0">
              <a:ln>
                <a:noFill/>
              </a:ln>
              <a:solidFill>
                <a:srgbClr val="5F5F5F"/>
              </a:solidFill>
              <a:effectLst/>
              <a:uLnTx/>
              <a:uFillTx/>
              <a:latin typeface="Arial" pitchFamily="-106" charset="0"/>
              <a:ea typeface="+mn-ea"/>
              <a:cs typeface="+mn-cs"/>
            </a:endParaRPr>
          </a:p>
        </p:txBody>
      </p:sp>
      <p:sp>
        <p:nvSpPr>
          <p:cNvPr id="33" name="Rounded Rectangle 7">
            <a:extLst>
              <a:ext uri="{FF2B5EF4-FFF2-40B4-BE49-F238E27FC236}">
                <a16:creationId xmlns:a16="http://schemas.microsoft.com/office/drawing/2014/main" id="{3F3FD40A-6611-4DB4-9D8D-441B1BBFB5CB}"/>
              </a:ext>
            </a:extLst>
          </p:cNvPr>
          <p:cNvSpPr/>
          <p:nvPr/>
        </p:nvSpPr>
        <p:spPr bwMode="auto">
          <a:xfrm>
            <a:off x="7009447" y="1397341"/>
            <a:ext cx="2437765" cy="1280160"/>
          </a:xfrm>
          <a:prstGeom prst="roundRect">
            <a:avLst/>
          </a:prstGeom>
          <a:gradFill rotWithShape="1">
            <a:gsLst>
              <a:gs pos="0">
                <a:srgbClr val="B0C3C8">
                  <a:shade val="51000"/>
                  <a:satMod val="130000"/>
                </a:srgbClr>
              </a:gs>
              <a:gs pos="80000">
                <a:srgbClr val="B0C3C8">
                  <a:shade val="93000"/>
                  <a:satMod val="130000"/>
                </a:srgbClr>
              </a:gs>
              <a:gs pos="100000">
                <a:srgbClr val="B0C3C8">
                  <a:shade val="94000"/>
                  <a:satMod val="135000"/>
                </a:srgbClr>
              </a:gs>
            </a:gsLst>
            <a:lin ang="16200000" scaled="0"/>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E1F5109B-B12E-4016-8AA5-C8606B7B0B2F}"/>
              </a:ext>
            </a:extLst>
          </p:cNvPr>
          <p:cNvSpPr/>
          <p:nvPr/>
        </p:nvSpPr>
        <p:spPr bwMode="auto">
          <a:xfrm>
            <a:off x="7240521" y="2083142"/>
            <a:ext cx="1462659" cy="479974"/>
          </a:xfrm>
          <a:prstGeom prst="rect">
            <a:avLst/>
          </a:prstGeom>
          <a:gradFill rotWithShape="1">
            <a:gsLst>
              <a:gs pos="0">
                <a:srgbClr val="7F7F7F">
                  <a:tint val="40000"/>
                  <a:satMod val="350000"/>
                </a:srgbClr>
              </a:gs>
              <a:gs pos="40000">
                <a:srgbClr val="7F7F7F">
                  <a:tint val="45000"/>
                  <a:shade val="99000"/>
                  <a:satMod val="350000"/>
                </a:srgbClr>
              </a:gs>
              <a:gs pos="100000">
                <a:srgbClr val="7F7F7F">
                  <a:shade val="20000"/>
                  <a:satMod val="255000"/>
                </a:srgbClr>
              </a:gs>
            </a:gsLst>
            <a:path path="circle">
              <a:fillToRect l="50000" t="-80000" r="50000" b="180000"/>
            </a:path>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8932F839-2F31-4829-BC6F-77F511C2C4F3}"/>
              </a:ext>
            </a:extLst>
          </p:cNvPr>
          <p:cNvSpPr txBox="1"/>
          <p:nvPr/>
        </p:nvSpPr>
        <p:spPr>
          <a:xfrm>
            <a:off x="7040069" y="1473543"/>
            <a:ext cx="2380990" cy="417655"/>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F5F5F"/>
                </a:solidFill>
                <a:effectLst/>
                <a:uLnTx/>
                <a:uFillTx/>
              </a:rPr>
              <a:t>Client Python Engine</a:t>
            </a:r>
          </a:p>
        </p:txBody>
      </p:sp>
      <p:sp>
        <p:nvSpPr>
          <p:cNvPr id="36" name="TextBox 35">
            <a:extLst>
              <a:ext uri="{FF2B5EF4-FFF2-40B4-BE49-F238E27FC236}">
                <a16:creationId xmlns:a16="http://schemas.microsoft.com/office/drawing/2014/main" id="{16B5E5C0-B75F-4853-AD8F-848E111492F1}"/>
              </a:ext>
            </a:extLst>
          </p:cNvPr>
          <p:cNvSpPr txBox="1"/>
          <p:nvPr/>
        </p:nvSpPr>
        <p:spPr>
          <a:xfrm>
            <a:off x="7609136" y="2163134"/>
            <a:ext cx="1054729" cy="402266"/>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5F5F5F"/>
                </a:solidFill>
                <a:effectLst/>
                <a:uLnTx/>
                <a:uFillTx/>
              </a:rPr>
              <a:t>OML4Py</a:t>
            </a:r>
          </a:p>
        </p:txBody>
      </p:sp>
      <p:pic>
        <p:nvPicPr>
          <p:cNvPr id="37" name="Picture 16">
            <a:extLst>
              <a:ext uri="{FF2B5EF4-FFF2-40B4-BE49-F238E27FC236}">
                <a16:creationId xmlns:a16="http://schemas.microsoft.com/office/drawing/2014/main" id="{4453ABD5-9E22-43F0-9199-B7A1AA21B5E8}"/>
              </a:ext>
            </a:extLst>
          </p:cNvPr>
          <p:cNvPicPr>
            <a:picLocks noChangeAspect="1" noChangeArrowheads="1"/>
          </p:cNvPicPr>
          <p:nvPr/>
        </p:nvPicPr>
        <p:blipFill>
          <a:blip r:embed="rId3" cstate="print"/>
          <a:srcRect/>
          <a:stretch>
            <a:fillRect/>
          </a:stretch>
        </p:blipFill>
        <p:spPr bwMode="auto">
          <a:xfrm>
            <a:off x="8961304" y="3200741"/>
            <a:ext cx="639067" cy="450851"/>
          </a:xfrm>
          <a:prstGeom prst="rect">
            <a:avLst/>
          </a:prstGeom>
          <a:noFill/>
          <a:ln w="9525">
            <a:noFill/>
            <a:miter lim="800000"/>
            <a:headEnd/>
            <a:tailEnd/>
          </a:ln>
        </p:spPr>
      </p:pic>
      <p:sp>
        <p:nvSpPr>
          <p:cNvPr id="38" name="TextBox 37">
            <a:extLst>
              <a:ext uri="{FF2B5EF4-FFF2-40B4-BE49-F238E27FC236}">
                <a16:creationId xmlns:a16="http://schemas.microsoft.com/office/drawing/2014/main" id="{E4864A4B-C667-4E88-A29E-8C665B75330C}"/>
              </a:ext>
            </a:extLst>
          </p:cNvPr>
          <p:cNvSpPr txBox="1"/>
          <p:nvPr/>
        </p:nvSpPr>
        <p:spPr>
          <a:xfrm>
            <a:off x="9199613" y="3575790"/>
            <a:ext cx="1095831" cy="340711"/>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5F5F5F"/>
                </a:solidFill>
                <a:effectLst/>
                <a:uLnTx/>
                <a:uFillTx/>
              </a:rPr>
              <a:t>User tables</a:t>
            </a:r>
          </a:p>
        </p:txBody>
      </p:sp>
      <p:cxnSp>
        <p:nvCxnSpPr>
          <p:cNvPr id="39" name="Shape 13">
            <a:extLst>
              <a:ext uri="{FF2B5EF4-FFF2-40B4-BE49-F238E27FC236}">
                <a16:creationId xmlns:a16="http://schemas.microsoft.com/office/drawing/2014/main" id="{EB873BA8-2DF8-4E99-AA80-0E60DC03314E}"/>
              </a:ext>
            </a:extLst>
          </p:cNvPr>
          <p:cNvCxnSpPr>
            <a:stCxn id="34" idx="3"/>
            <a:endCxn id="40" idx="0"/>
          </p:cNvCxnSpPr>
          <p:nvPr/>
        </p:nvCxnSpPr>
        <p:spPr bwMode="auto">
          <a:xfrm>
            <a:off x="8703180" y="2323129"/>
            <a:ext cx="2111785" cy="877612"/>
          </a:xfrm>
          <a:prstGeom prst="curvedConnector2">
            <a:avLst/>
          </a:prstGeom>
          <a:noFill/>
          <a:ln w="9525" cap="flat" cmpd="sng" algn="ctr">
            <a:solidFill>
              <a:srgbClr val="5F5F5F"/>
            </a:solidFill>
            <a:prstDash val="solid"/>
            <a:round/>
            <a:headEnd type="none" w="med" len="med"/>
            <a:tailEnd type="arrow"/>
          </a:ln>
          <a:effectLst/>
        </p:spPr>
      </p:cxnSp>
      <p:sp>
        <p:nvSpPr>
          <p:cNvPr id="40" name="TextBox 39">
            <a:extLst>
              <a:ext uri="{FF2B5EF4-FFF2-40B4-BE49-F238E27FC236}">
                <a16:creationId xmlns:a16="http://schemas.microsoft.com/office/drawing/2014/main" id="{3D14EC2C-6AF1-4035-8AEF-E8EBEE932B1E}"/>
              </a:ext>
            </a:extLst>
          </p:cNvPr>
          <p:cNvSpPr txBox="1"/>
          <p:nvPr/>
        </p:nvSpPr>
        <p:spPr>
          <a:xfrm>
            <a:off x="10304944" y="3200741"/>
            <a:ext cx="1020041" cy="509988"/>
          </a:xfrm>
          <a:prstGeom prst="rect">
            <a:avLst/>
          </a:prstGeom>
          <a:gradFill rotWithShape="1">
            <a:gsLst>
              <a:gs pos="0">
                <a:srgbClr val="B0C3C8">
                  <a:shade val="51000"/>
                  <a:satMod val="130000"/>
                </a:srgbClr>
              </a:gs>
              <a:gs pos="80000">
                <a:srgbClr val="B0C3C8">
                  <a:shade val="93000"/>
                  <a:satMod val="130000"/>
                </a:srgbClr>
              </a:gs>
              <a:gs pos="100000">
                <a:srgbClr val="B0C3C8">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err="1">
                <a:ln>
                  <a:noFill/>
                </a:ln>
                <a:solidFill>
                  <a:srgbClr val="5F5F5F"/>
                </a:solidFill>
                <a:effectLst/>
                <a:uLnTx/>
                <a:uFillTx/>
                <a:latin typeface="Calibri"/>
                <a:ea typeface="+mn-ea"/>
                <a:cs typeface="+mn-cs"/>
              </a:rPr>
              <a:t>pyq</a:t>
            </a:r>
            <a:r>
              <a:rPr kumimoji="0" lang="en-US" sz="1300" b="1" i="0" u="none" strike="noStrike" kern="0" cap="none" spc="0" normalizeH="0" baseline="0" noProof="0" dirty="0">
                <a:ln>
                  <a:noFill/>
                </a:ln>
                <a:solidFill>
                  <a:srgbClr val="5F5F5F"/>
                </a:solidFill>
                <a:effectLst/>
                <a:uLnTx/>
                <a:uFillTx/>
                <a:latin typeface="Calibri"/>
                <a:ea typeface="+mn-ea"/>
                <a:cs typeface="+mn-cs"/>
              </a:rPr>
              <a:t>*</a:t>
            </a:r>
            <a:r>
              <a:rPr kumimoji="0" lang="en-US" sz="1300" b="1" i="0" u="none" strike="noStrike" kern="0" cap="none" spc="0" normalizeH="0" baseline="0" noProof="0" dirty="0" err="1">
                <a:ln>
                  <a:noFill/>
                </a:ln>
                <a:solidFill>
                  <a:srgbClr val="5F5F5F"/>
                </a:solidFill>
                <a:effectLst/>
                <a:uLnTx/>
                <a:uFillTx/>
                <a:latin typeface="Calibri"/>
                <a:ea typeface="+mn-ea"/>
                <a:cs typeface="+mn-cs"/>
              </a:rPr>
              <a:t>eval</a:t>
            </a:r>
            <a:r>
              <a:rPr kumimoji="0" lang="en-US" sz="1300" b="1" i="0" u="none" strike="noStrike" kern="0" cap="none" spc="0" normalizeH="0" baseline="0" noProof="0" dirty="0">
                <a:ln>
                  <a:noFill/>
                </a:ln>
                <a:solidFill>
                  <a:srgbClr val="5F5F5F"/>
                </a:solidFill>
                <a:effectLst/>
                <a:uLnTx/>
                <a:uFillTx/>
                <a:latin typeface="Calibri"/>
                <a:ea typeface="+mn-ea"/>
                <a:cs typeface="+mn-cs"/>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5F5F5F"/>
                </a:solidFill>
                <a:effectLst/>
                <a:uLnTx/>
                <a:uFillTx/>
                <a:latin typeface="Calibri"/>
                <a:ea typeface="+mn-ea"/>
                <a:cs typeface="+mn-cs"/>
              </a:rPr>
              <a:t>interface</a:t>
            </a:r>
          </a:p>
        </p:txBody>
      </p:sp>
      <p:sp>
        <p:nvSpPr>
          <p:cNvPr id="41" name="TextBox 40">
            <a:extLst>
              <a:ext uri="{FF2B5EF4-FFF2-40B4-BE49-F238E27FC236}">
                <a16:creationId xmlns:a16="http://schemas.microsoft.com/office/drawing/2014/main" id="{A5ABD7E0-40C8-4A4B-BDA2-6861558BFEBA}"/>
              </a:ext>
            </a:extLst>
          </p:cNvPr>
          <p:cNvSpPr txBox="1"/>
          <p:nvPr/>
        </p:nvSpPr>
        <p:spPr>
          <a:xfrm>
            <a:off x="9722037" y="2108542"/>
            <a:ext cx="209312" cy="323143"/>
          </a:xfrm>
          <a:prstGeom prst="rect">
            <a:avLst/>
          </a:prstGeom>
          <a:solidFill>
            <a:srgbClr val="FFFF99"/>
          </a:solidFill>
          <a:ln>
            <a:solidFill>
              <a:srgbClr val="5F5F5F"/>
            </a:solidFill>
          </a:ln>
        </p:spPr>
        <p:txBody>
          <a:bodyPr wrap="none" lIns="45700" tIns="22849" rIns="45700" bIns="228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F5F5F"/>
                </a:solidFill>
                <a:effectLst/>
                <a:uLnTx/>
                <a:uFillTx/>
              </a:rPr>
              <a:t>2</a:t>
            </a:r>
          </a:p>
        </p:txBody>
      </p:sp>
      <p:sp>
        <p:nvSpPr>
          <p:cNvPr id="42" name="TextBox 41">
            <a:extLst>
              <a:ext uri="{FF2B5EF4-FFF2-40B4-BE49-F238E27FC236}">
                <a16:creationId xmlns:a16="http://schemas.microsoft.com/office/drawing/2014/main" id="{4B93A0EC-FD2F-4E0F-B550-DE1AA2AB7058}"/>
              </a:ext>
            </a:extLst>
          </p:cNvPr>
          <p:cNvSpPr txBox="1"/>
          <p:nvPr/>
        </p:nvSpPr>
        <p:spPr>
          <a:xfrm>
            <a:off x="8356958" y="3022942"/>
            <a:ext cx="209312" cy="323143"/>
          </a:xfrm>
          <a:prstGeom prst="rect">
            <a:avLst/>
          </a:prstGeom>
          <a:solidFill>
            <a:srgbClr val="FFFF99"/>
          </a:solidFill>
          <a:ln>
            <a:solidFill>
              <a:srgbClr val="5F5F5F"/>
            </a:solidFill>
          </a:ln>
        </p:spPr>
        <p:txBody>
          <a:bodyPr wrap="none" lIns="45700" tIns="22849" rIns="45700" bIns="228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F5F5F"/>
                </a:solidFill>
                <a:effectLst/>
                <a:uLnTx/>
                <a:uFillTx/>
              </a:rPr>
              <a:t>3</a:t>
            </a:r>
          </a:p>
        </p:txBody>
      </p:sp>
      <p:sp>
        <p:nvSpPr>
          <p:cNvPr id="43" name="TextBox 42">
            <a:extLst>
              <a:ext uri="{FF2B5EF4-FFF2-40B4-BE49-F238E27FC236}">
                <a16:creationId xmlns:a16="http://schemas.microsoft.com/office/drawing/2014/main" id="{D0AEE6D0-2FB4-4075-B1F9-E06F1D3948E8}"/>
              </a:ext>
            </a:extLst>
          </p:cNvPr>
          <p:cNvSpPr txBox="1"/>
          <p:nvPr/>
        </p:nvSpPr>
        <p:spPr>
          <a:xfrm>
            <a:off x="8942573" y="2813660"/>
            <a:ext cx="1635598" cy="369310"/>
          </a:xfrm>
          <a:prstGeom prst="rect">
            <a:avLst/>
          </a:prstGeom>
          <a:noFill/>
        </p:spPr>
        <p:txBody>
          <a:bodyPr wrap="none" lIns="121899" tIns="60949" rIns="121899" bIns="609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F5F5F"/>
                </a:solidFill>
                <a:effectLst/>
                <a:uLnTx/>
                <a:uFillTx/>
              </a:rPr>
              <a:t>Oracle Database</a:t>
            </a:r>
          </a:p>
        </p:txBody>
      </p:sp>
      <p:cxnSp>
        <p:nvCxnSpPr>
          <p:cNvPr id="44" name="Shape 24">
            <a:extLst>
              <a:ext uri="{FF2B5EF4-FFF2-40B4-BE49-F238E27FC236}">
                <a16:creationId xmlns:a16="http://schemas.microsoft.com/office/drawing/2014/main" id="{A2DD5C66-4FE3-4F58-9529-37041DA6694F}"/>
              </a:ext>
            </a:extLst>
          </p:cNvPr>
          <p:cNvCxnSpPr>
            <a:stCxn id="37" idx="1"/>
            <a:endCxn id="40" idx="1"/>
          </p:cNvCxnSpPr>
          <p:nvPr/>
        </p:nvCxnSpPr>
        <p:spPr bwMode="auto">
          <a:xfrm rot="10800000" flipH="1" flipV="1">
            <a:off x="8961304" y="3426167"/>
            <a:ext cx="1343640" cy="29568"/>
          </a:xfrm>
          <a:prstGeom prst="curvedConnector5">
            <a:avLst>
              <a:gd name="adj1" fmla="val -17013"/>
              <a:gd name="adj2" fmla="val -1535532"/>
              <a:gd name="adj3" fmla="val 73781"/>
            </a:avLst>
          </a:prstGeom>
          <a:noFill/>
          <a:ln w="9525" cap="flat" cmpd="sng" algn="ctr">
            <a:solidFill>
              <a:srgbClr val="5F5F5F"/>
            </a:solidFill>
            <a:prstDash val="solid"/>
            <a:round/>
            <a:headEnd type="arrow" w="med" len="med"/>
            <a:tailEnd type="none" w="med" len="med"/>
          </a:ln>
          <a:effectLst/>
        </p:spPr>
      </p:cxnSp>
      <p:sp>
        <p:nvSpPr>
          <p:cNvPr id="45" name="TextBox 44">
            <a:extLst>
              <a:ext uri="{FF2B5EF4-FFF2-40B4-BE49-F238E27FC236}">
                <a16:creationId xmlns:a16="http://schemas.microsoft.com/office/drawing/2014/main" id="{9F93F6DF-4AEB-4C46-954B-46E2C1F4CFE5}"/>
              </a:ext>
            </a:extLst>
          </p:cNvPr>
          <p:cNvSpPr txBox="1"/>
          <p:nvPr/>
        </p:nvSpPr>
        <p:spPr>
          <a:xfrm>
            <a:off x="11099444" y="4038942"/>
            <a:ext cx="780616" cy="325322"/>
          </a:xfrm>
          <a:prstGeom prst="rect">
            <a:avLst/>
          </a:prstGeom>
          <a:gradFill rotWithShape="1">
            <a:gsLst>
              <a:gs pos="0">
                <a:srgbClr val="5F5F5F">
                  <a:shade val="51000"/>
                  <a:satMod val="130000"/>
                </a:srgbClr>
              </a:gs>
              <a:gs pos="80000">
                <a:srgbClr val="5F5F5F">
                  <a:shade val="93000"/>
                  <a:satMod val="130000"/>
                </a:srgbClr>
              </a:gs>
              <a:gs pos="100000">
                <a:srgbClr val="5F5F5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uLnTx/>
                <a:uFillTx/>
                <a:latin typeface="Calibri"/>
                <a:ea typeface="+mn-ea"/>
                <a:cs typeface="+mn-cs"/>
              </a:rPr>
              <a:t>extproc</a:t>
            </a:r>
            <a:endParaRPr kumimoji="0" lang="en-US" sz="1400" b="1" i="0" u="none" strike="noStrike" kern="0" cap="none" spc="0" normalizeH="0" baseline="0" noProof="0" dirty="0">
              <a:ln>
                <a:noFill/>
              </a:ln>
              <a:solidFill>
                <a:srgbClr val="FFFFFF"/>
              </a:solidFill>
              <a:effectLst/>
              <a:uLnTx/>
              <a:uFillTx/>
              <a:latin typeface="Calibri"/>
              <a:ea typeface="+mn-ea"/>
              <a:cs typeface="+mn-cs"/>
            </a:endParaRPr>
          </a:p>
        </p:txBody>
      </p:sp>
      <p:cxnSp>
        <p:nvCxnSpPr>
          <p:cNvPr id="46" name="Straight Arrow Connector 45">
            <a:extLst>
              <a:ext uri="{FF2B5EF4-FFF2-40B4-BE49-F238E27FC236}">
                <a16:creationId xmlns:a16="http://schemas.microsoft.com/office/drawing/2014/main" id="{11D5424A-B625-4A85-A628-3AC2DDAE62AD}"/>
              </a:ext>
            </a:extLst>
          </p:cNvPr>
          <p:cNvCxnSpPr>
            <a:stCxn id="40" idx="2"/>
            <a:endCxn id="45" idx="0"/>
          </p:cNvCxnSpPr>
          <p:nvPr/>
        </p:nvCxnSpPr>
        <p:spPr bwMode="auto">
          <a:xfrm>
            <a:off x="10814965" y="3710729"/>
            <a:ext cx="674787" cy="328213"/>
          </a:xfrm>
          <a:prstGeom prst="straightConnector1">
            <a:avLst/>
          </a:prstGeom>
          <a:noFill/>
          <a:ln w="9525" cap="flat" cmpd="sng" algn="ctr">
            <a:solidFill>
              <a:srgbClr val="5F5F5F"/>
            </a:solidFill>
            <a:prstDash val="solid"/>
            <a:round/>
            <a:headEnd type="none" w="med" len="med"/>
            <a:tailEnd type="arrow"/>
          </a:ln>
          <a:effectLst/>
        </p:spPr>
      </p:cxnSp>
      <p:sp>
        <p:nvSpPr>
          <p:cNvPr id="47" name="Rounded Rectangle 29">
            <a:extLst>
              <a:ext uri="{FF2B5EF4-FFF2-40B4-BE49-F238E27FC236}">
                <a16:creationId xmlns:a16="http://schemas.microsoft.com/office/drawing/2014/main" id="{6AB340D0-6293-4B4B-9566-EB13341FC370}"/>
              </a:ext>
            </a:extLst>
          </p:cNvPr>
          <p:cNvSpPr/>
          <p:nvPr/>
        </p:nvSpPr>
        <p:spPr bwMode="auto">
          <a:xfrm>
            <a:off x="8153810" y="4826341"/>
            <a:ext cx="2193989" cy="1280160"/>
          </a:xfrm>
          <a:prstGeom prst="roundRect">
            <a:avLst/>
          </a:prstGeom>
          <a:gradFill rotWithShape="1">
            <a:gsLst>
              <a:gs pos="0">
                <a:srgbClr val="B0C3C8">
                  <a:shade val="51000"/>
                  <a:satMod val="130000"/>
                </a:srgbClr>
              </a:gs>
              <a:gs pos="80000">
                <a:srgbClr val="B0C3C8">
                  <a:shade val="93000"/>
                  <a:satMod val="130000"/>
                </a:srgbClr>
              </a:gs>
              <a:gs pos="100000">
                <a:srgbClr val="B0C3C8">
                  <a:shade val="94000"/>
                  <a:satMod val="135000"/>
                </a:srgbClr>
              </a:gs>
            </a:gsLst>
            <a:lin ang="16200000" scaled="0"/>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96635684-67A3-45C5-BA6B-3A8E16082D29}"/>
              </a:ext>
            </a:extLst>
          </p:cNvPr>
          <p:cNvSpPr txBox="1"/>
          <p:nvPr/>
        </p:nvSpPr>
        <p:spPr>
          <a:xfrm>
            <a:off x="8227436" y="4902543"/>
            <a:ext cx="2075586" cy="417655"/>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F5F5F"/>
                </a:solidFill>
                <a:effectLst/>
                <a:uLnTx/>
                <a:uFillTx/>
              </a:rPr>
              <a:t>DB Python Engine</a:t>
            </a:r>
          </a:p>
        </p:txBody>
      </p:sp>
      <p:cxnSp>
        <p:nvCxnSpPr>
          <p:cNvPr id="49" name="Shape 31">
            <a:extLst>
              <a:ext uri="{FF2B5EF4-FFF2-40B4-BE49-F238E27FC236}">
                <a16:creationId xmlns:a16="http://schemas.microsoft.com/office/drawing/2014/main" id="{EE7A833D-82C8-4C49-A875-51E38A0A41D2}"/>
              </a:ext>
            </a:extLst>
          </p:cNvPr>
          <p:cNvCxnSpPr>
            <a:stCxn id="45" idx="2"/>
            <a:endCxn id="47" idx="3"/>
          </p:cNvCxnSpPr>
          <p:nvPr/>
        </p:nvCxnSpPr>
        <p:spPr bwMode="auto">
          <a:xfrm rot="5400000">
            <a:off x="10367698" y="4344366"/>
            <a:ext cx="1102157" cy="1141953"/>
          </a:xfrm>
          <a:prstGeom prst="curvedConnector2">
            <a:avLst/>
          </a:prstGeom>
          <a:noFill/>
          <a:ln w="9525" cap="flat" cmpd="sng" algn="ctr">
            <a:solidFill>
              <a:srgbClr val="5F5F5F"/>
            </a:solidFill>
            <a:prstDash val="solid"/>
            <a:round/>
            <a:headEnd type="none" w="med" len="med"/>
            <a:tailEnd type="arrow"/>
          </a:ln>
          <a:effectLst/>
        </p:spPr>
      </p:cxnSp>
      <p:sp>
        <p:nvSpPr>
          <p:cNvPr id="50" name="TextBox 49">
            <a:extLst>
              <a:ext uri="{FF2B5EF4-FFF2-40B4-BE49-F238E27FC236}">
                <a16:creationId xmlns:a16="http://schemas.microsoft.com/office/drawing/2014/main" id="{39A8A1FB-BC93-49E0-B6A9-A930A3C20D1B}"/>
              </a:ext>
            </a:extLst>
          </p:cNvPr>
          <p:cNvSpPr txBox="1"/>
          <p:nvPr/>
        </p:nvSpPr>
        <p:spPr>
          <a:xfrm>
            <a:off x="10997870" y="4826342"/>
            <a:ext cx="209312" cy="323143"/>
          </a:xfrm>
          <a:prstGeom prst="rect">
            <a:avLst/>
          </a:prstGeom>
          <a:solidFill>
            <a:srgbClr val="FFFF99"/>
          </a:solidFill>
          <a:ln>
            <a:solidFill>
              <a:srgbClr val="5F5F5F"/>
            </a:solidFill>
          </a:ln>
        </p:spPr>
        <p:txBody>
          <a:bodyPr wrap="none" lIns="45700" tIns="22849" rIns="45700" bIns="228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F5F5F"/>
                </a:solidFill>
                <a:effectLst/>
                <a:uLnTx/>
                <a:uFillTx/>
              </a:rPr>
              <a:t>4</a:t>
            </a:r>
          </a:p>
        </p:txBody>
      </p:sp>
      <p:sp>
        <p:nvSpPr>
          <p:cNvPr id="51" name="Rectangle 50">
            <a:extLst>
              <a:ext uri="{FF2B5EF4-FFF2-40B4-BE49-F238E27FC236}">
                <a16:creationId xmlns:a16="http://schemas.microsoft.com/office/drawing/2014/main" id="{62C19EB7-3DA3-4C05-BBEF-01D85804BD29}"/>
              </a:ext>
            </a:extLst>
          </p:cNvPr>
          <p:cNvSpPr/>
          <p:nvPr/>
        </p:nvSpPr>
        <p:spPr bwMode="auto">
          <a:xfrm>
            <a:off x="8356958" y="5461342"/>
            <a:ext cx="1462659" cy="479974"/>
          </a:xfrm>
          <a:prstGeom prst="rect">
            <a:avLst/>
          </a:prstGeom>
          <a:gradFill rotWithShape="1">
            <a:gsLst>
              <a:gs pos="0">
                <a:srgbClr val="7F7F7F">
                  <a:tint val="40000"/>
                  <a:satMod val="350000"/>
                </a:srgbClr>
              </a:gs>
              <a:gs pos="40000">
                <a:srgbClr val="7F7F7F">
                  <a:tint val="45000"/>
                  <a:shade val="99000"/>
                  <a:satMod val="350000"/>
                </a:srgbClr>
              </a:gs>
              <a:gs pos="100000">
                <a:srgbClr val="7F7F7F">
                  <a:shade val="20000"/>
                  <a:satMod val="255000"/>
                </a:srgbClr>
              </a:gs>
            </a:gsLst>
            <a:path path="circle">
              <a:fillToRect l="50000" t="-80000" r="50000" b="180000"/>
            </a:path>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38FBBFBF-E7E5-4940-BB97-CFAFE63882EA}"/>
              </a:ext>
            </a:extLst>
          </p:cNvPr>
          <p:cNvSpPr txBox="1"/>
          <p:nvPr/>
        </p:nvSpPr>
        <p:spPr>
          <a:xfrm>
            <a:off x="8725572" y="5541334"/>
            <a:ext cx="1054729" cy="402266"/>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5F5F5F"/>
                </a:solidFill>
                <a:effectLst/>
                <a:uLnTx/>
                <a:uFillTx/>
              </a:rPr>
              <a:t>OML4Py</a:t>
            </a:r>
          </a:p>
        </p:txBody>
      </p:sp>
      <p:cxnSp>
        <p:nvCxnSpPr>
          <p:cNvPr id="53" name="Shape 31">
            <a:extLst>
              <a:ext uri="{FF2B5EF4-FFF2-40B4-BE49-F238E27FC236}">
                <a16:creationId xmlns:a16="http://schemas.microsoft.com/office/drawing/2014/main" id="{6D22027C-675C-4B0F-9CC7-4DD25386A50F}"/>
              </a:ext>
            </a:extLst>
          </p:cNvPr>
          <p:cNvCxnSpPr>
            <a:stCxn id="31" idx="3"/>
            <a:endCxn id="33" idx="1"/>
          </p:cNvCxnSpPr>
          <p:nvPr/>
        </p:nvCxnSpPr>
        <p:spPr bwMode="auto">
          <a:xfrm flipV="1">
            <a:off x="6391137" y="2037421"/>
            <a:ext cx="618310" cy="1777830"/>
          </a:xfrm>
          <a:prstGeom prst="curvedConnector3">
            <a:avLst>
              <a:gd name="adj1" fmla="val 50000"/>
            </a:avLst>
          </a:prstGeom>
          <a:noFill/>
          <a:ln w="9525" cap="flat" cmpd="sng" algn="ctr">
            <a:solidFill>
              <a:srgbClr val="5F5F5F"/>
            </a:solidFill>
            <a:prstDash val="solid"/>
            <a:round/>
            <a:headEnd type="none" w="med" len="med"/>
            <a:tailEnd type="arrow"/>
          </a:ln>
          <a:effectLst/>
        </p:spPr>
      </p:cxnSp>
      <p:sp>
        <p:nvSpPr>
          <p:cNvPr id="54" name="TextBox 53">
            <a:extLst>
              <a:ext uri="{FF2B5EF4-FFF2-40B4-BE49-F238E27FC236}">
                <a16:creationId xmlns:a16="http://schemas.microsoft.com/office/drawing/2014/main" id="{C1ABEF10-EACC-4CEB-B257-4A3EBFAE8CB4}"/>
              </a:ext>
            </a:extLst>
          </p:cNvPr>
          <p:cNvSpPr txBox="1"/>
          <p:nvPr/>
        </p:nvSpPr>
        <p:spPr>
          <a:xfrm>
            <a:off x="6603153" y="1905342"/>
            <a:ext cx="209312" cy="323143"/>
          </a:xfrm>
          <a:prstGeom prst="rect">
            <a:avLst/>
          </a:prstGeom>
          <a:solidFill>
            <a:srgbClr val="FFFF99"/>
          </a:solidFill>
          <a:ln>
            <a:solidFill>
              <a:srgbClr val="5F5F5F"/>
            </a:solidFill>
          </a:ln>
        </p:spPr>
        <p:txBody>
          <a:bodyPr wrap="none" lIns="45700" tIns="22849" rIns="45700" bIns="228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F5F5F"/>
                </a:solidFill>
                <a:effectLst/>
                <a:uLnTx/>
                <a:uFillTx/>
              </a:rPr>
              <a:t>1</a:t>
            </a:r>
          </a:p>
        </p:txBody>
      </p:sp>
    </p:spTree>
    <p:extLst>
      <p:ext uri="{BB962C8B-B14F-4D97-AF65-F5344CB8AC3E}">
        <p14:creationId xmlns:p14="http://schemas.microsoft.com/office/powerpoint/2010/main" val="23537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BD7B-3309-4F0B-B02C-729A56D85278}"/>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519A2093-9A1E-4A4E-AB6C-6FD115D93A3E}"/>
              </a:ext>
            </a:extLst>
          </p:cNvPr>
          <p:cNvPicPr>
            <a:picLocks noGrp="1" noChangeAspect="1"/>
          </p:cNvPicPr>
          <p:nvPr>
            <p:ph idx="1"/>
          </p:nvPr>
        </p:nvPicPr>
        <p:blipFill>
          <a:blip r:embed="rId2"/>
          <a:stretch>
            <a:fillRect/>
          </a:stretch>
        </p:blipFill>
        <p:spPr>
          <a:xfrm>
            <a:off x="688975" y="2147887"/>
            <a:ext cx="10810875" cy="3171825"/>
          </a:xfrm>
          <a:prstGeom prst="rect">
            <a:avLst/>
          </a:prstGeom>
        </p:spPr>
      </p:pic>
      <p:sp>
        <p:nvSpPr>
          <p:cNvPr id="4" name="Slide Number Placeholder 3">
            <a:extLst>
              <a:ext uri="{FF2B5EF4-FFF2-40B4-BE49-F238E27FC236}">
                <a16:creationId xmlns:a16="http://schemas.microsoft.com/office/drawing/2014/main" id="{A36D02E8-CC3C-4057-B881-B3D9F039B643}"/>
              </a:ext>
            </a:extLst>
          </p:cNvPr>
          <p:cNvSpPr>
            <a:spLocks noGrp="1"/>
          </p:cNvSpPr>
          <p:nvPr>
            <p:ph type="sldNum" sz="quarter" idx="12"/>
          </p:nvPr>
        </p:nvSpPr>
        <p:spPr/>
        <p:txBody>
          <a:bodyPr/>
          <a:lstStyle/>
          <a:p>
            <a:fld id="{C51EAA63-D034-42AE-91FA-B13B9518C7BE}" type="slidenum">
              <a:rPr lang="en-CA" smtClean="0"/>
              <a:pPr/>
              <a:t>41</a:t>
            </a:fld>
            <a:endParaRPr lang="en-CA" dirty="0"/>
          </a:p>
        </p:txBody>
      </p:sp>
    </p:spTree>
    <p:extLst>
      <p:ext uri="{BB962C8B-B14F-4D97-AF65-F5344CB8AC3E}">
        <p14:creationId xmlns:p14="http://schemas.microsoft.com/office/powerpoint/2010/main" val="164501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FF9CE-C85C-45F1-9405-F150A24C2C79}"/>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542FE4C0-8BFB-4378-85E0-93CDDE287CB0}"/>
              </a:ext>
            </a:extLst>
          </p:cNvPr>
          <p:cNvPicPr>
            <a:picLocks noGrp="1" noChangeAspect="1"/>
          </p:cNvPicPr>
          <p:nvPr>
            <p:ph idx="1"/>
          </p:nvPr>
        </p:nvPicPr>
        <p:blipFill>
          <a:blip r:embed="rId2"/>
          <a:stretch>
            <a:fillRect/>
          </a:stretch>
        </p:blipFill>
        <p:spPr>
          <a:xfrm>
            <a:off x="931863" y="1690687"/>
            <a:ext cx="10325100" cy="4086225"/>
          </a:xfrm>
          <a:prstGeom prst="rect">
            <a:avLst/>
          </a:prstGeom>
        </p:spPr>
      </p:pic>
      <p:sp>
        <p:nvSpPr>
          <p:cNvPr id="4" name="Slide Number Placeholder 3">
            <a:extLst>
              <a:ext uri="{FF2B5EF4-FFF2-40B4-BE49-F238E27FC236}">
                <a16:creationId xmlns:a16="http://schemas.microsoft.com/office/drawing/2014/main" id="{5D28869A-F039-44DB-B91C-7D31DD42FA92}"/>
              </a:ext>
            </a:extLst>
          </p:cNvPr>
          <p:cNvSpPr>
            <a:spLocks noGrp="1"/>
          </p:cNvSpPr>
          <p:nvPr>
            <p:ph type="sldNum" sz="quarter" idx="12"/>
          </p:nvPr>
        </p:nvSpPr>
        <p:spPr/>
        <p:txBody>
          <a:bodyPr/>
          <a:lstStyle/>
          <a:p>
            <a:fld id="{C51EAA63-D034-42AE-91FA-B13B9518C7BE}" type="slidenum">
              <a:rPr lang="en-CA" smtClean="0"/>
              <a:pPr/>
              <a:t>42</a:t>
            </a:fld>
            <a:endParaRPr lang="en-CA" dirty="0"/>
          </a:p>
        </p:txBody>
      </p:sp>
    </p:spTree>
    <p:extLst>
      <p:ext uri="{BB962C8B-B14F-4D97-AF65-F5344CB8AC3E}">
        <p14:creationId xmlns:p14="http://schemas.microsoft.com/office/powerpoint/2010/main" val="29204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CA0C51-0E29-4C79-83B5-9FBE0A3F68CF}"/>
              </a:ext>
            </a:extLst>
          </p:cNvPr>
          <p:cNvSpPr>
            <a:spLocks noGrp="1"/>
          </p:cNvSpPr>
          <p:nvPr>
            <p:ph type="sldNum" sz="quarter" idx="12"/>
          </p:nvPr>
        </p:nvSpPr>
        <p:spPr/>
        <p:txBody>
          <a:bodyPr/>
          <a:lstStyle/>
          <a:p>
            <a:fld id="{C51EAA63-D034-42AE-91FA-B13B9518C7BE}" type="slidenum">
              <a:rPr lang="en-CA" smtClean="0"/>
              <a:pPr/>
              <a:t>43</a:t>
            </a:fld>
            <a:endParaRPr lang="en-CA" dirty="0"/>
          </a:p>
        </p:txBody>
      </p:sp>
      <p:sp>
        <p:nvSpPr>
          <p:cNvPr id="38" name="Title 1">
            <a:extLst>
              <a:ext uri="{FF2B5EF4-FFF2-40B4-BE49-F238E27FC236}">
                <a16:creationId xmlns:a16="http://schemas.microsoft.com/office/drawing/2014/main" id="{92F32B87-7C02-438E-9C15-BFDBB739050B}"/>
              </a:ext>
            </a:extLst>
          </p:cNvPr>
          <p:cNvSpPr txBox="1">
            <a:spLocks/>
          </p:cNvSpPr>
          <p:nvPr/>
        </p:nvSpPr>
        <p:spPr>
          <a:xfrm>
            <a:off x="531812" y="406400"/>
            <a:ext cx="11125200" cy="480953"/>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F5F5F"/>
                </a:solidFill>
                <a:effectLst/>
                <a:uLnTx/>
                <a:uFillTx/>
                <a:latin typeface="Calibri"/>
                <a:ea typeface="+mj-ea"/>
                <a:cs typeface="+mj-cs"/>
              </a:rPr>
              <a:t>oml.group_apply – partitioned data flow</a:t>
            </a:r>
            <a:endParaRPr kumimoji="0" lang="en-US" sz="3600" b="0" i="0" u="none" strike="noStrike" kern="1200" cap="none" spc="0" normalizeH="0" baseline="0" noProof="0" dirty="0">
              <a:ln>
                <a:noFill/>
              </a:ln>
              <a:solidFill>
                <a:srgbClr val="5F5F5F"/>
              </a:solidFill>
              <a:effectLst/>
              <a:uLnTx/>
              <a:uFillTx/>
              <a:latin typeface="Calibri"/>
              <a:ea typeface="+mj-ea"/>
              <a:cs typeface="+mj-cs"/>
            </a:endParaRPr>
          </a:p>
        </p:txBody>
      </p:sp>
      <p:sp>
        <p:nvSpPr>
          <p:cNvPr id="39" name="Can 2">
            <a:extLst>
              <a:ext uri="{FF2B5EF4-FFF2-40B4-BE49-F238E27FC236}">
                <a16:creationId xmlns:a16="http://schemas.microsoft.com/office/drawing/2014/main" id="{3A2BE6DA-B4CF-4EED-8C4D-71DEA317A7EA}"/>
              </a:ext>
            </a:extLst>
          </p:cNvPr>
          <p:cNvSpPr/>
          <p:nvPr/>
        </p:nvSpPr>
        <p:spPr bwMode="auto">
          <a:xfrm>
            <a:off x="8778286" y="2831856"/>
            <a:ext cx="2813992" cy="1097280"/>
          </a:xfrm>
          <a:prstGeom prst="can">
            <a:avLst/>
          </a:prstGeom>
          <a:solidFill>
            <a:srgbClr val="FF0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22745" tIns="61373" rIns="122745" bIns="61373" numCol="1" rtlCol="0" anchor="t" anchorCtr="0" compatLnSpc="1">
            <a:prstTxWarp prst="textNoShape">
              <a:avLst/>
            </a:prstTxWarp>
            <a:spAutoFit/>
          </a:bodyPr>
          <a:lstStyle/>
          <a:p>
            <a:pPr marL="158723" marR="0" lvl="0" indent="-158723" algn="ctr" defTabSz="1218987" eaLnBrk="1" fontAlgn="base" latinLnBrk="0" hangingPunct="1">
              <a:lnSpc>
                <a:spcPct val="90000"/>
              </a:lnSpc>
              <a:spcBef>
                <a:spcPct val="50000"/>
              </a:spcBef>
              <a:spcAft>
                <a:spcPct val="0"/>
              </a:spcAft>
              <a:buClr>
                <a:srgbClr val="FF0000"/>
              </a:buClr>
              <a:buSzTx/>
              <a:buFontTx/>
              <a:buNone/>
              <a:tabLst/>
              <a:defRPr/>
            </a:pPr>
            <a:endParaRPr kumimoji="0" lang="en-US" sz="2700" b="1" i="0" u="none" strike="noStrike" kern="0" cap="none" spc="0" normalizeH="0" baseline="0" noProof="0" dirty="0">
              <a:ln>
                <a:noFill/>
              </a:ln>
              <a:solidFill>
                <a:srgbClr val="5F5F5F"/>
              </a:solidFill>
              <a:effectLst/>
              <a:uLnTx/>
              <a:uFillTx/>
              <a:latin typeface="Arial" pitchFamily="-106" charset="0"/>
              <a:ea typeface="+mn-ea"/>
              <a:cs typeface="+mn-cs"/>
            </a:endParaRPr>
          </a:p>
        </p:txBody>
      </p:sp>
      <p:sp>
        <p:nvSpPr>
          <p:cNvPr id="40" name="Rounded Rectangle 3">
            <a:extLst>
              <a:ext uri="{FF2B5EF4-FFF2-40B4-BE49-F238E27FC236}">
                <a16:creationId xmlns:a16="http://schemas.microsoft.com/office/drawing/2014/main" id="{CE6A4C17-06BE-4A1B-AEC0-FE66DF4C3C39}"/>
              </a:ext>
            </a:extLst>
          </p:cNvPr>
          <p:cNvSpPr/>
          <p:nvPr/>
        </p:nvSpPr>
        <p:spPr bwMode="auto">
          <a:xfrm>
            <a:off x="7009447" y="1397341"/>
            <a:ext cx="2437765" cy="1280160"/>
          </a:xfrm>
          <a:prstGeom prst="roundRect">
            <a:avLst/>
          </a:prstGeom>
          <a:gradFill rotWithShape="1">
            <a:gsLst>
              <a:gs pos="0">
                <a:srgbClr val="B0C3C8">
                  <a:shade val="51000"/>
                  <a:satMod val="130000"/>
                </a:srgbClr>
              </a:gs>
              <a:gs pos="80000">
                <a:srgbClr val="B0C3C8">
                  <a:shade val="93000"/>
                  <a:satMod val="130000"/>
                </a:srgbClr>
              </a:gs>
              <a:gs pos="100000">
                <a:srgbClr val="B0C3C8">
                  <a:shade val="94000"/>
                  <a:satMod val="135000"/>
                </a:srgbClr>
              </a:gs>
            </a:gsLst>
            <a:lin ang="16200000" scaled="0"/>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ABC60031-01CF-4666-AB8D-FAB51632C8C2}"/>
              </a:ext>
            </a:extLst>
          </p:cNvPr>
          <p:cNvSpPr/>
          <p:nvPr/>
        </p:nvSpPr>
        <p:spPr bwMode="auto">
          <a:xfrm>
            <a:off x="7240521" y="2083142"/>
            <a:ext cx="1462659" cy="479974"/>
          </a:xfrm>
          <a:prstGeom prst="rect">
            <a:avLst/>
          </a:prstGeom>
          <a:gradFill rotWithShape="1">
            <a:gsLst>
              <a:gs pos="0">
                <a:srgbClr val="7F7F7F">
                  <a:tint val="40000"/>
                  <a:satMod val="350000"/>
                </a:srgbClr>
              </a:gs>
              <a:gs pos="40000">
                <a:srgbClr val="7F7F7F">
                  <a:tint val="45000"/>
                  <a:shade val="99000"/>
                  <a:satMod val="350000"/>
                </a:srgbClr>
              </a:gs>
              <a:gs pos="100000">
                <a:srgbClr val="7F7F7F">
                  <a:shade val="20000"/>
                  <a:satMod val="255000"/>
                </a:srgbClr>
              </a:gs>
            </a:gsLst>
            <a:path path="circle">
              <a:fillToRect l="50000" t="-80000" r="50000" b="180000"/>
            </a:path>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0FF0A678-3738-4E67-834C-3B0AFA2C5B48}"/>
              </a:ext>
            </a:extLst>
          </p:cNvPr>
          <p:cNvSpPr txBox="1"/>
          <p:nvPr/>
        </p:nvSpPr>
        <p:spPr>
          <a:xfrm>
            <a:off x="7040069" y="1473543"/>
            <a:ext cx="2380990" cy="417655"/>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F5F5F"/>
                </a:solidFill>
                <a:effectLst/>
                <a:uLnTx/>
                <a:uFillTx/>
              </a:rPr>
              <a:t>Client Python Engine</a:t>
            </a:r>
          </a:p>
        </p:txBody>
      </p:sp>
      <p:sp>
        <p:nvSpPr>
          <p:cNvPr id="43" name="TextBox 42">
            <a:extLst>
              <a:ext uri="{FF2B5EF4-FFF2-40B4-BE49-F238E27FC236}">
                <a16:creationId xmlns:a16="http://schemas.microsoft.com/office/drawing/2014/main" id="{80BF6A9A-CA36-4695-BFA1-5D0868F95AAD}"/>
              </a:ext>
            </a:extLst>
          </p:cNvPr>
          <p:cNvSpPr txBox="1"/>
          <p:nvPr/>
        </p:nvSpPr>
        <p:spPr>
          <a:xfrm>
            <a:off x="7609136" y="2163134"/>
            <a:ext cx="1054729" cy="402266"/>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5F5F5F"/>
                </a:solidFill>
                <a:effectLst/>
                <a:uLnTx/>
                <a:uFillTx/>
              </a:rPr>
              <a:t>OML4Py</a:t>
            </a:r>
          </a:p>
        </p:txBody>
      </p:sp>
      <p:pic>
        <p:nvPicPr>
          <p:cNvPr id="44" name="Picture 16">
            <a:extLst>
              <a:ext uri="{FF2B5EF4-FFF2-40B4-BE49-F238E27FC236}">
                <a16:creationId xmlns:a16="http://schemas.microsoft.com/office/drawing/2014/main" id="{B1DE4D3C-8DDB-4B15-A788-0F582C5D0EDE}"/>
              </a:ext>
            </a:extLst>
          </p:cNvPr>
          <p:cNvPicPr>
            <a:picLocks noChangeAspect="1" noChangeArrowheads="1"/>
          </p:cNvPicPr>
          <p:nvPr/>
        </p:nvPicPr>
        <p:blipFill>
          <a:blip r:embed="rId2" cstate="print"/>
          <a:srcRect/>
          <a:stretch>
            <a:fillRect/>
          </a:stretch>
        </p:blipFill>
        <p:spPr bwMode="auto">
          <a:xfrm>
            <a:off x="8961304" y="3200741"/>
            <a:ext cx="639067" cy="450851"/>
          </a:xfrm>
          <a:prstGeom prst="rect">
            <a:avLst/>
          </a:prstGeom>
          <a:noFill/>
          <a:ln w="9525">
            <a:noFill/>
            <a:miter lim="800000"/>
            <a:headEnd/>
            <a:tailEnd/>
          </a:ln>
        </p:spPr>
      </p:pic>
      <p:sp>
        <p:nvSpPr>
          <p:cNvPr id="45" name="TextBox 44">
            <a:extLst>
              <a:ext uri="{FF2B5EF4-FFF2-40B4-BE49-F238E27FC236}">
                <a16:creationId xmlns:a16="http://schemas.microsoft.com/office/drawing/2014/main" id="{1EC46DA2-2B65-4FC2-9D1E-559E025C2EEE}"/>
              </a:ext>
            </a:extLst>
          </p:cNvPr>
          <p:cNvSpPr txBox="1"/>
          <p:nvPr/>
        </p:nvSpPr>
        <p:spPr>
          <a:xfrm>
            <a:off x="9199613" y="3575790"/>
            <a:ext cx="1095831" cy="340711"/>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5F5F5F"/>
                </a:solidFill>
                <a:effectLst/>
                <a:uLnTx/>
                <a:uFillTx/>
              </a:rPr>
              <a:t>User tables</a:t>
            </a:r>
          </a:p>
        </p:txBody>
      </p:sp>
      <p:sp>
        <p:nvSpPr>
          <p:cNvPr id="46" name="Rounded Rectangle 11">
            <a:extLst>
              <a:ext uri="{FF2B5EF4-FFF2-40B4-BE49-F238E27FC236}">
                <a16:creationId xmlns:a16="http://schemas.microsoft.com/office/drawing/2014/main" id="{9C294D47-1EC7-4E1A-8C4E-10B6A2179F54}"/>
              </a:ext>
            </a:extLst>
          </p:cNvPr>
          <p:cNvSpPr/>
          <p:nvPr/>
        </p:nvSpPr>
        <p:spPr bwMode="auto">
          <a:xfrm>
            <a:off x="6833354" y="4013541"/>
            <a:ext cx="2193989" cy="1280160"/>
          </a:xfrm>
          <a:prstGeom prst="roundRect">
            <a:avLst/>
          </a:prstGeom>
          <a:gradFill rotWithShape="1">
            <a:gsLst>
              <a:gs pos="0">
                <a:srgbClr val="B0C3C8">
                  <a:shade val="51000"/>
                  <a:satMod val="130000"/>
                </a:srgbClr>
              </a:gs>
              <a:gs pos="80000">
                <a:srgbClr val="B0C3C8">
                  <a:shade val="93000"/>
                  <a:satMod val="130000"/>
                </a:srgbClr>
              </a:gs>
              <a:gs pos="100000">
                <a:srgbClr val="B0C3C8">
                  <a:shade val="94000"/>
                  <a:satMod val="135000"/>
                </a:srgbClr>
              </a:gs>
            </a:gsLst>
            <a:lin ang="16200000" scaled="0"/>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D4A9DCE4-F229-4599-8F84-BE2E075F459D}"/>
              </a:ext>
            </a:extLst>
          </p:cNvPr>
          <p:cNvSpPr txBox="1"/>
          <p:nvPr/>
        </p:nvSpPr>
        <p:spPr>
          <a:xfrm>
            <a:off x="6906980" y="4089743"/>
            <a:ext cx="2075586" cy="417655"/>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F5F5F"/>
                </a:solidFill>
                <a:effectLst/>
                <a:uLnTx/>
                <a:uFillTx/>
              </a:rPr>
              <a:t>DB Python Engine</a:t>
            </a:r>
          </a:p>
        </p:txBody>
      </p:sp>
      <p:cxnSp>
        <p:nvCxnSpPr>
          <p:cNvPr id="48" name="Shape 13">
            <a:extLst>
              <a:ext uri="{FF2B5EF4-FFF2-40B4-BE49-F238E27FC236}">
                <a16:creationId xmlns:a16="http://schemas.microsoft.com/office/drawing/2014/main" id="{0DB76B8F-2F96-490D-BBA0-268D6BF797B1}"/>
              </a:ext>
            </a:extLst>
          </p:cNvPr>
          <p:cNvCxnSpPr>
            <a:stCxn id="41" idx="3"/>
            <a:endCxn id="49" idx="0"/>
          </p:cNvCxnSpPr>
          <p:nvPr/>
        </p:nvCxnSpPr>
        <p:spPr bwMode="auto">
          <a:xfrm>
            <a:off x="8703180" y="2323129"/>
            <a:ext cx="2111785" cy="877612"/>
          </a:xfrm>
          <a:prstGeom prst="curvedConnector2">
            <a:avLst/>
          </a:prstGeom>
          <a:noFill/>
          <a:ln w="9525" cap="flat" cmpd="sng" algn="ctr">
            <a:solidFill>
              <a:srgbClr val="5F5F5F"/>
            </a:solidFill>
            <a:prstDash val="solid"/>
            <a:round/>
            <a:headEnd type="none" w="med" len="med"/>
            <a:tailEnd type="arrow"/>
          </a:ln>
          <a:effectLst/>
        </p:spPr>
      </p:cxnSp>
      <p:sp>
        <p:nvSpPr>
          <p:cNvPr id="49" name="TextBox 48">
            <a:extLst>
              <a:ext uri="{FF2B5EF4-FFF2-40B4-BE49-F238E27FC236}">
                <a16:creationId xmlns:a16="http://schemas.microsoft.com/office/drawing/2014/main" id="{C5C66DD6-C89D-4602-9769-3477E58621BA}"/>
              </a:ext>
            </a:extLst>
          </p:cNvPr>
          <p:cNvSpPr txBox="1"/>
          <p:nvPr/>
        </p:nvSpPr>
        <p:spPr>
          <a:xfrm>
            <a:off x="10304944" y="3200741"/>
            <a:ext cx="1020041" cy="509988"/>
          </a:xfrm>
          <a:prstGeom prst="rect">
            <a:avLst/>
          </a:prstGeom>
          <a:gradFill rotWithShape="1">
            <a:gsLst>
              <a:gs pos="0">
                <a:srgbClr val="B0C3C8">
                  <a:shade val="51000"/>
                  <a:satMod val="130000"/>
                </a:srgbClr>
              </a:gs>
              <a:gs pos="80000">
                <a:srgbClr val="B0C3C8">
                  <a:shade val="93000"/>
                  <a:satMod val="130000"/>
                </a:srgbClr>
              </a:gs>
              <a:gs pos="100000">
                <a:srgbClr val="B0C3C8">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err="1">
                <a:ln>
                  <a:noFill/>
                </a:ln>
                <a:solidFill>
                  <a:srgbClr val="5F5F5F"/>
                </a:solidFill>
                <a:effectLst/>
                <a:uLnTx/>
                <a:uFillTx/>
                <a:latin typeface="Calibri"/>
                <a:ea typeface="+mn-ea"/>
                <a:cs typeface="+mn-cs"/>
              </a:rPr>
              <a:t>pyq</a:t>
            </a:r>
            <a:r>
              <a:rPr kumimoji="0" lang="en-US" sz="1300" b="1" i="0" u="none" strike="noStrike" kern="0" cap="none" spc="0" normalizeH="0" baseline="0" noProof="0" dirty="0">
                <a:ln>
                  <a:noFill/>
                </a:ln>
                <a:solidFill>
                  <a:srgbClr val="5F5F5F"/>
                </a:solidFill>
                <a:effectLst/>
                <a:uLnTx/>
                <a:uFillTx/>
                <a:latin typeface="Calibri"/>
                <a:ea typeface="+mn-ea"/>
                <a:cs typeface="+mn-cs"/>
              </a:rPr>
              <a:t>*</a:t>
            </a:r>
            <a:r>
              <a:rPr kumimoji="0" lang="en-US" sz="1300" b="1" i="0" u="none" strike="noStrike" kern="0" cap="none" spc="0" normalizeH="0" baseline="0" noProof="0" dirty="0" err="1">
                <a:ln>
                  <a:noFill/>
                </a:ln>
                <a:solidFill>
                  <a:srgbClr val="5F5F5F"/>
                </a:solidFill>
                <a:effectLst/>
                <a:uLnTx/>
                <a:uFillTx/>
                <a:latin typeface="Calibri"/>
                <a:ea typeface="+mn-ea"/>
                <a:cs typeface="+mn-cs"/>
              </a:rPr>
              <a:t>eval</a:t>
            </a:r>
            <a:r>
              <a:rPr kumimoji="0" lang="en-US" sz="1300" b="1" i="0" u="none" strike="noStrike" kern="0" cap="none" spc="0" normalizeH="0" baseline="0" noProof="0" dirty="0">
                <a:ln>
                  <a:noFill/>
                </a:ln>
                <a:solidFill>
                  <a:srgbClr val="5F5F5F"/>
                </a:solidFill>
                <a:effectLst/>
                <a:uLnTx/>
                <a:uFillTx/>
                <a:latin typeface="Calibri"/>
                <a:ea typeface="+mn-ea"/>
                <a:cs typeface="+mn-cs"/>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5F5F5F"/>
                </a:solidFill>
                <a:effectLst/>
                <a:uLnTx/>
                <a:uFillTx/>
                <a:latin typeface="Calibri"/>
                <a:ea typeface="+mn-ea"/>
                <a:cs typeface="+mn-cs"/>
              </a:rPr>
              <a:t>interface</a:t>
            </a:r>
          </a:p>
        </p:txBody>
      </p:sp>
      <p:cxnSp>
        <p:nvCxnSpPr>
          <p:cNvPr id="50" name="Shape 15">
            <a:extLst>
              <a:ext uri="{FF2B5EF4-FFF2-40B4-BE49-F238E27FC236}">
                <a16:creationId xmlns:a16="http://schemas.microsoft.com/office/drawing/2014/main" id="{46C6E8B5-BC63-40A2-AC7B-C5D2A98FA9A3}"/>
              </a:ext>
            </a:extLst>
          </p:cNvPr>
          <p:cNvCxnSpPr>
            <a:stCxn id="51" idx="2"/>
            <a:endCxn id="46" idx="3"/>
          </p:cNvCxnSpPr>
          <p:nvPr/>
        </p:nvCxnSpPr>
        <p:spPr bwMode="auto">
          <a:xfrm rot="5400000">
            <a:off x="9562066" y="3843244"/>
            <a:ext cx="275654" cy="1345100"/>
          </a:xfrm>
          <a:prstGeom prst="curvedConnector2">
            <a:avLst/>
          </a:prstGeom>
          <a:noFill/>
          <a:ln w="9525" cap="flat" cmpd="sng" algn="ctr">
            <a:solidFill>
              <a:srgbClr val="5F5F5F"/>
            </a:solidFill>
            <a:prstDash val="solid"/>
            <a:round/>
            <a:headEnd type="none" w="med" len="med"/>
            <a:tailEnd type="arrow"/>
          </a:ln>
          <a:effectLst/>
        </p:spPr>
      </p:cxnSp>
      <p:sp>
        <p:nvSpPr>
          <p:cNvPr id="51" name="TextBox 50">
            <a:extLst>
              <a:ext uri="{FF2B5EF4-FFF2-40B4-BE49-F238E27FC236}">
                <a16:creationId xmlns:a16="http://schemas.microsoft.com/office/drawing/2014/main" id="{1E994AEB-ABBD-43FB-B99C-E9E15BFF93FD}"/>
              </a:ext>
            </a:extLst>
          </p:cNvPr>
          <p:cNvSpPr txBox="1"/>
          <p:nvPr/>
        </p:nvSpPr>
        <p:spPr>
          <a:xfrm>
            <a:off x="9982135" y="4052645"/>
            <a:ext cx="780616" cy="325322"/>
          </a:xfrm>
          <a:prstGeom prst="rect">
            <a:avLst/>
          </a:prstGeom>
          <a:gradFill rotWithShape="1">
            <a:gsLst>
              <a:gs pos="0">
                <a:srgbClr val="5F5F5F">
                  <a:shade val="51000"/>
                  <a:satMod val="130000"/>
                </a:srgbClr>
              </a:gs>
              <a:gs pos="80000">
                <a:srgbClr val="5F5F5F">
                  <a:shade val="93000"/>
                  <a:satMod val="130000"/>
                </a:srgbClr>
              </a:gs>
              <a:gs pos="100000">
                <a:srgbClr val="5F5F5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uLnTx/>
                <a:uFillTx/>
                <a:latin typeface="Calibri"/>
                <a:ea typeface="+mn-ea"/>
                <a:cs typeface="+mn-cs"/>
              </a:rPr>
              <a:t>extproc</a:t>
            </a:r>
            <a:endParaRPr kumimoji="0" lang="en-US" sz="1400" b="1" i="0" u="none" strike="noStrike" kern="0" cap="none" spc="0" normalizeH="0" baseline="0" noProof="0" dirty="0">
              <a:ln>
                <a:noFill/>
              </a:ln>
              <a:solidFill>
                <a:srgbClr val="FFFFFF"/>
              </a:solidFill>
              <a:effectLst/>
              <a:uLnTx/>
              <a:uFillTx/>
              <a:latin typeface="Calibri"/>
              <a:ea typeface="+mn-ea"/>
              <a:cs typeface="+mn-cs"/>
            </a:endParaRPr>
          </a:p>
        </p:txBody>
      </p:sp>
      <p:cxnSp>
        <p:nvCxnSpPr>
          <p:cNvPr id="52" name="Straight Arrow Connector 51">
            <a:extLst>
              <a:ext uri="{FF2B5EF4-FFF2-40B4-BE49-F238E27FC236}">
                <a16:creationId xmlns:a16="http://schemas.microsoft.com/office/drawing/2014/main" id="{A8222699-B892-40B0-93BE-010783715E59}"/>
              </a:ext>
            </a:extLst>
          </p:cNvPr>
          <p:cNvCxnSpPr>
            <a:stCxn id="49" idx="2"/>
            <a:endCxn id="51" idx="0"/>
          </p:cNvCxnSpPr>
          <p:nvPr/>
        </p:nvCxnSpPr>
        <p:spPr bwMode="auto">
          <a:xfrm flipH="1">
            <a:off x="10372443" y="3710729"/>
            <a:ext cx="442522" cy="341916"/>
          </a:xfrm>
          <a:prstGeom prst="straightConnector1">
            <a:avLst/>
          </a:prstGeom>
          <a:noFill/>
          <a:ln w="9525" cap="flat" cmpd="sng" algn="ctr">
            <a:solidFill>
              <a:srgbClr val="5F5F5F"/>
            </a:solidFill>
            <a:prstDash val="solid"/>
            <a:round/>
            <a:headEnd type="none" w="med" len="med"/>
            <a:tailEnd type="arrow"/>
          </a:ln>
          <a:effectLst/>
        </p:spPr>
      </p:cxnSp>
      <p:sp>
        <p:nvSpPr>
          <p:cNvPr id="53" name="TextBox 52">
            <a:extLst>
              <a:ext uri="{FF2B5EF4-FFF2-40B4-BE49-F238E27FC236}">
                <a16:creationId xmlns:a16="http://schemas.microsoft.com/office/drawing/2014/main" id="{FC447C8D-E9B9-4D32-96B1-EBBA02AB0167}"/>
              </a:ext>
            </a:extLst>
          </p:cNvPr>
          <p:cNvSpPr txBox="1"/>
          <p:nvPr/>
        </p:nvSpPr>
        <p:spPr>
          <a:xfrm>
            <a:off x="9722037" y="2108542"/>
            <a:ext cx="209312" cy="323143"/>
          </a:xfrm>
          <a:prstGeom prst="rect">
            <a:avLst/>
          </a:prstGeom>
          <a:solidFill>
            <a:srgbClr val="FFFF99"/>
          </a:solidFill>
          <a:ln>
            <a:solidFill>
              <a:srgbClr val="5F5F5F"/>
            </a:solidFill>
          </a:ln>
        </p:spPr>
        <p:txBody>
          <a:bodyPr wrap="none" lIns="45700" tIns="22849" rIns="45700" bIns="228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F5F5F"/>
                </a:solidFill>
                <a:effectLst/>
                <a:uLnTx/>
                <a:uFillTx/>
              </a:rPr>
              <a:t>2</a:t>
            </a:r>
          </a:p>
        </p:txBody>
      </p:sp>
      <p:sp>
        <p:nvSpPr>
          <p:cNvPr id="54" name="TextBox 53">
            <a:extLst>
              <a:ext uri="{FF2B5EF4-FFF2-40B4-BE49-F238E27FC236}">
                <a16:creationId xmlns:a16="http://schemas.microsoft.com/office/drawing/2014/main" id="{4A4ADDDB-2F7F-485A-A304-D4834FC8AB30}"/>
              </a:ext>
            </a:extLst>
          </p:cNvPr>
          <p:cNvSpPr txBox="1"/>
          <p:nvPr/>
        </p:nvSpPr>
        <p:spPr>
          <a:xfrm>
            <a:off x="8356958" y="3022942"/>
            <a:ext cx="209312" cy="323143"/>
          </a:xfrm>
          <a:prstGeom prst="rect">
            <a:avLst/>
          </a:prstGeom>
          <a:solidFill>
            <a:srgbClr val="FFFF99"/>
          </a:solidFill>
          <a:ln>
            <a:solidFill>
              <a:srgbClr val="5F5F5F"/>
            </a:solidFill>
          </a:ln>
        </p:spPr>
        <p:txBody>
          <a:bodyPr wrap="none" lIns="45700" tIns="22849" rIns="45700" bIns="228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F5F5F"/>
                </a:solidFill>
                <a:effectLst/>
                <a:uLnTx/>
                <a:uFillTx/>
              </a:rPr>
              <a:t>3</a:t>
            </a:r>
          </a:p>
        </p:txBody>
      </p:sp>
      <p:sp>
        <p:nvSpPr>
          <p:cNvPr id="55" name="TextBox 54">
            <a:extLst>
              <a:ext uri="{FF2B5EF4-FFF2-40B4-BE49-F238E27FC236}">
                <a16:creationId xmlns:a16="http://schemas.microsoft.com/office/drawing/2014/main" id="{6D7A371F-C698-43E6-A651-C1C2984B70B3}"/>
              </a:ext>
            </a:extLst>
          </p:cNvPr>
          <p:cNvSpPr txBox="1"/>
          <p:nvPr/>
        </p:nvSpPr>
        <p:spPr>
          <a:xfrm>
            <a:off x="9575840" y="4343742"/>
            <a:ext cx="209312" cy="323143"/>
          </a:xfrm>
          <a:prstGeom prst="rect">
            <a:avLst/>
          </a:prstGeom>
          <a:solidFill>
            <a:srgbClr val="FFFF99"/>
          </a:solidFill>
          <a:ln>
            <a:solidFill>
              <a:srgbClr val="5F5F5F"/>
            </a:solidFill>
          </a:ln>
        </p:spPr>
        <p:txBody>
          <a:bodyPr wrap="none" lIns="45700" tIns="22849" rIns="45700" bIns="228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F5F5F"/>
                </a:solidFill>
                <a:effectLst/>
                <a:uLnTx/>
                <a:uFillTx/>
              </a:rPr>
              <a:t>4</a:t>
            </a:r>
          </a:p>
        </p:txBody>
      </p:sp>
      <p:sp>
        <p:nvSpPr>
          <p:cNvPr id="56" name="Rectangle 55">
            <a:extLst>
              <a:ext uri="{FF2B5EF4-FFF2-40B4-BE49-F238E27FC236}">
                <a16:creationId xmlns:a16="http://schemas.microsoft.com/office/drawing/2014/main" id="{2F763F6B-48D4-48AC-BE10-2D89F22AB52E}"/>
              </a:ext>
            </a:extLst>
          </p:cNvPr>
          <p:cNvSpPr/>
          <p:nvPr/>
        </p:nvSpPr>
        <p:spPr bwMode="auto">
          <a:xfrm>
            <a:off x="7036502" y="4648542"/>
            <a:ext cx="1462659" cy="479974"/>
          </a:xfrm>
          <a:prstGeom prst="rect">
            <a:avLst/>
          </a:prstGeom>
          <a:gradFill rotWithShape="1">
            <a:gsLst>
              <a:gs pos="0">
                <a:srgbClr val="7F7F7F">
                  <a:tint val="40000"/>
                  <a:satMod val="350000"/>
                </a:srgbClr>
              </a:gs>
              <a:gs pos="40000">
                <a:srgbClr val="7F7F7F">
                  <a:tint val="45000"/>
                  <a:shade val="99000"/>
                  <a:satMod val="350000"/>
                </a:srgbClr>
              </a:gs>
              <a:gs pos="100000">
                <a:srgbClr val="7F7F7F">
                  <a:shade val="20000"/>
                  <a:satMod val="255000"/>
                </a:srgbClr>
              </a:gs>
            </a:gsLst>
            <a:path path="circle">
              <a:fillToRect l="50000" t="-80000" r="50000" b="180000"/>
            </a:path>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57" name="TextBox 56">
            <a:extLst>
              <a:ext uri="{FF2B5EF4-FFF2-40B4-BE49-F238E27FC236}">
                <a16:creationId xmlns:a16="http://schemas.microsoft.com/office/drawing/2014/main" id="{07C4752A-DB3E-420C-9D80-34C22AF5C656}"/>
              </a:ext>
            </a:extLst>
          </p:cNvPr>
          <p:cNvSpPr txBox="1"/>
          <p:nvPr/>
        </p:nvSpPr>
        <p:spPr>
          <a:xfrm>
            <a:off x="7405116" y="4728534"/>
            <a:ext cx="1054729" cy="402266"/>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5F5F5F"/>
                </a:solidFill>
                <a:effectLst/>
                <a:uLnTx/>
                <a:uFillTx/>
              </a:rPr>
              <a:t>OML4Py</a:t>
            </a:r>
          </a:p>
        </p:txBody>
      </p:sp>
      <p:sp>
        <p:nvSpPr>
          <p:cNvPr id="58" name="TextBox 57">
            <a:extLst>
              <a:ext uri="{FF2B5EF4-FFF2-40B4-BE49-F238E27FC236}">
                <a16:creationId xmlns:a16="http://schemas.microsoft.com/office/drawing/2014/main" id="{98F67632-FE96-4357-A38B-74AEDBEB6973}"/>
              </a:ext>
            </a:extLst>
          </p:cNvPr>
          <p:cNvSpPr txBox="1"/>
          <p:nvPr/>
        </p:nvSpPr>
        <p:spPr>
          <a:xfrm>
            <a:off x="8942573" y="2813660"/>
            <a:ext cx="1635598" cy="369310"/>
          </a:xfrm>
          <a:prstGeom prst="rect">
            <a:avLst/>
          </a:prstGeom>
          <a:noFill/>
        </p:spPr>
        <p:txBody>
          <a:bodyPr wrap="none" lIns="121899" tIns="60949" rIns="121899" bIns="609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F5F5F"/>
                </a:solidFill>
                <a:effectLst/>
                <a:uLnTx/>
                <a:uFillTx/>
              </a:rPr>
              <a:t>Oracle Database</a:t>
            </a:r>
          </a:p>
        </p:txBody>
      </p:sp>
      <p:cxnSp>
        <p:nvCxnSpPr>
          <p:cNvPr id="59" name="Shape 24">
            <a:extLst>
              <a:ext uri="{FF2B5EF4-FFF2-40B4-BE49-F238E27FC236}">
                <a16:creationId xmlns:a16="http://schemas.microsoft.com/office/drawing/2014/main" id="{78349347-33B2-46A8-A307-428494AD4782}"/>
              </a:ext>
            </a:extLst>
          </p:cNvPr>
          <p:cNvCxnSpPr>
            <a:stCxn id="44" idx="1"/>
            <a:endCxn id="49" idx="1"/>
          </p:cNvCxnSpPr>
          <p:nvPr/>
        </p:nvCxnSpPr>
        <p:spPr bwMode="auto">
          <a:xfrm rot="10800000" flipH="1" flipV="1">
            <a:off x="8961304" y="3426167"/>
            <a:ext cx="1343640" cy="29568"/>
          </a:xfrm>
          <a:prstGeom prst="curvedConnector5">
            <a:avLst>
              <a:gd name="adj1" fmla="val -17013"/>
              <a:gd name="adj2" fmla="val -1535532"/>
              <a:gd name="adj3" fmla="val 73781"/>
            </a:avLst>
          </a:prstGeom>
          <a:noFill/>
          <a:ln w="9525" cap="flat" cmpd="sng" algn="ctr">
            <a:solidFill>
              <a:srgbClr val="5F5F5F"/>
            </a:solidFill>
            <a:prstDash val="solid"/>
            <a:round/>
            <a:headEnd type="arrow" w="med" len="med"/>
            <a:tailEnd type="none" w="med" len="med"/>
          </a:ln>
          <a:effectLst/>
        </p:spPr>
      </p:cxnSp>
      <p:sp>
        <p:nvSpPr>
          <p:cNvPr id="60" name="TextBox 59">
            <a:extLst>
              <a:ext uri="{FF2B5EF4-FFF2-40B4-BE49-F238E27FC236}">
                <a16:creationId xmlns:a16="http://schemas.microsoft.com/office/drawing/2014/main" id="{2C63194C-4947-4DEF-B07D-A5DF9CFBE68A}"/>
              </a:ext>
            </a:extLst>
          </p:cNvPr>
          <p:cNvSpPr txBox="1"/>
          <p:nvPr/>
        </p:nvSpPr>
        <p:spPr>
          <a:xfrm>
            <a:off x="11099444" y="4038942"/>
            <a:ext cx="780616" cy="325322"/>
          </a:xfrm>
          <a:prstGeom prst="rect">
            <a:avLst/>
          </a:prstGeom>
          <a:gradFill rotWithShape="1">
            <a:gsLst>
              <a:gs pos="0">
                <a:srgbClr val="5F5F5F">
                  <a:shade val="51000"/>
                  <a:satMod val="130000"/>
                </a:srgbClr>
              </a:gs>
              <a:gs pos="80000">
                <a:srgbClr val="5F5F5F">
                  <a:shade val="93000"/>
                  <a:satMod val="130000"/>
                </a:srgbClr>
              </a:gs>
              <a:gs pos="100000">
                <a:srgbClr val="5F5F5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uLnTx/>
                <a:uFillTx/>
                <a:latin typeface="Calibri"/>
                <a:ea typeface="+mn-ea"/>
                <a:cs typeface="+mn-cs"/>
              </a:rPr>
              <a:t>extproc</a:t>
            </a:r>
            <a:endParaRPr kumimoji="0" lang="en-US" sz="1400" b="1" i="0" u="none" strike="noStrike" kern="0" cap="none" spc="0" normalizeH="0" baseline="0" noProof="0" dirty="0">
              <a:ln>
                <a:noFill/>
              </a:ln>
              <a:solidFill>
                <a:srgbClr val="FFFFFF"/>
              </a:solidFill>
              <a:effectLst/>
              <a:uLnTx/>
              <a:uFillTx/>
              <a:latin typeface="Calibri"/>
              <a:ea typeface="+mn-ea"/>
              <a:cs typeface="+mn-cs"/>
            </a:endParaRPr>
          </a:p>
        </p:txBody>
      </p:sp>
      <p:cxnSp>
        <p:nvCxnSpPr>
          <p:cNvPr id="61" name="Straight Arrow Connector 60">
            <a:extLst>
              <a:ext uri="{FF2B5EF4-FFF2-40B4-BE49-F238E27FC236}">
                <a16:creationId xmlns:a16="http://schemas.microsoft.com/office/drawing/2014/main" id="{E92F537A-9B65-4F70-AA5E-906C94CB62C0}"/>
              </a:ext>
            </a:extLst>
          </p:cNvPr>
          <p:cNvCxnSpPr>
            <a:stCxn id="49" idx="2"/>
            <a:endCxn id="60" idx="0"/>
          </p:cNvCxnSpPr>
          <p:nvPr/>
        </p:nvCxnSpPr>
        <p:spPr bwMode="auto">
          <a:xfrm>
            <a:off x="10814965" y="3710729"/>
            <a:ext cx="674787" cy="328213"/>
          </a:xfrm>
          <a:prstGeom prst="straightConnector1">
            <a:avLst/>
          </a:prstGeom>
          <a:noFill/>
          <a:ln w="9525" cap="flat" cmpd="sng" algn="ctr">
            <a:solidFill>
              <a:srgbClr val="5F5F5F"/>
            </a:solidFill>
            <a:prstDash val="solid"/>
            <a:round/>
            <a:headEnd type="none" w="med" len="med"/>
            <a:tailEnd type="arrow"/>
          </a:ln>
          <a:effectLst/>
        </p:spPr>
      </p:cxnSp>
      <p:sp>
        <p:nvSpPr>
          <p:cNvPr id="62" name="Rounded Rectangle 29">
            <a:extLst>
              <a:ext uri="{FF2B5EF4-FFF2-40B4-BE49-F238E27FC236}">
                <a16:creationId xmlns:a16="http://schemas.microsoft.com/office/drawing/2014/main" id="{CE3A0268-DF1D-417B-B4D3-B936E1F84FD7}"/>
              </a:ext>
            </a:extLst>
          </p:cNvPr>
          <p:cNvSpPr/>
          <p:nvPr/>
        </p:nvSpPr>
        <p:spPr bwMode="auto">
          <a:xfrm>
            <a:off x="8153810" y="4826341"/>
            <a:ext cx="2193989" cy="1280160"/>
          </a:xfrm>
          <a:prstGeom prst="roundRect">
            <a:avLst/>
          </a:prstGeom>
          <a:gradFill rotWithShape="1">
            <a:gsLst>
              <a:gs pos="0">
                <a:srgbClr val="B0C3C8">
                  <a:shade val="51000"/>
                  <a:satMod val="130000"/>
                </a:srgbClr>
              </a:gs>
              <a:gs pos="80000">
                <a:srgbClr val="B0C3C8">
                  <a:shade val="93000"/>
                  <a:satMod val="130000"/>
                </a:srgbClr>
              </a:gs>
              <a:gs pos="100000">
                <a:srgbClr val="B0C3C8">
                  <a:shade val="94000"/>
                  <a:satMod val="135000"/>
                </a:srgbClr>
              </a:gs>
            </a:gsLst>
            <a:lin ang="16200000" scaled="0"/>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63" name="TextBox 62">
            <a:extLst>
              <a:ext uri="{FF2B5EF4-FFF2-40B4-BE49-F238E27FC236}">
                <a16:creationId xmlns:a16="http://schemas.microsoft.com/office/drawing/2014/main" id="{7A7DC776-3451-482B-89EB-0EF824C5077D}"/>
              </a:ext>
            </a:extLst>
          </p:cNvPr>
          <p:cNvSpPr txBox="1"/>
          <p:nvPr/>
        </p:nvSpPr>
        <p:spPr>
          <a:xfrm>
            <a:off x="8227436" y="4902543"/>
            <a:ext cx="2075586" cy="417655"/>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F5F5F"/>
                </a:solidFill>
                <a:effectLst/>
                <a:uLnTx/>
                <a:uFillTx/>
              </a:rPr>
              <a:t>DB Python Engine</a:t>
            </a:r>
          </a:p>
        </p:txBody>
      </p:sp>
      <p:cxnSp>
        <p:nvCxnSpPr>
          <p:cNvPr id="64" name="Shape 31">
            <a:extLst>
              <a:ext uri="{FF2B5EF4-FFF2-40B4-BE49-F238E27FC236}">
                <a16:creationId xmlns:a16="http://schemas.microsoft.com/office/drawing/2014/main" id="{008357E8-C782-4FB4-AC65-97110DF53FFD}"/>
              </a:ext>
            </a:extLst>
          </p:cNvPr>
          <p:cNvCxnSpPr>
            <a:stCxn id="60" idx="2"/>
            <a:endCxn id="62" idx="3"/>
          </p:cNvCxnSpPr>
          <p:nvPr/>
        </p:nvCxnSpPr>
        <p:spPr bwMode="auto">
          <a:xfrm rot="5400000">
            <a:off x="10367698" y="4344366"/>
            <a:ext cx="1102157" cy="1141953"/>
          </a:xfrm>
          <a:prstGeom prst="curvedConnector2">
            <a:avLst/>
          </a:prstGeom>
          <a:noFill/>
          <a:ln w="9525" cap="flat" cmpd="sng" algn="ctr">
            <a:solidFill>
              <a:srgbClr val="5F5F5F"/>
            </a:solidFill>
            <a:prstDash val="solid"/>
            <a:round/>
            <a:headEnd type="none" w="med" len="med"/>
            <a:tailEnd type="arrow"/>
          </a:ln>
          <a:effectLst/>
        </p:spPr>
      </p:cxnSp>
      <p:sp>
        <p:nvSpPr>
          <p:cNvPr id="65" name="TextBox 64">
            <a:extLst>
              <a:ext uri="{FF2B5EF4-FFF2-40B4-BE49-F238E27FC236}">
                <a16:creationId xmlns:a16="http://schemas.microsoft.com/office/drawing/2014/main" id="{0275704A-4CDE-4808-B1F3-5FEF2EAEC761}"/>
              </a:ext>
            </a:extLst>
          </p:cNvPr>
          <p:cNvSpPr txBox="1"/>
          <p:nvPr/>
        </p:nvSpPr>
        <p:spPr>
          <a:xfrm>
            <a:off x="10997870" y="4826342"/>
            <a:ext cx="209312" cy="323143"/>
          </a:xfrm>
          <a:prstGeom prst="rect">
            <a:avLst/>
          </a:prstGeom>
          <a:solidFill>
            <a:srgbClr val="FFFF99"/>
          </a:solidFill>
          <a:ln>
            <a:solidFill>
              <a:srgbClr val="5F5F5F"/>
            </a:solidFill>
          </a:ln>
        </p:spPr>
        <p:txBody>
          <a:bodyPr wrap="none" lIns="45700" tIns="22849" rIns="45700" bIns="228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F5F5F"/>
                </a:solidFill>
                <a:effectLst/>
                <a:uLnTx/>
                <a:uFillTx/>
              </a:rPr>
              <a:t>4</a:t>
            </a:r>
          </a:p>
        </p:txBody>
      </p:sp>
      <p:sp>
        <p:nvSpPr>
          <p:cNvPr id="66" name="Rectangle 65">
            <a:extLst>
              <a:ext uri="{FF2B5EF4-FFF2-40B4-BE49-F238E27FC236}">
                <a16:creationId xmlns:a16="http://schemas.microsoft.com/office/drawing/2014/main" id="{6290C11E-B5F7-40DE-BFFD-367A98A48377}"/>
              </a:ext>
            </a:extLst>
          </p:cNvPr>
          <p:cNvSpPr/>
          <p:nvPr/>
        </p:nvSpPr>
        <p:spPr bwMode="auto">
          <a:xfrm>
            <a:off x="8356958" y="5461342"/>
            <a:ext cx="1462659" cy="479974"/>
          </a:xfrm>
          <a:prstGeom prst="rect">
            <a:avLst/>
          </a:prstGeom>
          <a:gradFill rotWithShape="1">
            <a:gsLst>
              <a:gs pos="0">
                <a:srgbClr val="7F7F7F">
                  <a:tint val="40000"/>
                  <a:satMod val="350000"/>
                </a:srgbClr>
              </a:gs>
              <a:gs pos="40000">
                <a:srgbClr val="7F7F7F">
                  <a:tint val="45000"/>
                  <a:shade val="99000"/>
                  <a:satMod val="350000"/>
                </a:srgbClr>
              </a:gs>
              <a:gs pos="100000">
                <a:srgbClr val="7F7F7F">
                  <a:shade val="20000"/>
                  <a:satMod val="255000"/>
                </a:srgbClr>
              </a:gs>
            </a:gsLst>
            <a:path path="circle">
              <a:fillToRect l="50000" t="-80000" r="50000" b="180000"/>
            </a:path>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109571" tIns="54786" rIns="109571" bIns="54786" numCol="1" rtlCol="0" anchor="t" anchorCtr="0" compatLnSpc="1">
            <a:prstTxWarp prst="textNoShape">
              <a:avLst/>
            </a:prstTxWarp>
            <a:spAutoFit/>
          </a:bodyPr>
          <a:lstStyle/>
          <a:p>
            <a:pPr marL="141689" marR="0" lvl="0" indent="-141689" defTabSz="1088159"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a:ea typeface="+mn-ea"/>
              <a:cs typeface="+mn-cs"/>
            </a:endParaRPr>
          </a:p>
        </p:txBody>
      </p:sp>
      <p:sp>
        <p:nvSpPr>
          <p:cNvPr id="67" name="TextBox 66">
            <a:extLst>
              <a:ext uri="{FF2B5EF4-FFF2-40B4-BE49-F238E27FC236}">
                <a16:creationId xmlns:a16="http://schemas.microsoft.com/office/drawing/2014/main" id="{C84A13B9-292C-483B-A37E-D55939138945}"/>
              </a:ext>
            </a:extLst>
          </p:cNvPr>
          <p:cNvSpPr txBox="1"/>
          <p:nvPr/>
        </p:nvSpPr>
        <p:spPr>
          <a:xfrm>
            <a:off x="8725572" y="5541334"/>
            <a:ext cx="1054729" cy="402266"/>
          </a:xfrm>
          <a:prstGeom prst="rect">
            <a:avLst/>
          </a:prstGeom>
          <a:noFill/>
        </p:spPr>
        <p:txBody>
          <a:bodyPr wrap="none" lIns="108816" tIns="54408" rIns="108816" bIns="5440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5F5F5F"/>
                </a:solidFill>
                <a:effectLst/>
                <a:uLnTx/>
                <a:uFillTx/>
              </a:rPr>
              <a:t>OML4Py</a:t>
            </a:r>
          </a:p>
        </p:txBody>
      </p:sp>
      <p:sp>
        <p:nvSpPr>
          <p:cNvPr id="68" name="Rectangle 67">
            <a:extLst>
              <a:ext uri="{FF2B5EF4-FFF2-40B4-BE49-F238E27FC236}">
                <a16:creationId xmlns:a16="http://schemas.microsoft.com/office/drawing/2014/main" id="{FFC59BCC-C447-4FD6-BAAB-1FE326223BD6}"/>
              </a:ext>
            </a:extLst>
          </p:cNvPr>
          <p:cNvSpPr/>
          <p:nvPr/>
        </p:nvSpPr>
        <p:spPr>
          <a:xfrm>
            <a:off x="308873" y="1250752"/>
            <a:ext cx="6142235" cy="4893647"/>
          </a:xfrm>
          <a:prstGeom prst="rect">
            <a:avLst/>
          </a:prstGeom>
          <a:ln>
            <a:solidFill>
              <a:srgbClr val="7F7F7F"/>
            </a:solidFill>
          </a:ln>
        </p:spPr>
        <p:txBody>
          <a:bodyPr wrap="square" lIns="91440" tIns="91440" rIns="91440" bIns="9144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def</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a:t>
            </a:r>
            <a:r>
              <a:rPr kumimoji="0" lang="en-US" sz="1800" b="1" i="0" u="none" strike="noStrike" kern="0" cap="none" spc="0" normalizeH="0" baseline="0" noProof="0" dirty="0" err="1">
                <a:ln>
                  <a:noFill/>
                </a:ln>
                <a:solidFill>
                  <a:srgbClr val="FF0000"/>
                </a:solidFill>
                <a:effectLst/>
                <a:uLnTx/>
                <a:uFillTx/>
                <a:latin typeface="Courier New" pitchFamily="49" charset="0"/>
                <a:cs typeface="Courier New" pitchFamily="49" charset="0"/>
              </a:rPr>
              <a:t>build_lm</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dat</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from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sklearn</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import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linear_model</a:t>
            </a:r>
            <a:endPar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lm =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linear_model.LinearRegression</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X =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dat</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[['PETAL_WIDTH']]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y =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dat</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[['PETAL_LENGTH']]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lm.fit</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(X, 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return lm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index =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oml.DataFrame</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(IRIS['SPECIES'])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mods = </a:t>
            </a:r>
            <a:r>
              <a:rPr kumimoji="0" lang="en-US" sz="1800" b="1" i="0" u="none" strike="noStrike" kern="0" cap="none" spc="0" normalizeH="0" baseline="0" noProof="0" dirty="0" err="1">
                <a:ln>
                  <a:noFill/>
                </a:ln>
                <a:solidFill>
                  <a:srgbClr val="FF0000"/>
                </a:solidFill>
                <a:effectLst/>
                <a:uLnTx/>
                <a:uFillTx/>
                <a:latin typeface="Courier New" pitchFamily="49" charset="0"/>
                <a:cs typeface="Courier New" pitchFamily="49" charset="0"/>
              </a:rPr>
              <a:t>oml.group_apply</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a:t>
            </a:r>
            <a:b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b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IRIS[:,['PETAL_LENGTH',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"PETAL_WIDTH",</a:t>
            </a:r>
            <a:b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b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'SPECIES']], </a:t>
            </a:r>
            <a:b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b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index,</a:t>
            </a:r>
            <a:b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b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  </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func</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a:t>
            </a:r>
            <a:r>
              <a:rPr kumimoji="0" lang="en-US" sz="1800" b="1" i="0" u="none" strike="noStrike" kern="0" cap="none" spc="0" normalizeH="0" baseline="0" noProof="0" dirty="0" err="1">
                <a:ln>
                  <a:noFill/>
                </a:ln>
                <a:solidFill>
                  <a:srgbClr val="FF0000"/>
                </a:solidFill>
                <a:effectLst/>
                <a:uLnTx/>
                <a:uFillTx/>
                <a:latin typeface="Courier New" pitchFamily="49" charset="0"/>
                <a:cs typeface="Courier New" pitchFamily="49" charset="0"/>
              </a:rPr>
              <a:t>build_lm</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sorted(</a:t>
            </a:r>
            <a:r>
              <a:rPr kumimoji="0" lang="en-US" sz="1800" b="1" i="0" u="none" strike="noStrike" kern="0" cap="none" spc="0" normalizeH="0" baseline="0" noProof="0" dirty="0" err="1">
                <a:ln>
                  <a:noFill/>
                </a:ln>
                <a:solidFill>
                  <a:srgbClr val="5F5F5F"/>
                </a:solidFill>
                <a:effectLst/>
                <a:uLnTx/>
                <a:uFillTx/>
                <a:latin typeface="Courier New" pitchFamily="49" charset="0"/>
                <a:cs typeface="Courier New" pitchFamily="49" charset="0"/>
              </a:rPr>
              <a:t>mods.pull</a:t>
            </a:r>
            <a:r>
              <a:rPr kumimoji="0" lang="en-US" sz="1800" b="1" i="0" u="none" strike="noStrike" kern="0" cap="none" spc="0" normalizeH="0" baseline="0" noProof="0" dirty="0">
                <a:ln>
                  <a:noFill/>
                </a:ln>
                <a:solidFill>
                  <a:srgbClr val="5F5F5F"/>
                </a:solidFill>
                <a:effectLst/>
                <a:uLnTx/>
                <a:uFillTx/>
                <a:latin typeface="Courier New" pitchFamily="49" charset="0"/>
                <a:cs typeface="Courier New" pitchFamily="49" charset="0"/>
              </a:rPr>
              <a:t>().items())</a:t>
            </a:r>
          </a:p>
        </p:txBody>
      </p:sp>
      <p:cxnSp>
        <p:nvCxnSpPr>
          <p:cNvPr id="69" name="Shape 31">
            <a:extLst>
              <a:ext uri="{FF2B5EF4-FFF2-40B4-BE49-F238E27FC236}">
                <a16:creationId xmlns:a16="http://schemas.microsoft.com/office/drawing/2014/main" id="{FE7C12CE-92F6-4329-A962-072EDC81BAB6}"/>
              </a:ext>
            </a:extLst>
          </p:cNvPr>
          <p:cNvCxnSpPr>
            <a:stCxn id="68" idx="3"/>
            <a:endCxn id="40" idx="1"/>
          </p:cNvCxnSpPr>
          <p:nvPr/>
        </p:nvCxnSpPr>
        <p:spPr bwMode="auto">
          <a:xfrm flipV="1">
            <a:off x="6451108" y="2037421"/>
            <a:ext cx="558339" cy="1660155"/>
          </a:xfrm>
          <a:prstGeom prst="curvedConnector3">
            <a:avLst>
              <a:gd name="adj1" fmla="val 50000"/>
            </a:avLst>
          </a:prstGeom>
          <a:noFill/>
          <a:ln w="9525" cap="flat" cmpd="sng" algn="ctr">
            <a:solidFill>
              <a:srgbClr val="5F5F5F"/>
            </a:solidFill>
            <a:prstDash val="solid"/>
            <a:round/>
            <a:headEnd type="none" w="med" len="med"/>
            <a:tailEnd type="arrow"/>
          </a:ln>
          <a:effectLst/>
        </p:spPr>
      </p:cxnSp>
      <p:sp>
        <p:nvSpPr>
          <p:cNvPr id="70" name="TextBox 69">
            <a:extLst>
              <a:ext uri="{FF2B5EF4-FFF2-40B4-BE49-F238E27FC236}">
                <a16:creationId xmlns:a16="http://schemas.microsoft.com/office/drawing/2014/main" id="{A757F89E-017E-408C-B449-8A447DAEA236}"/>
              </a:ext>
            </a:extLst>
          </p:cNvPr>
          <p:cNvSpPr txBox="1"/>
          <p:nvPr/>
        </p:nvSpPr>
        <p:spPr>
          <a:xfrm>
            <a:off x="6603153" y="1905342"/>
            <a:ext cx="209312" cy="323143"/>
          </a:xfrm>
          <a:prstGeom prst="rect">
            <a:avLst/>
          </a:prstGeom>
          <a:solidFill>
            <a:srgbClr val="FFFF99"/>
          </a:solidFill>
          <a:ln>
            <a:solidFill>
              <a:srgbClr val="5F5F5F"/>
            </a:solidFill>
          </a:ln>
        </p:spPr>
        <p:txBody>
          <a:bodyPr wrap="none" lIns="45700" tIns="22849" rIns="45700" bIns="22849"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F5F5F"/>
                </a:solidFill>
                <a:effectLst/>
                <a:uLnTx/>
                <a:uFillTx/>
              </a:rPr>
              <a:t>1</a:t>
            </a:r>
          </a:p>
        </p:txBody>
      </p:sp>
    </p:spTree>
    <p:extLst>
      <p:ext uri="{BB962C8B-B14F-4D97-AF65-F5344CB8AC3E}">
        <p14:creationId xmlns:p14="http://schemas.microsoft.com/office/powerpoint/2010/main" val="385612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Script repository functions for saving Python scripts in ODB</a:t>
            </a:r>
          </a:p>
        </p:txBody>
      </p:sp>
      <p:sp>
        <p:nvSpPr>
          <p:cNvPr id="4" name="Content Placeholder 3"/>
          <p:cNvSpPr>
            <a:spLocks noGrp="1"/>
          </p:cNvSpPr>
          <p:nvPr>
            <p:ph idx="1"/>
          </p:nvPr>
        </p:nvSpPr>
        <p:spPr/>
        <p:txBody>
          <a:bodyPr/>
          <a:lstStyle/>
          <a:p>
            <a:r>
              <a:rPr lang="en-US" sz="2400" dirty="0" err="1">
                <a:solidFill>
                  <a:srgbClr val="FF0000"/>
                </a:solidFill>
              </a:rPr>
              <a:t>oml.script.create</a:t>
            </a:r>
            <a:r>
              <a:rPr lang="en-US" sz="1800" dirty="0"/>
              <a:t>(name, </a:t>
            </a:r>
            <a:r>
              <a:rPr lang="en-US" sz="1800" dirty="0" err="1"/>
              <a:t>func</a:t>
            </a:r>
            <a:r>
              <a:rPr lang="en-US" sz="1800" dirty="0"/>
              <a:t>[, </a:t>
            </a:r>
            <a:r>
              <a:rPr lang="en-US" sz="1800" dirty="0" err="1"/>
              <a:t>is_global</a:t>
            </a:r>
            <a:r>
              <a:rPr lang="en-US" sz="1800" dirty="0"/>
              <a:t>, . . . ]) </a:t>
            </a:r>
          </a:p>
          <a:p>
            <a:pPr lvl="1"/>
            <a:r>
              <a:rPr lang="en-US" sz="2000" dirty="0"/>
              <a:t>Creates a Python script, which contains a single function definition, in the </a:t>
            </a:r>
            <a:br>
              <a:rPr lang="en-US" sz="2000" dirty="0"/>
            </a:br>
            <a:r>
              <a:rPr lang="en-US" sz="2000" dirty="0"/>
              <a:t>Oracle Database Python script repository</a:t>
            </a:r>
          </a:p>
          <a:p>
            <a:r>
              <a:rPr lang="en-US" sz="2400" dirty="0" err="1">
                <a:solidFill>
                  <a:srgbClr val="FF0000"/>
                </a:solidFill>
              </a:rPr>
              <a:t>oml.script.dir</a:t>
            </a:r>
            <a:r>
              <a:rPr lang="en-US" sz="1800" dirty="0"/>
              <a:t>([name, </a:t>
            </a:r>
            <a:r>
              <a:rPr lang="en-US" sz="1800" dirty="0" err="1"/>
              <a:t>regex_match</a:t>
            </a:r>
            <a:r>
              <a:rPr lang="en-US" sz="1800" dirty="0"/>
              <a:t>, </a:t>
            </a:r>
            <a:r>
              <a:rPr lang="en-US" sz="1800" dirty="0" err="1"/>
              <a:t>sctype</a:t>
            </a:r>
            <a:r>
              <a:rPr lang="en-US" sz="1800" dirty="0"/>
              <a:t>]) </a:t>
            </a:r>
          </a:p>
          <a:p>
            <a:pPr lvl="1"/>
            <a:r>
              <a:rPr lang="en-US" sz="2000" dirty="0"/>
              <a:t>Lists the scripts present in the Oracle Database Python script repository</a:t>
            </a:r>
          </a:p>
          <a:p>
            <a:r>
              <a:rPr lang="en-US" sz="2400" dirty="0" err="1">
                <a:solidFill>
                  <a:srgbClr val="FF0000"/>
                </a:solidFill>
              </a:rPr>
              <a:t>oml.script.load</a:t>
            </a:r>
            <a:r>
              <a:rPr lang="en-US" sz="1800" dirty="0"/>
              <a:t>(name[, owner]) </a:t>
            </a:r>
          </a:p>
          <a:p>
            <a:pPr lvl="1"/>
            <a:r>
              <a:rPr lang="en-US" sz="2000" dirty="0"/>
              <a:t>Loads the named script from the Oracle Database Python script repository as a callable object</a:t>
            </a:r>
          </a:p>
          <a:p>
            <a:r>
              <a:rPr lang="en-US" sz="2400" dirty="0" err="1">
                <a:solidFill>
                  <a:srgbClr val="FF0000"/>
                </a:solidFill>
              </a:rPr>
              <a:t>oml.script.drop</a:t>
            </a:r>
            <a:r>
              <a:rPr lang="en-US" sz="1800" dirty="0"/>
              <a:t>(name[, </a:t>
            </a:r>
            <a:r>
              <a:rPr lang="en-US" sz="1800" dirty="0" err="1"/>
              <a:t>is_global</a:t>
            </a:r>
            <a:r>
              <a:rPr lang="en-US" sz="1800" dirty="0"/>
              <a:t>, silent]) </a:t>
            </a:r>
          </a:p>
          <a:p>
            <a:pPr lvl="1"/>
            <a:r>
              <a:rPr lang="en-US" sz="2000" dirty="0"/>
              <a:t>Drops the named script from the Oracle Database Python script repository</a:t>
            </a:r>
            <a:endParaRPr lang="en-US" sz="1200" dirty="0"/>
          </a:p>
        </p:txBody>
      </p:sp>
    </p:spTree>
    <p:extLst>
      <p:ext uri="{BB962C8B-B14F-4D97-AF65-F5344CB8AC3E}">
        <p14:creationId xmlns:p14="http://schemas.microsoft.com/office/powerpoint/2010/main" val="415315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Datastore</a:t>
            </a:r>
            <a:r>
              <a:rPr lang="en-US" dirty="0"/>
              <a:t> functions for saving Python objects in ODB</a:t>
            </a:r>
          </a:p>
        </p:txBody>
      </p:sp>
      <p:sp>
        <p:nvSpPr>
          <p:cNvPr id="4" name="Content Placeholder 3"/>
          <p:cNvSpPr>
            <a:spLocks noGrp="1"/>
          </p:cNvSpPr>
          <p:nvPr>
            <p:ph idx="1"/>
          </p:nvPr>
        </p:nvSpPr>
        <p:spPr/>
        <p:txBody>
          <a:bodyPr/>
          <a:lstStyle/>
          <a:p>
            <a:r>
              <a:rPr lang="en-US" sz="2400" dirty="0" err="1">
                <a:solidFill>
                  <a:srgbClr val="FF0000"/>
                </a:solidFill>
              </a:rPr>
              <a:t>oml.ds.save</a:t>
            </a:r>
            <a:r>
              <a:rPr lang="en-US" sz="1800" dirty="0"/>
              <a:t>(</a:t>
            </a:r>
            <a:r>
              <a:rPr lang="en-US" sz="1800" dirty="0" err="1"/>
              <a:t>objs</a:t>
            </a:r>
            <a:r>
              <a:rPr lang="en-US" sz="1800" dirty="0"/>
              <a:t>, name[, description, . . . ]) </a:t>
            </a:r>
          </a:p>
          <a:p>
            <a:pPr lvl="1"/>
            <a:r>
              <a:rPr lang="en-US" sz="1800" dirty="0"/>
              <a:t>Saves Python objects to a </a:t>
            </a:r>
            <a:r>
              <a:rPr lang="en-US" sz="1800" dirty="0" err="1"/>
              <a:t>datastore</a:t>
            </a:r>
            <a:r>
              <a:rPr lang="en-US" sz="1800" dirty="0"/>
              <a:t> in the user’s Oracle Database schema</a:t>
            </a:r>
          </a:p>
          <a:p>
            <a:r>
              <a:rPr lang="en-US" sz="2400" dirty="0" err="1">
                <a:solidFill>
                  <a:srgbClr val="FF0000"/>
                </a:solidFill>
              </a:rPr>
              <a:t>oml.ds.dir</a:t>
            </a:r>
            <a:r>
              <a:rPr lang="en-US" sz="1800" dirty="0"/>
              <a:t>([name, </a:t>
            </a:r>
            <a:r>
              <a:rPr lang="en-US" sz="1800" dirty="0" err="1"/>
              <a:t>regex_match</a:t>
            </a:r>
            <a:r>
              <a:rPr lang="en-US" sz="1800" dirty="0"/>
              <a:t>, </a:t>
            </a:r>
            <a:r>
              <a:rPr lang="en-US" sz="1800" dirty="0" err="1"/>
              <a:t>dstype</a:t>
            </a:r>
            <a:r>
              <a:rPr lang="en-US" sz="1800" dirty="0"/>
              <a:t>]) </a:t>
            </a:r>
          </a:p>
          <a:p>
            <a:pPr lvl="1"/>
            <a:r>
              <a:rPr lang="en-US" sz="1800" dirty="0"/>
              <a:t>Lists existing </a:t>
            </a:r>
            <a:r>
              <a:rPr lang="en-US" sz="1800" dirty="0" err="1"/>
              <a:t>datastores</a:t>
            </a:r>
            <a:r>
              <a:rPr lang="en-US" sz="1800" dirty="0"/>
              <a:t> available to the current session user</a:t>
            </a:r>
          </a:p>
          <a:p>
            <a:r>
              <a:rPr lang="en-US" sz="2400" dirty="0" err="1">
                <a:solidFill>
                  <a:srgbClr val="FF0000"/>
                </a:solidFill>
              </a:rPr>
              <a:t>oml.ds.describe</a:t>
            </a:r>
            <a:r>
              <a:rPr lang="en-US" sz="1800" dirty="0"/>
              <a:t>(name[, owner]) </a:t>
            </a:r>
          </a:p>
          <a:p>
            <a:pPr lvl="1"/>
            <a:r>
              <a:rPr lang="en-US" sz="1800" dirty="0"/>
              <a:t>Describes the contents of the named </a:t>
            </a:r>
            <a:r>
              <a:rPr lang="en-US" sz="1800" dirty="0" err="1"/>
              <a:t>datastore</a:t>
            </a:r>
            <a:r>
              <a:rPr lang="en-US" sz="1800" dirty="0"/>
              <a:t> available to the current session user</a:t>
            </a:r>
          </a:p>
          <a:p>
            <a:r>
              <a:rPr lang="en-US" sz="2400" dirty="0" err="1">
                <a:solidFill>
                  <a:srgbClr val="FF0000"/>
                </a:solidFill>
              </a:rPr>
              <a:t>oml.ds.load</a:t>
            </a:r>
            <a:r>
              <a:rPr lang="en-US" sz="1800" dirty="0"/>
              <a:t>(name[, </a:t>
            </a:r>
            <a:r>
              <a:rPr lang="en-US" sz="1800" dirty="0" err="1"/>
              <a:t>objs</a:t>
            </a:r>
            <a:r>
              <a:rPr lang="en-US" sz="1800" dirty="0"/>
              <a:t>, owner, </a:t>
            </a:r>
            <a:r>
              <a:rPr lang="en-US" sz="1800" dirty="0" err="1"/>
              <a:t>to_globals</a:t>
            </a:r>
            <a:r>
              <a:rPr lang="en-US" sz="1800" dirty="0"/>
              <a:t>]) </a:t>
            </a:r>
          </a:p>
          <a:p>
            <a:pPr lvl="1"/>
            <a:r>
              <a:rPr lang="en-US" sz="1800" dirty="0"/>
              <a:t>Loads Python objects from a </a:t>
            </a:r>
            <a:r>
              <a:rPr lang="en-US" sz="1800" dirty="0" err="1"/>
              <a:t>datastore</a:t>
            </a:r>
            <a:r>
              <a:rPr lang="en-US" sz="1800" dirty="0"/>
              <a:t> in the user’s Oracle Database schema</a:t>
            </a:r>
          </a:p>
          <a:p>
            <a:r>
              <a:rPr lang="en-US" sz="2400" dirty="0" err="1">
                <a:solidFill>
                  <a:srgbClr val="FF0000"/>
                </a:solidFill>
              </a:rPr>
              <a:t>oml.ds.delete</a:t>
            </a:r>
            <a:r>
              <a:rPr lang="en-US" sz="1800" dirty="0"/>
              <a:t>(name[, </a:t>
            </a:r>
            <a:r>
              <a:rPr lang="en-US" sz="1800" dirty="0" err="1"/>
              <a:t>objs</a:t>
            </a:r>
            <a:r>
              <a:rPr lang="en-US" sz="1800" dirty="0"/>
              <a:t>, </a:t>
            </a:r>
            <a:r>
              <a:rPr lang="en-US" sz="1800" dirty="0" err="1"/>
              <a:t>regex_match</a:t>
            </a:r>
            <a:r>
              <a:rPr lang="en-US" sz="1800" dirty="0"/>
              <a:t>]) </a:t>
            </a:r>
          </a:p>
          <a:p>
            <a:pPr lvl="1"/>
            <a:r>
              <a:rPr lang="en-US" sz="1800" dirty="0"/>
              <a:t>Deletes one or more </a:t>
            </a:r>
            <a:r>
              <a:rPr lang="en-US" sz="1800" dirty="0" err="1"/>
              <a:t>datastores</a:t>
            </a:r>
            <a:r>
              <a:rPr lang="en-US" sz="1800" dirty="0"/>
              <a:t> from the user’s Oracle Database schema or deletes specific objects to delete from within a </a:t>
            </a:r>
            <a:r>
              <a:rPr lang="en-US" sz="1800" dirty="0" err="1"/>
              <a:t>datastore</a:t>
            </a:r>
            <a:endParaRPr lang="en-US" sz="1800" dirty="0"/>
          </a:p>
        </p:txBody>
      </p:sp>
    </p:spTree>
    <p:extLst>
      <p:ext uri="{BB962C8B-B14F-4D97-AF65-F5344CB8AC3E}">
        <p14:creationId xmlns:p14="http://schemas.microsoft.com/office/powerpoint/2010/main" val="24314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Data Types</a:t>
            </a:r>
          </a:p>
        </p:txBody>
      </p:sp>
      <p:sp>
        <p:nvSpPr>
          <p:cNvPr id="9" name="Text Placeholder 8"/>
          <p:cNvSpPr>
            <a:spLocks noGrp="1"/>
          </p:cNvSpPr>
          <p:nvPr>
            <p:ph type="body" sz="quarter" idx="13"/>
          </p:nvPr>
        </p:nvSpPr>
        <p:spPr/>
        <p:txBody>
          <a:bodyPr/>
          <a:lstStyle/>
          <a:p>
            <a:r>
              <a:rPr lang="en-US" dirty="0"/>
              <a:t>Mapping between OML4Py and Oracle Database</a:t>
            </a:r>
          </a:p>
        </p:txBody>
      </p:sp>
      <p:graphicFrame>
        <p:nvGraphicFramePr>
          <p:cNvPr id="8" name="Content Placeholder 7"/>
          <p:cNvGraphicFramePr>
            <a:graphicFrameLocks noGrp="1"/>
          </p:cNvGraphicFramePr>
          <p:nvPr>
            <p:ph idx="1"/>
            <p:extLst/>
          </p:nvPr>
        </p:nvGraphicFramePr>
        <p:xfrm>
          <a:off x="760411" y="1981200"/>
          <a:ext cx="10896600" cy="2749804"/>
        </p:xfrm>
        <a:graphic>
          <a:graphicData uri="http://schemas.openxmlformats.org/drawingml/2006/table">
            <a:tbl>
              <a:tblPr firstRow="1" bandRow="1">
                <a:tableStyleId>{9DCAF9ED-07DC-4A11-8D7F-57B35C25682E}</a:tableStyleId>
              </a:tblPr>
              <a:tblGrid>
                <a:gridCol w="4114801">
                  <a:extLst>
                    <a:ext uri="{9D8B030D-6E8A-4147-A177-3AD203B41FA5}">
                      <a16:colId xmlns:a16="http://schemas.microsoft.com/office/drawing/2014/main" val="2601786227"/>
                    </a:ext>
                  </a:extLst>
                </a:gridCol>
                <a:gridCol w="2514600">
                  <a:extLst>
                    <a:ext uri="{9D8B030D-6E8A-4147-A177-3AD203B41FA5}">
                      <a16:colId xmlns:a16="http://schemas.microsoft.com/office/drawing/2014/main" val="46204829"/>
                    </a:ext>
                  </a:extLst>
                </a:gridCol>
                <a:gridCol w="4267199">
                  <a:extLst>
                    <a:ext uri="{9D8B030D-6E8A-4147-A177-3AD203B41FA5}">
                      <a16:colId xmlns:a16="http://schemas.microsoft.com/office/drawing/2014/main" val="2435729285"/>
                    </a:ext>
                  </a:extLst>
                </a:gridCol>
              </a:tblGrid>
              <a:tr h="370840">
                <a:tc>
                  <a:txBody>
                    <a:bodyPr/>
                    <a:lstStyle/>
                    <a:p>
                      <a:pPr algn="ctr"/>
                      <a:r>
                        <a:rPr lang="en-US" sz="2400" dirty="0" err="1"/>
                        <a:t>cx_Oracle</a:t>
                      </a:r>
                      <a:r>
                        <a:rPr lang="en-US" sz="2400" dirty="0"/>
                        <a:t> Read</a:t>
                      </a:r>
                    </a:p>
                  </a:txBody>
                  <a:tcPr marL="19050" marR="19050" marT="19050" marB="19050"/>
                </a:tc>
                <a:tc>
                  <a:txBody>
                    <a:bodyPr/>
                    <a:lstStyle/>
                    <a:p>
                      <a:pPr algn="ctr"/>
                      <a:r>
                        <a:rPr lang="en-US" sz="2400" dirty="0"/>
                        <a:t>Python</a:t>
                      </a:r>
                    </a:p>
                  </a:txBody>
                  <a:tcPr marL="19050" marR="19050" marT="19050" marB="19050"/>
                </a:tc>
                <a:tc>
                  <a:txBody>
                    <a:bodyPr/>
                    <a:lstStyle/>
                    <a:p>
                      <a:pPr algn="ctr"/>
                      <a:r>
                        <a:rPr lang="en-US" sz="2400" dirty="0" err="1"/>
                        <a:t>cx_Oracle</a:t>
                      </a:r>
                      <a:r>
                        <a:rPr lang="en-US" sz="2400" dirty="0"/>
                        <a:t> Write</a:t>
                      </a:r>
                    </a:p>
                  </a:txBody>
                  <a:tcPr marL="19050" marR="19050" marT="19050" marB="19050"/>
                </a:tc>
                <a:extLst>
                  <a:ext uri="{0D108BD9-81ED-4DB2-BD59-A6C34878D82A}">
                    <a16:rowId xmlns:a16="http://schemas.microsoft.com/office/drawing/2014/main" val="3580605932"/>
                  </a:ext>
                </a:extLst>
              </a:tr>
              <a:tr h="370840">
                <a:tc>
                  <a:txBody>
                    <a:bodyPr/>
                    <a:lstStyle/>
                    <a:p>
                      <a:pPr algn="r"/>
                      <a:r>
                        <a:rPr lang="en-US" dirty="0"/>
                        <a:t>varchar2, char, </a:t>
                      </a:r>
                      <a:r>
                        <a:rPr lang="en-US" dirty="0" err="1"/>
                        <a:t>clob</a:t>
                      </a:r>
                      <a:br>
                        <a:rPr lang="en-US" dirty="0"/>
                      </a:br>
                      <a:endParaRPr lang="en-US" dirty="0"/>
                    </a:p>
                  </a:txBody>
                  <a:tcPr marL="19050" marR="19050" marT="19050" marB="19050"/>
                </a:tc>
                <a:tc>
                  <a:txBody>
                    <a:bodyPr/>
                    <a:lstStyle/>
                    <a:p>
                      <a:pPr algn="ctr"/>
                      <a:r>
                        <a:rPr lang="en-US" dirty="0" err="1"/>
                        <a:t>str</a:t>
                      </a:r>
                      <a:br>
                        <a:rPr lang="en-US" dirty="0"/>
                      </a:br>
                      <a:endParaRPr lang="en-US" dirty="0"/>
                    </a:p>
                  </a:txBody>
                  <a:tcPr marL="19050" marR="19050" marT="19050" marB="19050"/>
                </a:tc>
                <a:tc>
                  <a:txBody>
                    <a:bodyPr/>
                    <a:lstStyle/>
                    <a:p>
                      <a:r>
                        <a:rPr lang="en-US"/>
                        <a:t>varchar2, char, clob</a:t>
                      </a:r>
                      <a:br>
                        <a:rPr lang="en-US"/>
                      </a:br>
                      <a:endParaRPr lang="en-US"/>
                    </a:p>
                  </a:txBody>
                  <a:tcPr marL="19050" marR="19050" marT="19050" marB="19050"/>
                </a:tc>
                <a:extLst>
                  <a:ext uri="{0D108BD9-81ED-4DB2-BD59-A6C34878D82A}">
                    <a16:rowId xmlns:a16="http://schemas.microsoft.com/office/drawing/2014/main" val="2079798116"/>
                  </a:ext>
                </a:extLst>
              </a:tr>
              <a:tr h="370840">
                <a:tc>
                  <a:txBody>
                    <a:bodyPr/>
                    <a:lstStyle/>
                    <a:p>
                      <a:pPr algn="r"/>
                      <a:r>
                        <a:rPr lang="en-US" dirty="0"/>
                        <a:t>number, </a:t>
                      </a:r>
                      <a:r>
                        <a:rPr lang="en-US" dirty="0" err="1"/>
                        <a:t>binary_double</a:t>
                      </a:r>
                      <a:r>
                        <a:rPr lang="en-US" dirty="0"/>
                        <a:t>, </a:t>
                      </a:r>
                      <a:r>
                        <a:rPr lang="en-US" dirty="0" err="1"/>
                        <a:t>binary_float</a:t>
                      </a:r>
                      <a:endParaRPr lang="en-US" dirty="0"/>
                    </a:p>
                  </a:txBody>
                  <a:tcPr marL="19050" marR="19050" marT="19050" marB="19050"/>
                </a:tc>
                <a:tc>
                  <a:txBody>
                    <a:bodyPr/>
                    <a:lstStyle/>
                    <a:p>
                      <a:pPr algn="ctr"/>
                      <a:r>
                        <a:rPr lang="en-US" dirty="0"/>
                        <a:t>float</a:t>
                      </a:r>
                    </a:p>
                  </a:txBody>
                  <a:tcPr marL="19050" marR="19050" marT="19050" marB="19050"/>
                </a:tc>
                <a:tc>
                  <a:txBody>
                    <a:bodyPr/>
                    <a:lstStyle/>
                    <a:p>
                      <a:r>
                        <a:rPr lang="en-US" dirty="0"/>
                        <a:t>if </a:t>
                      </a:r>
                      <a:r>
                        <a:rPr lang="en-US" dirty="0" err="1"/>
                        <a:t>oranumber</a:t>
                      </a:r>
                      <a:r>
                        <a:rPr lang="en-US" dirty="0"/>
                        <a:t> == True then number (default) else </a:t>
                      </a:r>
                      <a:r>
                        <a:rPr lang="en-US" dirty="0" err="1"/>
                        <a:t>binary_double</a:t>
                      </a:r>
                      <a:endParaRPr lang="en-US" dirty="0"/>
                    </a:p>
                  </a:txBody>
                  <a:tcPr marL="19050" marR="19050" marT="19050" marB="19050"/>
                </a:tc>
                <a:extLst>
                  <a:ext uri="{0D108BD9-81ED-4DB2-BD59-A6C34878D82A}">
                    <a16:rowId xmlns:a16="http://schemas.microsoft.com/office/drawing/2014/main" val="144759673"/>
                  </a:ext>
                </a:extLst>
              </a:tr>
              <a:tr h="370840">
                <a:tc>
                  <a:txBody>
                    <a:bodyPr/>
                    <a:lstStyle/>
                    <a:p>
                      <a:pPr algn="r"/>
                      <a:br>
                        <a:rPr lang="en-US" dirty="0"/>
                      </a:br>
                      <a:endParaRPr lang="en-US" dirty="0"/>
                    </a:p>
                  </a:txBody>
                  <a:tcPr marL="19050" marR="19050" marT="19050" marB="19050"/>
                </a:tc>
                <a:tc>
                  <a:txBody>
                    <a:bodyPr/>
                    <a:lstStyle/>
                    <a:p>
                      <a:pPr algn="ctr"/>
                      <a:r>
                        <a:rPr lang="en-US" dirty="0" err="1"/>
                        <a:t>boolean</a:t>
                      </a:r>
                      <a:br>
                        <a:rPr lang="en-US" dirty="0"/>
                      </a:br>
                      <a:endParaRPr lang="en-US" dirty="0"/>
                    </a:p>
                  </a:txBody>
                  <a:tcPr marL="19050" marR="19050" marT="19050" marB="19050"/>
                </a:tc>
                <a:tc>
                  <a:txBody>
                    <a:bodyPr/>
                    <a:lstStyle/>
                    <a:p>
                      <a:r>
                        <a:rPr lang="en-US" dirty="0"/>
                        <a:t>if </a:t>
                      </a:r>
                      <a:r>
                        <a:rPr lang="en-US" dirty="0" err="1"/>
                        <a:t>oranumber</a:t>
                      </a:r>
                      <a:r>
                        <a:rPr lang="en-US" dirty="0"/>
                        <a:t> == True then number (default) else </a:t>
                      </a:r>
                      <a:r>
                        <a:rPr lang="en-US" dirty="0" err="1"/>
                        <a:t>binary_double</a:t>
                      </a:r>
                      <a:endParaRPr lang="en-US" dirty="0"/>
                    </a:p>
                  </a:txBody>
                  <a:tcPr marL="19050" marR="19050" marT="19050" marB="19050"/>
                </a:tc>
                <a:extLst>
                  <a:ext uri="{0D108BD9-81ED-4DB2-BD59-A6C34878D82A}">
                    <a16:rowId xmlns:a16="http://schemas.microsoft.com/office/drawing/2014/main" val="79150571"/>
                  </a:ext>
                </a:extLst>
              </a:tr>
              <a:tr h="370840">
                <a:tc>
                  <a:txBody>
                    <a:bodyPr/>
                    <a:lstStyle/>
                    <a:p>
                      <a:pPr algn="r"/>
                      <a:r>
                        <a:rPr lang="en-US" dirty="0"/>
                        <a:t>raw, blob</a:t>
                      </a:r>
                      <a:br>
                        <a:rPr lang="en-US" dirty="0"/>
                      </a:br>
                      <a:endParaRPr lang="en-US" dirty="0"/>
                    </a:p>
                  </a:txBody>
                  <a:tcPr marL="19050" marR="19050" marT="19050" marB="19050"/>
                </a:tc>
                <a:tc>
                  <a:txBody>
                    <a:bodyPr/>
                    <a:lstStyle/>
                    <a:p>
                      <a:pPr algn="ctr"/>
                      <a:r>
                        <a:rPr lang="en-US" dirty="0"/>
                        <a:t>bytes</a:t>
                      </a:r>
                      <a:br>
                        <a:rPr lang="en-US" dirty="0"/>
                      </a:br>
                      <a:endParaRPr lang="en-US" dirty="0"/>
                    </a:p>
                  </a:txBody>
                  <a:tcPr marL="19050" marR="19050" marT="19050" marB="19050"/>
                </a:tc>
                <a:tc>
                  <a:txBody>
                    <a:bodyPr/>
                    <a:lstStyle/>
                    <a:p>
                      <a:r>
                        <a:rPr lang="en-US" dirty="0"/>
                        <a:t>raw, blob</a:t>
                      </a:r>
                    </a:p>
                  </a:txBody>
                  <a:tcPr marL="19050" marR="19050" marT="19050" marB="19050"/>
                </a:tc>
                <a:extLst>
                  <a:ext uri="{0D108BD9-81ED-4DB2-BD59-A6C34878D82A}">
                    <a16:rowId xmlns:a16="http://schemas.microsoft.com/office/drawing/2014/main" val="1658152882"/>
                  </a:ext>
                </a:extLst>
              </a:tr>
            </a:tbl>
          </a:graphicData>
        </a:graphic>
      </p:graphicFrame>
      <p:sp>
        <p:nvSpPr>
          <p:cNvPr id="5" name="Slide Number Placeholder 4"/>
          <p:cNvSpPr>
            <a:spLocks noGrp="1"/>
          </p:cNvSpPr>
          <p:nvPr>
            <p:ph type="sldNum" sz="quarter" idx="12"/>
          </p:nvPr>
        </p:nvSpPr>
        <p:spPr/>
        <p:txBody>
          <a:bodyPr/>
          <a:lstStyle/>
          <a:p>
            <a:fld id="{C51EAA63-D034-42AE-91FA-B13B9518C7BE}" type="slidenum">
              <a:rPr lang="en-US" smtClean="0"/>
              <a:pPr/>
              <a:t>46</a:t>
            </a:fld>
            <a:endParaRPr lang="en-US" dirty="0"/>
          </a:p>
        </p:txBody>
      </p:sp>
    </p:spTree>
    <p:extLst>
      <p:ext uri="{BB962C8B-B14F-4D97-AF65-F5344CB8AC3E}">
        <p14:creationId xmlns:p14="http://schemas.microsoft.com/office/powerpoint/2010/main" val="256164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AutoML</a:t>
            </a:r>
            <a:r>
              <a:rPr lang="en-US" dirty="0"/>
              <a:t> – </a:t>
            </a:r>
            <a:r>
              <a:rPr lang="en-US" i="1" dirty="0">
                <a:solidFill>
                  <a:srgbClr val="FF0000"/>
                </a:solidFill>
              </a:rPr>
              <a:t>new</a:t>
            </a:r>
            <a:r>
              <a:rPr lang="en-US" dirty="0"/>
              <a:t> with OML4Py in Oracle Advanced Analytics</a:t>
            </a:r>
          </a:p>
        </p:txBody>
      </p:sp>
      <p:sp>
        <p:nvSpPr>
          <p:cNvPr id="7" name="Content Placeholder 6"/>
          <p:cNvSpPr>
            <a:spLocks noGrp="1"/>
          </p:cNvSpPr>
          <p:nvPr>
            <p:ph idx="1"/>
          </p:nvPr>
        </p:nvSpPr>
        <p:spPr/>
        <p:txBody>
          <a:bodyPr/>
          <a:lstStyle/>
          <a:p>
            <a:r>
              <a:rPr lang="en-US" sz="2000" dirty="0"/>
              <a:t>Goal: increase model quality and data scientist productivity while reducing overall compute time</a:t>
            </a:r>
          </a:p>
          <a:p>
            <a:r>
              <a:rPr lang="en-US" sz="2000" dirty="0"/>
              <a:t>Auto Feature Selection</a:t>
            </a:r>
          </a:p>
          <a:p>
            <a:pPr lvl="1"/>
            <a:r>
              <a:rPr lang="en-US" sz="1800" dirty="0"/>
              <a:t>Reduce the number of features by identifying most relevant</a:t>
            </a:r>
          </a:p>
          <a:p>
            <a:pPr lvl="1"/>
            <a:r>
              <a:rPr lang="en-US" sz="1800" dirty="0"/>
              <a:t>Improve performance and accuracy</a:t>
            </a:r>
          </a:p>
          <a:p>
            <a:r>
              <a:rPr lang="en-US" sz="2000" dirty="0"/>
              <a:t>Auto Model Selection for classification and regression</a:t>
            </a:r>
          </a:p>
          <a:p>
            <a:pPr lvl="1"/>
            <a:r>
              <a:rPr lang="en-US" sz="1800" dirty="0"/>
              <a:t>Identify best algorithm to achieve maximum score</a:t>
            </a:r>
          </a:p>
          <a:p>
            <a:pPr lvl="1"/>
            <a:r>
              <a:rPr lang="en-US" sz="1800" dirty="0"/>
              <a:t>Find best model many times faster than with exhaustive search techniques</a:t>
            </a:r>
          </a:p>
          <a:p>
            <a:r>
              <a:rPr lang="en-US" sz="2000" dirty="0"/>
              <a:t>Auto Tuning of Hyper-parameters</a:t>
            </a:r>
          </a:p>
          <a:p>
            <a:pPr lvl="1"/>
            <a:r>
              <a:rPr lang="en-US" sz="1800" dirty="0"/>
              <a:t>Significantly improve model accuracy</a:t>
            </a:r>
          </a:p>
          <a:p>
            <a:pPr lvl="1"/>
            <a:r>
              <a:rPr lang="en-US" sz="1800" dirty="0"/>
              <a:t>Avoid manual or exhaustive search techniques</a:t>
            </a:r>
          </a:p>
        </p:txBody>
      </p:sp>
      <p:sp>
        <p:nvSpPr>
          <p:cNvPr id="5" name="Slide Number Placeholder 4"/>
          <p:cNvSpPr>
            <a:spLocks noGrp="1"/>
          </p:cNvSpPr>
          <p:nvPr>
            <p:ph type="sldNum" sz="quarter" idx="12"/>
          </p:nvPr>
        </p:nvSpPr>
        <p:spPr/>
        <p:txBody>
          <a:bodyPr/>
          <a:lstStyle/>
          <a:p>
            <a:fld id="{C51EAA63-D034-42AE-91FA-B13B9518C7BE}" type="slidenum">
              <a:rPr lang="en-US" smtClean="0"/>
              <a:pPr/>
              <a:t>47</a:t>
            </a:fld>
            <a:endParaRPr lang="en-US" dirty="0"/>
          </a:p>
        </p:txBody>
      </p:sp>
    </p:spTree>
    <p:extLst>
      <p:ext uri="{BB962C8B-B14F-4D97-AF65-F5344CB8AC3E}">
        <p14:creationId xmlns:p14="http://schemas.microsoft.com/office/powerpoint/2010/main" val="221932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38264"/>
          </a:xfrm>
        </p:spPr>
        <p:txBody>
          <a:bodyPr/>
          <a:lstStyle/>
          <a:p>
            <a:r>
              <a:rPr lang="en-AU" dirty="0"/>
              <a:t>Auto Feature Selection: Motivation &amp; Example</a:t>
            </a:r>
          </a:p>
        </p:txBody>
      </p:sp>
      <p:sp>
        <p:nvSpPr>
          <p:cNvPr id="7" name="Footer Placeholder 6"/>
          <p:cNvSpPr>
            <a:spLocks noGrp="1"/>
          </p:cNvSpPr>
          <p:nvPr>
            <p:ph type="ftr" sz="quarter" idx="11"/>
          </p:nvPr>
        </p:nvSpPr>
        <p:spPr/>
        <p:txBody>
          <a:bodyPr/>
          <a:lstStyle/>
          <a:p>
            <a:r>
              <a:rPr lang="en-AU"/>
              <a:t>Confidential – Oracle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lang="en-AU" smtClean="0"/>
              <a:t>48</a:t>
            </a:fld>
            <a:endParaRPr lang="en-AU"/>
          </a:p>
        </p:txBody>
      </p:sp>
      <p:sp>
        <p:nvSpPr>
          <p:cNvPr id="28" name="Content Placeholder 2"/>
          <p:cNvSpPr txBox="1">
            <a:spLocks/>
          </p:cNvSpPr>
          <p:nvPr/>
        </p:nvSpPr>
        <p:spPr>
          <a:xfrm>
            <a:off x="531811" y="1472540"/>
            <a:ext cx="5168345" cy="451579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75000"/>
                  </a:schemeClr>
                </a:solidFill>
              </a:rPr>
              <a:t>Many real-world datasets have a large number of irrelevant features</a:t>
            </a:r>
          </a:p>
          <a:p>
            <a:r>
              <a:rPr lang="en-US" dirty="0">
                <a:solidFill>
                  <a:schemeClr val="tx1">
                    <a:lumMod val="75000"/>
                  </a:schemeClr>
                </a:solidFill>
              </a:rPr>
              <a:t>Slows down training</a:t>
            </a:r>
          </a:p>
          <a:p>
            <a:r>
              <a:rPr lang="en-US" dirty="0">
                <a:solidFill>
                  <a:srgbClr val="FF0000"/>
                </a:solidFill>
              </a:rPr>
              <a:t>Goal: Speed-up ML pipeline by selecting most relevant features</a:t>
            </a:r>
          </a:p>
          <a:p>
            <a:endParaRPr lang="en-US" dirty="0">
              <a:solidFill>
                <a:srgbClr val="FF0000"/>
              </a:solidFill>
            </a:endParaRPr>
          </a:p>
          <a:p>
            <a:endParaRPr lang="en-US" dirty="0">
              <a:solidFill>
                <a:srgbClr val="FF0000"/>
              </a:solidFill>
            </a:endParaRPr>
          </a:p>
          <a:p>
            <a:endParaRPr lang="en-US" dirty="0"/>
          </a:p>
        </p:txBody>
      </p:sp>
      <p:grpSp>
        <p:nvGrpSpPr>
          <p:cNvPr id="13" name="Group 12"/>
          <p:cNvGrpSpPr/>
          <p:nvPr/>
        </p:nvGrpSpPr>
        <p:grpSpPr>
          <a:xfrm>
            <a:off x="6161655" y="1447800"/>
            <a:ext cx="5300630" cy="3127331"/>
            <a:chOff x="6161655" y="1447800"/>
            <a:chExt cx="5300630" cy="3127331"/>
          </a:xfrm>
        </p:grpSpPr>
        <p:sp>
          <p:nvSpPr>
            <p:cNvPr id="14" name="Abgerundetes Rechteck 13"/>
            <p:cNvSpPr/>
            <p:nvPr/>
          </p:nvSpPr>
          <p:spPr bwMode="gray">
            <a:xfrm>
              <a:off x="6161655" y="1447800"/>
              <a:ext cx="5300630" cy="3127331"/>
            </a:xfrm>
            <a:prstGeom prst="roundRect">
              <a:avLst>
                <a:gd name="adj" fmla="val 5192"/>
              </a:avLst>
            </a:prstGeom>
            <a:no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solidFill>
                  <a:schemeClr val="bg1"/>
                </a:solidFill>
              </a:endParaRPr>
            </a:p>
          </p:txBody>
        </p:sp>
        <p:graphicFrame>
          <p:nvGraphicFramePr>
            <p:cNvPr id="6" name="Chart 5"/>
            <p:cNvGraphicFramePr/>
            <p:nvPr>
              <p:extLst/>
            </p:nvPr>
          </p:nvGraphicFramePr>
          <p:xfrm>
            <a:off x="6345286" y="1447800"/>
            <a:ext cx="2491360" cy="30836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p:cNvGraphicFramePr/>
            <p:nvPr>
              <p:extLst/>
            </p:nvPr>
          </p:nvGraphicFramePr>
          <p:xfrm>
            <a:off x="8836646" y="1472735"/>
            <a:ext cx="2491360" cy="3083639"/>
          </p:xfrm>
          <a:graphic>
            <a:graphicData uri="http://schemas.openxmlformats.org/drawingml/2006/chart">
              <c:chart xmlns:c="http://schemas.openxmlformats.org/drawingml/2006/chart" xmlns:r="http://schemas.openxmlformats.org/officeDocument/2006/relationships" r:id="rId4"/>
            </a:graphicData>
          </a:graphic>
        </p:graphicFrame>
        <p:cxnSp>
          <p:nvCxnSpPr>
            <p:cNvPr id="15" name="Gerade Verbindung mit Pfeil 14"/>
            <p:cNvCxnSpPr/>
            <p:nvPr/>
          </p:nvCxnSpPr>
          <p:spPr>
            <a:xfrm>
              <a:off x="8271834" y="2514600"/>
              <a:ext cx="0" cy="1496274"/>
            </a:xfrm>
            <a:prstGeom prst="straightConnector1">
              <a:avLst/>
            </a:prstGeom>
            <a:ln w="28575" cmpd="sng">
              <a:solidFill>
                <a:schemeClr val="accent2"/>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8350659" y="2840452"/>
              <a:ext cx="329609" cy="250915"/>
            </a:xfrm>
            <a:prstGeom prst="rect">
              <a:avLst/>
            </a:prstGeom>
            <a:noFill/>
          </p:spPr>
          <p:txBody>
            <a:bodyPr wrap="none" lIns="0" tIns="0" rIns="0" bIns="0" rtlCol="0">
              <a:noAutofit/>
            </a:bodyPr>
            <a:lstStyle/>
            <a:p>
              <a:pPr>
                <a:lnSpc>
                  <a:spcPct val="90000"/>
                </a:lnSpc>
              </a:pPr>
              <a:r>
                <a:rPr lang="en-AU" sz="1400" b="1" dirty="0"/>
                <a:t>33x</a:t>
              </a:r>
            </a:p>
          </p:txBody>
        </p:sp>
        <p:cxnSp>
          <p:nvCxnSpPr>
            <p:cNvPr id="19" name="Gerade Verbindung mit Pfeil 18"/>
            <p:cNvCxnSpPr/>
            <p:nvPr/>
          </p:nvCxnSpPr>
          <p:spPr>
            <a:xfrm flipV="1">
              <a:off x="10105319" y="2286000"/>
              <a:ext cx="415156" cy="979469"/>
            </a:xfrm>
            <a:prstGeom prst="straightConnector1">
              <a:avLst/>
            </a:prstGeom>
            <a:ln w="28575" cmpd="sng">
              <a:solidFill>
                <a:schemeClr val="accent2"/>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9913680" y="2732426"/>
              <a:ext cx="606795" cy="301668"/>
            </a:xfrm>
            <a:prstGeom prst="rect">
              <a:avLst/>
            </a:prstGeom>
            <a:noFill/>
          </p:spPr>
          <p:txBody>
            <a:bodyPr wrap="none" lIns="0" tIns="0" rIns="0" bIns="0" rtlCol="0">
              <a:noAutofit/>
            </a:bodyPr>
            <a:lstStyle/>
            <a:p>
              <a:pPr>
                <a:lnSpc>
                  <a:spcPct val="90000"/>
                </a:lnSpc>
              </a:pPr>
              <a:r>
                <a:rPr lang="en-AU" sz="1400" b="1" dirty="0"/>
                <a:t>+4%</a:t>
              </a:r>
            </a:p>
          </p:txBody>
        </p:sp>
      </p:grpSp>
      <p:sp>
        <p:nvSpPr>
          <p:cNvPr id="3" name="TextBox 2"/>
          <p:cNvSpPr txBox="1"/>
          <p:nvPr/>
        </p:nvSpPr>
        <p:spPr>
          <a:xfrm>
            <a:off x="7313612" y="4755674"/>
            <a:ext cx="3505200" cy="282996"/>
          </a:xfrm>
          <a:prstGeom prst="rect">
            <a:avLst/>
          </a:prstGeom>
          <a:noFill/>
        </p:spPr>
        <p:txBody>
          <a:bodyPr wrap="none" lIns="0" tIns="0" rIns="0" bIns="0" rtlCol="0">
            <a:noAutofit/>
          </a:bodyPr>
          <a:lstStyle/>
          <a:p>
            <a:pPr algn="ctr">
              <a:lnSpc>
                <a:spcPct val="90000"/>
              </a:lnSpc>
            </a:pPr>
            <a:r>
              <a:rPr lang="en-US" dirty="0" err="1"/>
              <a:t>OpenML</a:t>
            </a:r>
            <a:r>
              <a:rPr lang="en-US" dirty="0"/>
              <a:t> dataset 312 with 1925 rows</a:t>
            </a:r>
          </a:p>
        </p:txBody>
      </p:sp>
      <p:sp>
        <p:nvSpPr>
          <p:cNvPr id="5" name="Rectangle 4"/>
          <p:cNvSpPr/>
          <p:nvPr/>
        </p:nvSpPr>
        <p:spPr>
          <a:xfrm>
            <a:off x="531811" y="4575131"/>
            <a:ext cx="5029200" cy="1477328"/>
          </a:xfrm>
          <a:prstGeom prst="rect">
            <a:avLst/>
          </a:prstGeom>
          <a:ln>
            <a:solidFill>
              <a:schemeClr val="tx1"/>
            </a:solidFill>
          </a:ln>
          <a:effectLst/>
        </p:spPr>
        <p:txBody>
          <a:bodyPr wrap="square">
            <a:spAutoFit/>
          </a:bodyPr>
          <a:lstStyle/>
          <a:p>
            <a:r>
              <a:rPr lang="en-US" dirty="0" err="1"/>
              <a:t>OpenML</a:t>
            </a:r>
            <a:r>
              <a:rPr lang="en-US" dirty="0"/>
              <a:t> dataset 40996 (56000 rows, 784 columns)</a:t>
            </a:r>
          </a:p>
          <a:p>
            <a:r>
              <a:rPr lang="en-US" dirty="0"/>
              <a:t>Using SVM Gaussian with Auto Feature Selection</a:t>
            </a:r>
          </a:p>
          <a:p>
            <a:pPr marL="285750" indent="-285750">
              <a:buFont typeface="Arial" panose="020B0604020202020204" pitchFamily="34" charset="0"/>
              <a:buChar char="•"/>
            </a:pPr>
            <a:r>
              <a:rPr lang="en-US" dirty="0"/>
              <a:t>Features reduced from 784 to 309</a:t>
            </a:r>
          </a:p>
          <a:p>
            <a:pPr marL="285750" indent="-285750">
              <a:buFont typeface="Arial" panose="020B0604020202020204" pitchFamily="34" charset="0"/>
              <a:buChar char="•"/>
            </a:pPr>
            <a:r>
              <a:rPr lang="en-US" dirty="0"/>
              <a:t>Accuracy improves from 65.9% to 84.3%</a:t>
            </a:r>
          </a:p>
          <a:p>
            <a:pPr marL="285750" indent="-285750">
              <a:buFont typeface="Arial" panose="020B0604020202020204" pitchFamily="34" charset="0"/>
              <a:buChar char="•"/>
            </a:pPr>
            <a:r>
              <a:rPr lang="en-US" dirty="0"/>
              <a:t>Training time reduced 1.3x</a:t>
            </a:r>
          </a:p>
        </p:txBody>
      </p:sp>
    </p:spTree>
    <p:extLst>
      <p:ext uri="{BB962C8B-B14F-4D97-AF65-F5344CB8AC3E}">
        <p14:creationId xmlns:p14="http://schemas.microsoft.com/office/powerpoint/2010/main" val="35207020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FCB5AA-3B30-CE43-944A-A87DC4F778D3}"/>
              </a:ext>
            </a:extLst>
          </p:cNvPr>
          <p:cNvSpPr>
            <a:spLocks noGrp="1"/>
          </p:cNvSpPr>
          <p:nvPr>
            <p:ph type="title"/>
          </p:nvPr>
        </p:nvSpPr>
        <p:spPr/>
        <p:txBody>
          <a:bodyPr/>
          <a:lstStyle/>
          <a:p>
            <a:r>
              <a:rPr lang="en-AU" dirty="0"/>
              <a:t>Auto Feature Selection</a:t>
            </a:r>
            <a:r>
              <a:rPr lang="en-US" dirty="0"/>
              <a:t>: Evaluation for OAA SVM Gaussian</a:t>
            </a:r>
          </a:p>
        </p:txBody>
      </p:sp>
      <p:sp>
        <p:nvSpPr>
          <p:cNvPr id="4" name="Fußzeilenplatzhalter 3">
            <a:extLst>
              <a:ext uri="{FF2B5EF4-FFF2-40B4-BE49-F238E27FC236}">
                <a16:creationId xmlns:a16="http://schemas.microsoft.com/office/drawing/2014/main" id="{9115A166-B1DC-8B4D-9269-0BDAAF806160}"/>
              </a:ext>
            </a:extLst>
          </p:cNvPr>
          <p:cNvSpPr>
            <a:spLocks noGrp="1"/>
          </p:cNvSpPr>
          <p:nvPr>
            <p:ph type="ftr" sz="quarter" idx="11"/>
          </p:nvPr>
        </p:nvSpPr>
        <p:spPr/>
        <p:txBody>
          <a:bodyPr/>
          <a:lstStyle/>
          <a:p>
            <a:r>
              <a:rPr lang="en-US"/>
              <a:t>Confidential – Oracle Internal/Restricted/Highly Restricted</a:t>
            </a:r>
          </a:p>
        </p:txBody>
      </p:sp>
      <p:sp>
        <p:nvSpPr>
          <p:cNvPr id="5" name="Foliennummernplatzhalter 4">
            <a:extLst>
              <a:ext uri="{FF2B5EF4-FFF2-40B4-BE49-F238E27FC236}">
                <a16:creationId xmlns:a16="http://schemas.microsoft.com/office/drawing/2014/main" id="{ED55C65F-FC61-2E4C-B191-1888A19643F7}"/>
              </a:ext>
            </a:extLst>
          </p:cNvPr>
          <p:cNvSpPr>
            <a:spLocks noGrp="1"/>
          </p:cNvSpPr>
          <p:nvPr>
            <p:ph type="sldNum" sz="quarter" idx="12"/>
          </p:nvPr>
        </p:nvSpPr>
        <p:spPr/>
        <p:txBody>
          <a:bodyPr/>
          <a:lstStyle/>
          <a:p>
            <a:fld id="{C51EAA63-D034-42AE-91FA-B13B9518C7BE}" type="slidenum">
              <a:rPr lang="de-CH" smtClean="0"/>
              <a:t>49</a:t>
            </a:fld>
            <a:endParaRPr lang="de-CH"/>
          </a:p>
        </p:txBody>
      </p:sp>
      <p:sp>
        <p:nvSpPr>
          <p:cNvPr id="9" name="Content Placeholder 2">
            <a:extLst>
              <a:ext uri="{FF2B5EF4-FFF2-40B4-BE49-F238E27FC236}">
                <a16:creationId xmlns:a16="http://schemas.microsoft.com/office/drawing/2014/main" id="{971D06EA-F019-564F-A605-C2B25C1DC89D}"/>
              </a:ext>
            </a:extLst>
          </p:cNvPr>
          <p:cNvSpPr txBox="1">
            <a:spLocks/>
          </p:cNvSpPr>
          <p:nvPr/>
        </p:nvSpPr>
        <p:spPr>
          <a:xfrm>
            <a:off x="531151" y="1524001"/>
            <a:ext cx="4188767" cy="76199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400" dirty="0"/>
              <a:t>150 Datasets with </a:t>
            </a:r>
            <a:br>
              <a:rPr lang="en-US" sz="2400" dirty="0"/>
            </a:br>
            <a:r>
              <a:rPr lang="en-US" sz="2400" dirty="0"/>
              <a:t>more than 500 cases</a:t>
            </a:r>
          </a:p>
          <a:p>
            <a:endParaRPr lang="en-US" sz="2000" dirty="0"/>
          </a:p>
        </p:txBody>
      </p:sp>
      <p:graphicFrame>
        <p:nvGraphicFramePr>
          <p:cNvPr id="10" name="Diagramm 9">
            <a:extLst>
              <a:ext uri="{FF2B5EF4-FFF2-40B4-BE49-F238E27FC236}">
                <a16:creationId xmlns:a16="http://schemas.microsoft.com/office/drawing/2014/main" id="{3E2894FA-F044-B94F-9C98-B0D12552008E}"/>
              </a:ext>
            </a:extLst>
          </p:cNvPr>
          <p:cNvGraphicFramePr>
            <a:graphicFrameLocks/>
          </p:cNvGraphicFramePr>
          <p:nvPr>
            <p:extLst/>
          </p:nvPr>
        </p:nvGraphicFramePr>
        <p:xfrm>
          <a:off x="4467838" y="1431925"/>
          <a:ext cx="7189174" cy="466883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589231" y="4192370"/>
            <a:ext cx="3346464" cy="861774"/>
          </a:xfrm>
          <a:prstGeom prst="rect">
            <a:avLst/>
          </a:prstGeom>
          <a:gradFill rotWithShape="1">
            <a:gsLst>
              <a:gs pos="0">
                <a:srgbClr val="8DA6B1">
                  <a:tint val="50000"/>
                  <a:satMod val="300000"/>
                </a:srgbClr>
              </a:gs>
              <a:gs pos="35000">
                <a:srgbClr val="8DA6B1">
                  <a:tint val="37000"/>
                  <a:satMod val="300000"/>
                </a:srgbClr>
              </a:gs>
              <a:gs pos="100000">
                <a:srgbClr val="8DA6B1">
                  <a:tint val="15000"/>
                  <a:satMod val="350000"/>
                </a:srgbClr>
              </a:gs>
            </a:gsLst>
            <a:lin ang="16200000" scaled="1"/>
          </a:gradFill>
          <a:ln w="9525" cap="flat" cmpd="sng" algn="ctr">
            <a:solidFill>
              <a:srgbClr val="8DA6B1">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spAutoFit/>
          </a:bodyPr>
          <a:lstStyle/>
          <a:p>
            <a:pPr lvl="0" algn="ctr">
              <a:defRPr/>
            </a:pPr>
            <a:r>
              <a:rPr lang="en-US" sz="2800" kern="0" dirty="0" err="1">
                <a:solidFill>
                  <a:srgbClr val="5F5F5F"/>
                </a:solidFill>
              </a:rPr>
              <a:t>Avg</a:t>
            </a:r>
            <a:r>
              <a:rPr lang="en-US" sz="2800" kern="0" dirty="0">
                <a:solidFill>
                  <a:srgbClr val="5F5F5F"/>
                </a:solidFill>
              </a:rPr>
              <a:t> Accuracy Gain</a:t>
            </a:r>
            <a:br>
              <a:rPr lang="en-US" sz="2800" kern="0" dirty="0">
                <a:solidFill>
                  <a:srgbClr val="5F5F5F"/>
                </a:solidFill>
              </a:rPr>
            </a:br>
            <a:r>
              <a:rPr lang="en-US" sz="2800" kern="0" dirty="0">
                <a:solidFill>
                  <a:srgbClr val="FF0000"/>
                </a:solidFill>
              </a:rPr>
              <a:t>2.5%</a:t>
            </a:r>
            <a:endParaRPr lang="en-US" sz="2800" kern="0" dirty="0">
              <a:solidFill>
                <a:srgbClr val="5F5F5F"/>
              </a:solidFill>
            </a:endParaRPr>
          </a:p>
        </p:txBody>
      </p:sp>
      <p:sp>
        <p:nvSpPr>
          <p:cNvPr id="8" name="TextBox 7"/>
          <p:cNvSpPr txBox="1"/>
          <p:nvPr/>
        </p:nvSpPr>
        <p:spPr>
          <a:xfrm>
            <a:off x="589231" y="2441139"/>
            <a:ext cx="3346464" cy="861774"/>
          </a:xfrm>
          <a:prstGeom prst="rect">
            <a:avLst/>
          </a:prstGeom>
          <a:gradFill rotWithShape="1">
            <a:gsLst>
              <a:gs pos="0">
                <a:srgbClr val="8DA6B1">
                  <a:tint val="50000"/>
                  <a:satMod val="300000"/>
                </a:srgbClr>
              </a:gs>
              <a:gs pos="35000">
                <a:srgbClr val="8DA6B1">
                  <a:tint val="37000"/>
                  <a:satMod val="300000"/>
                </a:srgbClr>
              </a:gs>
              <a:gs pos="100000">
                <a:srgbClr val="8DA6B1">
                  <a:tint val="15000"/>
                  <a:satMod val="350000"/>
                </a:srgbClr>
              </a:gs>
            </a:gsLst>
            <a:lin ang="16200000" scaled="1"/>
          </a:gradFill>
          <a:ln w="9525" cap="flat" cmpd="sng" algn="ctr">
            <a:solidFill>
              <a:srgbClr val="8DA6B1">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5F5F5F"/>
                </a:solidFill>
                <a:effectLst/>
                <a:uLnTx/>
                <a:uFillTx/>
                <a:latin typeface="Calibri"/>
                <a:ea typeface="+mn-ea"/>
                <a:cs typeface="+mn-cs"/>
              </a:rPr>
              <a:t>Avg</a:t>
            </a:r>
            <a:r>
              <a:rPr kumimoji="0" lang="en-US" sz="2800" b="0" i="0" u="none" strike="noStrike" kern="0" cap="none" spc="0" normalizeH="0" baseline="0" noProof="0" dirty="0">
                <a:ln>
                  <a:noFill/>
                </a:ln>
                <a:solidFill>
                  <a:srgbClr val="5F5F5F"/>
                </a:solidFill>
                <a:effectLst/>
                <a:uLnTx/>
                <a:uFillTx/>
                <a:latin typeface="Calibri"/>
                <a:ea typeface="+mn-ea"/>
                <a:cs typeface="+mn-cs"/>
              </a:rPr>
              <a:t> Feature Reduction</a:t>
            </a:r>
            <a:br>
              <a:rPr kumimoji="0" lang="en-US" sz="2800" b="0" i="0" u="none" strike="noStrike" kern="0" cap="none" spc="0" normalizeH="0" baseline="0" noProof="0" dirty="0">
                <a:ln>
                  <a:noFill/>
                </a:ln>
                <a:solidFill>
                  <a:srgbClr val="5F5F5F"/>
                </a:solidFill>
                <a:effectLst/>
                <a:uLnTx/>
                <a:uFillTx/>
                <a:latin typeface="Calibri"/>
                <a:ea typeface="+mn-ea"/>
                <a:cs typeface="+mn-cs"/>
              </a:rPr>
            </a:br>
            <a:r>
              <a:rPr kumimoji="0" lang="en-US" sz="2800" b="0" i="0" u="none" strike="noStrike" kern="0" cap="none" spc="0" normalizeH="0" baseline="0" noProof="0" dirty="0">
                <a:ln>
                  <a:noFill/>
                </a:ln>
                <a:solidFill>
                  <a:srgbClr val="FF0000"/>
                </a:solidFill>
                <a:effectLst/>
                <a:uLnTx/>
                <a:uFillTx/>
                <a:latin typeface="Calibri"/>
                <a:ea typeface="+mn-ea"/>
                <a:cs typeface="+mn-cs"/>
              </a:rPr>
              <a:t>52%</a:t>
            </a:r>
            <a:endParaRPr kumimoji="0" lang="en-US" sz="2800" b="0" i="0" u="none" strike="noStrike" kern="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6801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BD115-4474-4737-93FB-4DDCA5E22CB0}"/>
              </a:ext>
            </a:extLst>
          </p:cNvPr>
          <p:cNvSpPr>
            <a:spLocks noGrp="1"/>
          </p:cNvSpPr>
          <p:nvPr>
            <p:ph type="title"/>
          </p:nvPr>
        </p:nvSpPr>
        <p:spPr/>
        <p:txBody>
          <a:bodyPr/>
          <a:lstStyle/>
          <a:p>
            <a:r>
              <a:rPr lang="en-CA" dirty="0"/>
              <a:t>Agenda</a:t>
            </a:r>
          </a:p>
        </p:txBody>
      </p:sp>
      <p:sp>
        <p:nvSpPr>
          <p:cNvPr id="2" name="Footer Placeholder 1">
            <a:extLst>
              <a:ext uri="{FF2B5EF4-FFF2-40B4-BE49-F238E27FC236}">
                <a16:creationId xmlns:a16="http://schemas.microsoft.com/office/drawing/2014/main" id="{8918DE47-E960-49CF-B005-9A7232FFEB90}"/>
              </a:ext>
            </a:extLst>
          </p:cNvPr>
          <p:cNvSpPr>
            <a:spLocks noGrp="1"/>
          </p:cNvSpPr>
          <p:nvPr>
            <p:ph type="ftr" sz="quarter" idx="11"/>
          </p:nvPr>
        </p:nvSpPr>
        <p:spPr/>
        <p:txBody>
          <a:bodyPr/>
          <a:lstStyle/>
          <a:p>
            <a:r>
              <a:rPr lang="en-US"/>
              <a:t>Confidential – Oracle Internal/Restricted/Highly Restricted</a:t>
            </a:r>
          </a:p>
        </p:txBody>
      </p:sp>
      <p:sp>
        <p:nvSpPr>
          <p:cNvPr id="3" name="Slide Number Placeholder 2">
            <a:extLst>
              <a:ext uri="{FF2B5EF4-FFF2-40B4-BE49-F238E27FC236}">
                <a16:creationId xmlns:a16="http://schemas.microsoft.com/office/drawing/2014/main" id="{A145EDDF-5167-48E5-95CD-0BAC1E5F5302}"/>
              </a:ext>
            </a:extLst>
          </p:cNvPr>
          <p:cNvSpPr>
            <a:spLocks noGrp="1"/>
          </p:cNvSpPr>
          <p:nvPr>
            <p:ph type="sldNum" sz="quarter" idx="12"/>
          </p:nvPr>
        </p:nvSpPr>
        <p:spPr/>
        <p:txBody>
          <a:bodyPr/>
          <a:lstStyle/>
          <a:p>
            <a:fld id="{C51EAA63-D034-42AE-91FA-B13B9518C7BE}" type="slidenum">
              <a:rPr lang="en-CA" smtClean="0"/>
              <a:t>5</a:t>
            </a:fld>
            <a:endParaRPr lang="en-CA"/>
          </a:p>
        </p:txBody>
      </p:sp>
      <p:sp>
        <p:nvSpPr>
          <p:cNvPr id="7" name="Text Placeholder 6">
            <a:extLst>
              <a:ext uri="{FF2B5EF4-FFF2-40B4-BE49-F238E27FC236}">
                <a16:creationId xmlns:a16="http://schemas.microsoft.com/office/drawing/2014/main" id="{DEB69CAA-EA9C-4B77-B93F-42F8904889F4}"/>
              </a:ext>
            </a:extLst>
          </p:cNvPr>
          <p:cNvSpPr>
            <a:spLocks noGrp="1"/>
          </p:cNvSpPr>
          <p:nvPr>
            <p:ph type="body" sz="quarter" idx="13"/>
          </p:nvPr>
        </p:nvSpPr>
        <p:spPr/>
        <p:txBody>
          <a:bodyPr/>
          <a:lstStyle/>
          <a:p>
            <a:pPr marL="515938" indent="-514350">
              <a:buFont typeface="+mj-lt"/>
              <a:buAutoNum type="arabicPeriod"/>
            </a:pPr>
            <a:r>
              <a:rPr lang="en-CA" dirty="0"/>
              <a:t>Python</a:t>
            </a:r>
          </a:p>
          <a:p>
            <a:pPr marL="515938" indent="-514350">
              <a:buFont typeface="+mj-lt"/>
              <a:buAutoNum type="arabicPeriod"/>
            </a:pPr>
            <a:r>
              <a:rPr lang="en-CA" dirty="0"/>
              <a:t>Machine Learning in Python</a:t>
            </a:r>
          </a:p>
          <a:p>
            <a:pPr marL="515938" indent="-514350">
              <a:buFont typeface="+mj-lt"/>
              <a:buAutoNum type="arabicPeriod"/>
            </a:pPr>
            <a:r>
              <a:rPr lang="en-CA" dirty="0"/>
              <a:t>OMl4Python Demo / Hands On</a:t>
            </a:r>
          </a:p>
          <a:p>
            <a:pPr marL="515938" indent="-514350">
              <a:buFont typeface="+mj-lt"/>
              <a:buAutoNum type="arabicPeriod"/>
            </a:pPr>
            <a:r>
              <a:rPr lang="en-CA" dirty="0"/>
              <a:t>Fashion MINST Deep Learning</a:t>
            </a:r>
          </a:p>
          <a:p>
            <a:pPr marL="515938" indent="-514350">
              <a:buFont typeface="+mj-lt"/>
              <a:buAutoNum type="arabicPeriod"/>
            </a:pPr>
            <a:r>
              <a:rPr lang="en-CA" dirty="0"/>
              <a:t>Facial Expression Web-App </a:t>
            </a:r>
          </a:p>
          <a:p>
            <a:endParaRPr lang="en-CA" dirty="0"/>
          </a:p>
        </p:txBody>
      </p:sp>
    </p:spTree>
    <p:extLst>
      <p:ext uri="{BB962C8B-B14F-4D97-AF65-F5344CB8AC3E}">
        <p14:creationId xmlns:p14="http://schemas.microsoft.com/office/powerpoint/2010/main" val="7575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Auto Feature Selection</a:t>
            </a:r>
            <a:r>
              <a:rPr lang="en-US" dirty="0"/>
              <a:t> Example</a:t>
            </a:r>
          </a:p>
        </p:txBody>
      </p:sp>
      <p:sp>
        <p:nvSpPr>
          <p:cNvPr id="3" name="Content Placeholder 2"/>
          <p:cNvSpPr>
            <a:spLocks noGrp="1"/>
          </p:cNvSpPr>
          <p:nvPr>
            <p:ph idx="1"/>
          </p:nvPr>
        </p:nvSpPr>
        <p:spPr>
          <a:xfrm>
            <a:off x="1598611" y="1904999"/>
            <a:ext cx="10059061" cy="4038601"/>
          </a:xfrm>
        </p:spPr>
        <p:txBody>
          <a:bodyPr/>
          <a:lstStyle/>
          <a:p>
            <a:pPr marL="0" indent="0">
              <a:buNone/>
            </a:pPr>
            <a:r>
              <a:rPr lang="en-US" sz="2000" b="1" dirty="0">
                <a:latin typeface="Courier"/>
              </a:rPr>
              <a:t>fs = </a:t>
            </a:r>
            <a:r>
              <a:rPr lang="en-US" sz="2000" b="1" dirty="0" err="1">
                <a:solidFill>
                  <a:srgbClr val="FF0000"/>
                </a:solidFill>
                <a:latin typeface="Courier"/>
              </a:rPr>
              <a:t>FeatureSelection</a:t>
            </a:r>
            <a:r>
              <a:rPr lang="en-US" sz="2000" b="1" dirty="0">
                <a:latin typeface="Courier"/>
              </a:rPr>
              <a:t>(</a:t>
            </a:r>
            <a:r>
              <a:rPr lang="en-US" sz="2000" b="1" dirty="0" err="1">
                <a:latin typeface="Courier"/>
              </a:rPr>
              <a:t>mining_function</a:t>
            </a:r>
            <a:r>
              <a:rPr lang="en-US" sz="2000" b="1" dirty="0">
                <a:latin typeface="Courier"/>
              </a:rPr>
              <a:t> = 'classification', </a:t>
            </a:r>
          </a:p>
          <a:p>
            <a:pPr marL="0" indent="0">
              <a:buNone/>
            </a:pPr>
            <a:r>
              <a:rPr lang="en-US" sz="2000" b="1" dirty="0">
                <a:latin typeface="Courier"/>
              </a:rPr>
              <a:t>		          </a:t>
            </a:r>
            <a:r>
              <a:rPr lang="en-US" sz="2000" b="1" dirty="0" err="1">
                <a:latin typeface="Courier"/>
              </a:rPr>
              <a:t>score_metric</a:t>
            </a:r>
            <a:r>
              <a:rPr lang="en-US" sz="2000" b="1" dirty="0">
                <a:latin typeface="Courier"/>
              </a:rPr>
              <a:t> = 'accuracy')</a:t>
            </a:r>
          </a:p>
          <a:p>
            <a:pPr marL="0" indent="0">
              <a:buNone/>
            </a:pPr>
            <a:endParaRPr lang="en-US" sz="2000" b="1" dirty="0">
              <a:latin typeface="Courier"/>
            </a:endParaRPr>
          </a:p>
          <a:p>
            <a:pPr marL="0" indent="0">
              <a:buNone/>
            </a:pPr>
            <a:r>
              <a:rPr lang="en-US" sz="2000" b="1" dirty="0" err="1">
                <a:latin typeface="Courier"/>
              </a:rPr>
              <a:t>selected_features</a:t>
            </a:r>
            <a:r>
              <a:rPr lang="en-US" sz="2000" b="1" dirty="0">
                <a:latin typeface="Courier"/>
              </a:rPr>
              <a:t> = </a:t>
            </a:r>
            <a:r>
              <a:rPr lang="en-US" sz="2000" b="1" dirty="0" err="1">
                <a:solidFill>
                  <a:srgbClr val="FF0000"/>
                </a:solidFill>
                <a:latin typeface="Courier"/>
              </a:rPr>
              <a:t>fs.reduce</a:t>
            </a:r>
            <a:r>
              <a:rPr lang="en-US" sz="2000" b="1" dirty="0">
                <a:latin typeface="Courier"/>
              </a:rPr>
              <a:t>('</a:t>
            </a:r>
            <a:r>
              <a:rPr lang="en-US" sz="2000" b="1" dirty="0" err="1">
                <a:latin typeface="Courier"/>
              </a:rPr>
              <a:t>dt</a:t>
            </a:r>
            <a:r>
              <a:rPr lang="en-US" sz="2000" b="1" dirty="0">
                <a:latin typeface="Courier"/>
              </a:rPr>
              <a:t>', </a:t>
            </a:r>
            <a:r>
              <a:rPr lang="en-US" sz="2000" b="1" dirty="0" err="1">
                <a:latin typeface="Courier"/>
              </a:rPr>
              <a:t>X_train</a:t>
            </a:r>
            <a:r>
              <a:rPr lang="en-US" sz="2000" b="1" dirty="0">
                <a:latin typeface="Courier"/>
              </a:rPr>
              <a:t>, </a:t>
            </a:r>
            <a:r>
              <a:rPr lang="en-US" sz="2000" b="1" dirty="0" err="1">
                <a:latin typeface="Courier"/>
              </a:rPr>
              <a:t>y_train</a:t>
            </a:r>
            <a:r>
              <a:rPr lang="en-US" sz="2000" b="1" dirty="0">
                <a:latin typeface="Courier"/>
              </a:rPr>
              <a:t>)</a:t>
            </a:r>
          </a:p>
          <a:p>
            <a:pPr marL="0" indent="0">
              <a:buNone/>
            </a:pPr>
            <a:endParaRPr lang="en-US" sz="2000" b="1" dirty="0">
              <a:latin typeface="Courier"/>
            </a:endParaRPr>
          </a:p>
          <a:p>
            <a:pPr marL="0" indent="0">
              <a:buNone/>
            </a:pPr>
            <a:r>
              <a:rPr lang="en-US" sz="2000" b="1" dirty="0" err="1">
                <a:latin typeface="Courier"/>
              </a:rPr>
              <a:t>X_train</a:t>
            </a:r>
            <a:r>
              <a:rPr lang="en-US" sz="2000" b="1" dirty="0">
                <a:latin typeface="Courier"/>
              </a:rPr>
              <a:t> = </a:t>
            </a:r>
            <a:r>
              <a:rPr lang="en-US" sz="2000" b="1" dirty="0" err="1">
                <a:latin typeface="Courier"/>
              </a:rPr>
              <a:t>X_train</a:t>
            </a:r>
            <a:r>
              <a:rPr lang="en-US" sz="2000" b="1" dirty="0">
                <a:latin typeface="Courier"/>
              </a:rPr>
              <a:t>[:,</a:t>
            </a:r>
            <a:r>
              <a:rPr lang="en-US" sz="2000" b="1" dirty="0" err="1">
                <a:latin typeface="Courier"/>
              </a:rPr>
              <a:t>selected_features</a:t>
            </a:r>
            <a:r>
              <a:rPr lang="en-US" sz="2000" b="1" dirty="0">
                <a:latin typeface="Courier"/>
              </a:rPr>
              <a:t>]</a:t>
            </a:r>
          </a:p>
          <a:p>
            <a:pPr marL="0" indent="0">
              <a:buNone/>
            </a:pPr>
            <a:endParaRPr lang="en-US" sz="2400" b="1"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50</a:t>
            </a:fld>
            <a:endParaRPr lang="en-US"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lang="en-US" dirty="0"/>
          </a:p>
        </p:txBody>
      </p:sp>
    </p:spTree>
    <p:extLst>
      <p:ext uri="{BB962C8B-B14F-4D97-AF65-F5344CB8AC3E}">
        <p14:creationId xmlns:p14="http://schemas.microsoft.com/office/powerpoint/2010/main" val="398901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Model Selection Example</a:t>
            </a:r>
          </a:p>
        </p:txBody>
      </p:sp>
      <p:sp>
        <p:nvSpPr>
          <p:cNvPr id="3" name="Content Placeholder 2"/>
          <p:cNvSpPr>
            <a:spLocks noGrp="1"/>
          </p:cNvSpPr>
          <p:nvPr>
            <p:ph idx="1"/>
          </p:nvPr>
        </p:nvSpPr>
        <p:spPr>
          <a:xfrm>
            <a:off x="1903411" y="1904999"/>
            <a:ext cx="9754261" cy="4038601"/>
          </a:xfrm>
        </p:spPr>
        <p:txBody>
          <a:bodyPr/>
          <a:lstStyle/>
          <a:p>
            <a:pPr marL="0" indent="0">
              <a:buNone/>
            </a:pPr>
            <a:r>
              <a:rPr lang="en-US" sz="2000" b="1" dirty="0" err="1">
                <a:latin typeface="Courier"/>
              </a:rPr>
              <a:t>ms</a:t>
            </a:r>
            <a:r>
              <a:rPr lang="en-US" sz="2000" b="1" dirty="0">
                <a:latin typeface="Courier"/>
              </a:rPr>
              <a:t> = </a:t>
            </a:r>
            <a:r>
              <a:rPr lang="en-US" sz="2000" b="1" dirty="0" err="1">
                <a:solidFill>
                  <a:srgbClr val="FF0000"/>
                </a:solidFill>
                <a:latin typeface="Courier"/>
              </a:rPr>
              <a:t>ModelSelection</a:t>
            </a:r>
            <a:r>
              <a:rPr lang="en-US" sz="2000" b="1" dirty="0">
                <a:latin typeface="Courier"/>
              </a:rPr>
              <a:t>(</a:t>
            </a:r>
            <a:r>
              <a:rPr lang="en-US" sz="2000" b="1" dirty="0" err="1">
                <a:latin typeface="Courier"/>
              </a:rPr>
              <a:t>mining_function</a:t>
            </a:r>
            <a:r>
              <a:rPr lang="en-US" sz="2000" b="1" dirty="0">
                <a:latin typeface="Courier"/>
              </a:rPr>
              <a:t> = 'classification', </a:t>
            </a:r>
          </a:p>
          <a:p>
            <a:pPr marL="0" indent="0">
              <a:buNone/>
            </a:pPr>
            <a:r>
              <a:rPr lang="en-US" sz="2000" b="1" dirty="0">
                <a:latin typeface="Courier"/>
              </a:rPr>
              <a:t>		        </a:t>
            </a:r>
            <a:r>
              <a:rPr lang="en-US" sz="2000" b="1" dirty="0" err="1">
                <a:latin typeface="Courier"/>
              </a:rPr>
              <a:t>score_metric</a:t>
            </a:r>
            <a:r>
              <a:rPr lang="en-US" sz="2000" b="1" dirty="0">
                <a:latin typeface="Courier"/>
              </a:rPr>
              <a:t> = 'accuracy')</a:t>
            </a:r>
          </a:p>
          <a:p>
            <a:pPr marL="0" indent="0">
              <a:buNone/>
            </a:pPr>
            <a:endParaRPr lang="en-US" sz="2000" b="1" dirty="0">
              <a:latin typeface="Courier"/>
            </a:endParaRPr>
          </a:p>
          <a:p>
            <a:pPr marL="0" indent="0">
              <a:buNone/>
            </a:pPr>
            <a:r>
              <a:rPr lang="en-US" sz="2000" b="1" dirty="0" err="1">
                <a:latin typeface="Courier"/>
              </a:rPr>
              <a:t>best_model</a:t>
            </a:r>
            <a:r>
              <a:rPr lang="en-US" sz="2000" b="1" dirty="0">
                <a:latin typeface="Courier"/>
              </a:rPr>
              <a:t> = </a:t>
            </a:r>
            <a:r>
              <a:rPr lang="en-US" sz="2000" b="1" dirty="0" err="1">
                <a:solidFill>
                  <a:srgbClr val="FF0000"/>
                </a:solidFill>
                <a:latin typeface="Courier"/>
              </a:rPr>
              <a:t>ms.select</a:t>
            </a:r>
            <a:r>
              <a:rPr lang="en-US" sz="2000" b="1" dirty="0">
                <a:solidFill>
                  <a:srgbClr val="FF0000"/>
                </a:solidFill>
                <a:latin typeface="Courier"/>
              </a:rPr>
              <a:t>(</a:t>
            </a:r>
            <a:r>
              <a:rPr lang="en-US" sz="2000" b="1" dirty="0" err="1">
                <a:solidFill>
                  <a:srgbClr val="FF0000"/>
                </a:solidFill>
                <a:latin typeface="Courier"/>
              </a:rPr>
              <a:t>X_train</a:t>
            </a:r>
            <a:r>
              <a:rPr lang="en-US" sz="2000" b="1" dirty="0">
                <a:latin typeface="Courier"/>
              </a:rPr>
              <a:t>, </a:t>
            </a:r>
            <a:r>
              <a:rPr lang="en-US" sz="2000" b="1" dirty="0" err="1">
                <a:latin typeface="Courier"/>
              </a:rPr>
              <a:t>y_train</a:t>
            </a:r>
            <a:r>
              <a:rPr lang="en-US" sz="2000" b="1" dirty="0">
                <a:latin typeface="Courier"/>
              </a:rPr>
              <a:t>)</a:t>
            </a:r>
          </a:p>
          <a:p>
            <a:pPr marL="0" indent="0">
              <a:buNone/>
            </a:pPr>
            <a:endParaRPr lang="en-US" sz="2000" b="1" dirty="0">
              <a:latin typeface="Courier"/>
            </a:endParaRPr>
          </a:p>
          <a:p>
            <a:pPr marL="0" indent="0">
              <a:buNone/>
            </a:pPr>
            <a:r>
              <a:rPr lang="en-US" sz="2000" b="1" dirty="0" err="1">
                <a:latin typeface="Courier"/>
              </a:rPr>
              <a:t>y_pred</a:t>
            </a:r>
            <a:r>
              <a:rPr lang="en-US" sz="2000" b="1" dirty="0">
                <a:latin typeface="Courier"/>
              </a:rPr>
              <a:t> = </a:t>
            </a:r>
            <a:r>
              <a:rPr lang="en-US" sz="2000" b="1" dirty="0" err="1">
                <a:latin typeface="Courier"/>
              </a:rPr>
              <a:t>best_model.predict</a:t>
            </a:r>
            <a:r>
              <a:rPr lang="en-US" sz="2000" b="1" dirty="0">
                <a:latin typeface="Courier"/>
              </a:rPr>
              <a:t>(</a:t>
            </a:r>
            <a:r>
              <a:rPr lang="en-US" sz="2000" b="1" dirty="0" err="1">
                <a:latin typeface="Courier"/>
              </a:rPr>
              <a:t>X_test</a:t>
            </a:r>
            <a:r>
              <a:rPr lang="en-US" sz="2000" b="1" dirty="0">
                <a:latin typeface="Courier"/>
              </a:rPr>
              <a:t>)</a:t>
            </a:r>
          </a:p>
          <a:p>
            <a:pPr marL="0" indent="0">
              <a:buNone/>
            </a:pPr>
            <a:endParaRPr lang="en-US" sz="2000" b="1" dirty="0">
              <a:latin typeface="Courier"/>
            </a:endParaRPr>
          </a:p>
          <a:p>
            <a:pPr marL="0" indent="0">
              <a:buNone/>
            </a:pPr>
            <a:endParaRPr lang="en-US" sz="2400" b="1"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51</a:t>
            </a:fld>
            <a:endParaRPr lang="en-US"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lang="en-US" dirty="0"/>
          </a:p>
        </p:txBody>
      </p:sp>
    </p:spTree>
    <p:extLst>
      <p:ext uri="{BB962C8B-B14F-4D97-AF65-F5344CB8AC3E}">
        <p14:creationId xmlns:p14="http://schemas.microsoft.com/office/powerpoint/2010/main" val="325646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Tune Example</a:t>
            </a:r>
          </a:p>
        </p:txBody>
      </p:sp>
      <p:sp>
        <p:nvSpPr>
          <p:cNvPr id="3" name="Content Placeholder 2"/>
          <p:cNvSpPr>
            <a:spLocks noGrp="1"/>
          </p:cNvSpPr>
          <p:nvPr>
            <p:ph idx="1"/>
          </p:nvPr>
        </p:nvSpPr>
        <p:spPr>
          <a:xfrm>
            <a:off x="2284411" y="1752599"/>
            <a:ext cx="9373261" cy="4191001"/>
          </a:xfrm>
        </p:spPr>
        <p:txBody>
          <a:bodyPr/>
          <a:lstStyle/>
          <a:p>
            <a:pPr marL="0" indent="0">
              <a:buNone/>
            </a:pPr>
            <a:r>
              <a:rPr lang="en-US" sz="2000" b="1" dirty="0">
                <a:latin typeface="Courier"/>
              </a:rPr>
              <a:t>at = </a:t>
            </a:r>
            <a:r>
              <a:rPr lang="en-US" sz="2000" b="1" dirty="0" err="1">
                <a:solidFill>
                  <a:srgbClr val="FF0000"/>
                </a:solidFill>
                <a:latin typeface="Courier"/>
              </a:rPr>
              <a:t>Autotune</a:t>
            </a:r>
            <a:r>
              <a:rPr lang="en-US" sz="2000" b="1" dirty="0">
                <a:latin typeface="Courier"/>
              </a:rPr>
              <a:t>(</a:t>
            </a:r>
            <a:r>
              <a:rPr lang="en-US" sz="2000" b="1" dirty="0" err="1">
                <a:latin typeface="Courier"/>
              </a:rPr>
              <a:t>mining_function</a:t>
            </a:r>
            <a:r>
              <a:rPr lang="en-US" sz="2000" b="1" dirty="0">
                <a:latin typeface="Courier"/>
              </a:rPr>
              <a:t> = 'classification', </a:t>
            </a:r>
          </a:p>
          <a:p>
            <a:pPr marL="0" indent="0">
              <a:buNone/>
            </a:pPr>
            <a:r>
              <a:rPr lang="en-US" sz="2000" b="1" dirty="0">
                <a:latin typeface="Courier"/>
              </a:rPr>
              <a:t>		  </a:t>
            </a:r>
            <a:r>
              <a:rPr lang="en-US" sz="2000" b="1" dirty="0" err="1">
                <a:latin typeface="Courier"/>
              </a:rPr>
              <a:t>score_metric</a:t>
            </a:r>
            <a:r>
              <a:rPr lang="en-US" sz="2000" b="1" dirty="0">
                <a:latin typeface="Courier"/>
              </a:rPr>
              <a:t> = 'accuracy')</a:t>
            </a:r>
          </a:p>
          <a:p>
            <a:pPr marL="0" indent="0">
              <a:buNone/>
            </a:pPr>
            <a:endParaRPr lang="en-US" sz="2000" b="1" dirty="0">
              <a:latin typeface="Courier"/>
            </a:endParaRPr>
          </a:p>
          <a:p>
            <a:pPr marL="0" indent="0">
              <a:buNone/>
            </a:pPr>
            <a:r>
              <a:rPr lang="en-US" sz="2000" b="1" dirty="0" err="1">
                <a:latin typeface="Courier"/>
              </a:rPr>
              <a:t>evals</a:t>
            </a:r>
            <a:r>
              <a:rPr lang="en-US" sz="2000" b="1" dirty="0">
                <a:latin typeface="Courier"/>
              </a:rPr>
              <a:t> = </a:t>
            </a:r>
            <a:r>
              <a:rPr lang="en-US" sz="2000" b="1" dirty="0" err="1">
                <a:solidFill>
                  <a:srgbClr val="FF0000"/>
                </a:solidFill>
                <a:latin typeface="Courier"/>
              </a:rPr>
              <a:t>at.tune</a:t>
            </a:r>
            <a:r>
              <a:rPr lang="en-US" sz="2000" b="1" dirty="0">
                <a:latin typeface="Courier"/>
              </a:rPr>
              <a:t>('</a:t>
            </a:r>
            <a:r>
              <a:rPr lang="en-US" sz="2000" b="1" dirty="0" err="1">
                <a:latin typeface="Courier"/>
              </a:rPr>
              <a:t>dt</a:t>
            </a:r>
            <a:r>
              <a:rPr lang="en-US" sz="2000" b="1" dirty="0">
                <a:latin typeface="Courier"/>
              </a:rPr>
              <a:t>', </a:t>
            </a:r>
            <a:r>
              <a:rPr lang="en-US" sz="2000" b="1" dirty="0" err="1">
                <a:latin typeface="Courier"/>
              </a:rPr>
              <a:t>X_train</a:t>
            </a:r>
            <a:r>
              <a:rPr lang="en-US" sz="2000" b="1" dirty="0">
                <a:latin typeface="Courier"/>
              </a:rPr>
              <a:t>, </a:t>
            </a:r>
            <a:r>
              <a:rPr lang="en-US" sz="2000" b="1" dirty="0" err="1">
                <a:latin typeface="Courier"/>
              </a:rPr>
              <a:t>y_train</a:t>
            </a:r>
            <a:r>
              <a:rPr lang="en-US" sz="2000" b="1" dirty="0">
                <a:latin typeface="Courier"/>
              </a:rPr>
              <a:t>)</a:t>
            </a:r>
          </a:p>
          <a:p>
            <a:pPr marL="0" indent="0">
              <a:buNone/>
            </a:pPr>
            <a:endParaRPr lang="en-US" sz="2000" b="1" dirty="0">
              <a:latin typeface="Courier"/>
            </a:endParaRPr>
          </a:p>
          <a:p>
            <a:pPr marL="0" indent="0">
              <a:buNone/>
            </a:pPr>
            <a:r>
              <a:rPr lang="en-US" sz="2000" b="1" dirty="0">
                <a:latin typeface="Courier"/>
              </a:rPr>
              <a:t>mod = </a:t>
            </a:r>
            <a:r>
              <a:rPr lang="en-US" sz="2000" b="1" dirty="0" err="1">
                <a:latin typeface="Courier"/>
              </a:rPr>
              <a:t>evals</a:t>
            </a:r>
            <a:r>
              <a:rPr lang="en-US" sz="2000" b="1" dirty="0">
                <a:latin typeface="Courier"/>
              </a:rPr>
              <a:t>[</a:t>
            </a:r>
            <a:r>
              <a:rPr lang="en-US" sz="2000" b="1" dirty="0">
                <a:solidFill>
                  <a:srgbClr val="FF0000"/>
                </a:solidFill>
                <a:latin typeface="Courier"/>
              </a:rPr>
              <a:t>'</a:t>
            </a:r>
            <a:r>
              <a:rPr lang="en-US" sz="2000" b="1" dirty="0" err="1">
                <a:solidFill>
                  <a:srgbClr val="FF0000"/>
                </a:solidFill>
                <a:latin typeface="Courier"/>
              </a:rPr>
              <a:t>best_model</a:t>
            </a:r>
            <a:r>
              <a:rPr lang="en-US" sz="2000" b="1" dirty="0">
                <a:solidFill>
                  <a:srgbClr val="FF0000"/>
                </a:solidFill>
                <a:latin typeface="Courier"/>
              </a:rPr>
              <a:t>'</a:t>
            </a:r>
            <a:r>
              <a:rPr lang="en-US" sz="2000" b="1" dirty="0">
                <a:latin typeface="Courier"/>
              </a:rPr>
              <a:t>]</a:t>
            </a:r>
          </a:p>
          <a:p>
            <a:pPr marL="0" indent="0">
              <a:buNone/>
            </a:pPr>
            <a:endParaRPr lang="en-US" sz="2000" b="1" dirty="0">
              <a:latin typeface="Courier"/>
            </a:endParaRPr>
          </a:p>
          <a:p>
            <a:pPr marL="0" indent="0">
              <a:buNone/>
            </a:pPr>
            <a:r>
              <a:rPr lang="en-US" sz="2000" b="1" dirty="0" err="1">
                <a:latin typeface="Courier"/>
              </a:rPr>
              <a:t>y_pred</a:t>
            </a:r>
            <a:r>
              <a:rPr lang="en-US" sz="2000" b="1" dirty="0">
                <a:latin typeface="Courier"/>
              </a:rPr>
              <a:t> = </a:t>
            </a:r>
            <a:r>
              <a:rPr lang="en-US" sz="2000" b="1" dirty="0" err="1">
                <a:solidFill>
                  <a:srgbClr val="FF0000"/>
                </a:solidFill>
                <a:latin typeface="Courier"/>
              </a:rPr>
              <a:t>mod.predict</a:t>
            </a:r>
            <a:r>
              <a:rPr lang="en-US" sz="2000" b="1" dirty="0">
                <a:latin typeface="Courier"/>
              </a:rPr>
              <a:t>(</a:t>
            </a:r>
            <a:r>
              <a:rPr lang="en-US" sz="2000" b="1" dirty="0" err="1">
                <a:latin typeface="Courier"/>
              </a:rPr>
              <a:t>X_test</a:t>
            </a:r>
            <a:r>
              <a:rPr lang="en-US" sz="2000" b="1" dirty="0">
                <a:latin typeface="Courier"/>
              </a:rPr>
              <a:t>)</a:t>
            </a:r>
          </a:p>
          <a:p>
            <a:pPr marL="0" indent="0">
              <a:buNone/>
            </a:pPr>
            <a:endParaRPr lang="en-US" sz="1800" b="1" dirty="0">
              <a:latin typeface="Courier"/>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pPr/>
              <a:t>52</a:t>
            </a:fld>
            <a:endParaRPr lang="en-US"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lang="en-US" dirty="0"/>
          </a:p>
        </p:txBody>
      </p:sp>
    </p:spTree>
    <p:extLst>
      <p:ext uri="{BB962C8B-B14F-4D97-AF65-F5344CB8AC3E}">
        <p14:creationId xmlns:p14="http://schemas.microsoft.com/office/powerpoint/2010/main" val="60176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Auto Tune: Evaluation for OAA Neural Network</a:t>
            </a:r>
          </a:p>
        </p:txBody>
      </p:sp>
      <p:sp>
        <p:nvSpPr>
          <p:cNvPr id="3" name="Content Placeholder 2"/>
          <p:cNvSpPr>
            <a:spLocks noGrp="1"/>
          </p:cNvSpPr>
          <p:nvPr>
            <p:ph idx="1"/>
          </p:nvPr>
        </p:nvSpPr>
        <p:spPr>
          <a:xfrm>
            <a:off x="531151" y="1524001"/>
            <a:ext cx="3462625" cy="4419600"/>
          </a:xfrm>
        </p:spPr>
        <p:txBody>
          <a:bodyPr/>
          <a:lstStyle/>
          <a:p>
            <a:endParaRPr lang="en-US" dirty="0"/>
          </a:p>
          <a:p>
            <a:endParaRPr lang="en-US" dirty="0"/>
          </a:p>
          <a:p>
            <a:endParaRPr lang="en-US" dirty="0"/>
          </a:p>
          <a:p>
            <a:endParaRPr lang="en-US" dirty="0"/>
          </a:p>
          <a:p>
            <a:endParaRPr lang="en-US" dirty="0"/>
          </a:p>
          <a:p>
            <a:pPr marL="0" indent="0" algn="ctr">
              <a:buNone/>
            </a:pPr>
            <a:r>
              <a:rPr lang="en-US" dirty="0"/>
              <a:t>.</a:t>
            </a:r>
          </a:p>
        </p:txBody>
      </p:sp>
      <p:sp>
        <p:nvSpPr>
          <p:cNvPr id="4" name="Footer Placeholder 3"/>
          <p:cNvSpPr>
            <a:spLocks noGrp="1"/>
          </p:cNvSpPr>
          <p:nvPr>
            <p:ph type="ftr" sz="quarter" idx="11"/>
          </p:nvPr>
        </p:nvSpPr>
        <p:spPr/>
        <p:txBody>
          <a:bodyPr/>
          <a:lstStyle/>
          <a:p>
            <a:pPr marL="0" marR="0" lvl="0" indent="0" algn="l" defTabSz="9142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F5F5F">
                    <a:lumMod val="60000"/>
                    <a:lumOff val="40000"/>
                  </a:srgbClr>
                </a:solidFill>
                <a:effectLst/>
                <a:uLnTx/>
                <a:uFillTx/>
                <a:latin typeface="Calibri"/>
                <a:ea typeface="+mn-ea"/>
                <a:cs typeface="+mn-cs"/>
              </a:rPr>
              <a:t>Confidential – Oracle Internal/Restricted/Highly Restricted</a:t>
            </a:r>
          </a:p>
        </p:txBody>
      </p:sp>
      <p:sp>
        <p:nvSpPr>
          <p:cNvPr id="5" name="Slide Number Placeholder 4"/>
          <p:cNvSpPr>
            <a:spLocks noGrp="1"/>
          </p:cNvSpPr>
          <p:nvPr>
            <p:ph type="sldNum" sz="quarter" idx="12"/>
          </p:nvPr>
        </p:nvSpPr>
        <p:spPr/>
        <p:txBody>
          <a:bodyPr/>
          <a:lstStyle/>
          <a:p>
            <a:pPr marL="0" marR="0" lvl="0" indent="0" algn="r" defTabSz="914285"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r" defTabSz="914285" rtl="0" eaLnBrk="1" fontAlgn="auto" latinLnBrk="0" hangingPunct="1">
                <a:lnSpc>
                  <a:spcPct val="100000"/>
                </a:lnSpc>
                <a:spcBef>
                  <a:spcPts val="0"/>
                </a:spcBef>
                <a:spcAft>
                  <a:spcPts val="0"/>
                </a:spcAft>
                <a:buClrTx/>
                <a:buSzTx/>
                <a:buFontTx/>
                <a:buNone/>
                <a:tabLst/>
                <a:defRPr/>
              </a:pPr>
              <a:t>53</a:t>
            </a:fld>
            <a:endParaRPr kumimoji="0" lang="en-US" sz="800" b="0" i="0" u="none" strike="noStrike" kern="1200" cap="none" spc="0" normalizeH="0" baseline="0" noProof="0">
              <a:ln>
                <a:noFill/>
              </a:ln>
              <a:solidFill>
                <a:srgbClr val="5F5F5F">
                  <a:lumMod val="60000"/>
                  <a:lumOff val="40000"/>
                </a:srgbClr>
              </a:solidFill>
              <a:effectLst/>
              <a:uLnTx/>
              <a:uFillTx/>
              <a:latin typeface="Calibri"/>
              <a:ea typeface="+mn-ea"/>
              <a:cs typeface="+mn-cs"/>
            </a:endParaRPr>
          </a:p>
        </p:txBody>
      </p:sp>
      <p:sp>
        <p:nvSpPr>
          <p:cNvPr id="11" name="TextBox 10"/>
          <p:cNvSpPr txBox="1"/>
          <p:nvPr/>
        </p:nvSpPr>
        <p:spPr>
          <a:xfrm>
            <a:off x="589231" y="4192370"/>
            <a:ext cx="3346464" cy="861774"/>
          </a:xfrm>
          <a:prstGeom prst="rect">
            <a:avLst/>
          </a:prstGeom>
          <a:gradFill rotWithShape="1">
            <a:gsLst>
              <a:gs pos="0">
                <a:srgbClr val="8DA6B1">
                  <a:tint val="50000"/>
                  <a:satMod val="300000"/>
                </a:srgbClr>
              </a:gs>
              <a:gs pos="35000">
                <a:srgbClr val="8DA6B1">
                  <a:tint val="37000"/>
                  <a:satMod val="300000"/>
                </a:srgbClr>
              </a:gs>
              <a:gs pos="100000">
                <a:srgbClr val="8DA6B1">
                  <a:tint val="15000"/>
                  <a:satMod val="350000"/>
                </a:srgbClr>
              </a:gs>
            </a:gsLst>
            <a:lin ang="16200000" scaled="1"/>
          </a:gradFill>
          <a:ln w="9525" cap="flat" cmpd="sng" algn="ctr">
            <a:solidFill>
              <a:srgbClr val="8DA6B1">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80000"/>
                </a:solidFill>
                <a:effectLst/>
                <a:uLnTx/>
                <a:uFillTx/>
                <a:latin typeface="Calibri"/>
                <a:ea typeface="+mn-ea"/>
                <a:cs typeface="+mn-cs"/>
              </a:rPr>
              <a:t>8-22%</a:t>
            </a:r>
            <a:r>
              <a:rPr kumimoji="0" lang="en-US" sz="2800" b="0" i="0" u="none" strike="noStrike" kern="0" cap="none" spc="0" normalizeH="0" baseline="0" noProof="0" dirty="0">
                <a:ln>
                  <a:noFill/>
                </a:ln>
                <a:solidFill>
                  <a:srgbClr val="5F5F5F"/>
                </a:solidFill>
                <a:effectLst/>
                <a:uLnTx/>
                <a:uFillTx/>
                <a:latin typeface="Calibri"/>
                <a:ea typeface="+mn-ea"/>
                <a:cs typeface="+mn-cs"/>
              </a:rPr>
              <a:t> improvement for several datasets</a:t>
            </a:r>
          </a:p>
        </p:txBody>
      </p:sp>
      <p:sp>
        <p:nvSpPr>
          <p:cNvPr id="8" name="TextBox 7"/>
          <p:cNvSpPr txBox="1"/>
          <p:nvPr/>
        </p:nvSpPr>
        <p:spPr>
          <a:xfrm>
            <a:off x="589231" y="2441139"/>
            <a:ext cx="3346464" cy="861774"/>
          </a:xfrm>
          <a:prstGeom prst="rect">
            <a:avLst/>
          </a:prstGeom>
          <a:gradFill rotWithShape="1">
            <a:gsLst>
              <a:gs pos="0">
                <a:srgbClr val="8DA6B1">
                  <a:tint val="50000"/>
                  <a:satMod val="300000"/>
                </a:srgbClr>
              </a:gs>
              <a:gs pos="35000">
                <a:srgbClr val="8DA6B1">
                  <a:tint val="37000"/>
                  <a:satMod val="300000"/>
                </a:srgbClr>
              </a:gs>
              <a:gs pos="100000">
                <a:srgbClr val="8DA6B1">
                  <a:tint val="15000"/>
                  <a:satMod val="350000"/>
                </a:srgbClr>
              </a:gs>
            </a:gsLst>
            <a:lin ang="16200000" scaled="1"/>
          </a:gradFill>
          <a:ln w="9525" cap="flat" cmpd="sng" algn="ctr">
            <a:solidFill>
              <a:srgbClr val="8DA6B1">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5F5F5F"/>
                </a:solidFill>
                <a:effectLst/>
                <a:uLnTx/>
                <a:uFillTx/>
                <a:latin typeface="Calibri"/>
                <a:ea typeface="+mn-ea"/>
                <a:cs typeface="+mn-cs"/>
              </a:rPr>
              <a:t>Avg</a:t>
            </a:r>
            <a:r>
              <a:rPr kumimoji="0" lang="en-US" sz="2800" b="0" i="0" u="none" strike="noStrike" kern="0" cap="none" spc="0" normalizeH="0" baseline="0" noProof="0" dirty="0">
                <a:ln>
                  <a:noFill/>
                </a:ln>
                <a:solidFill>
                  <a:srgbClr val="5F5F5F"/>
                </a:solidFill>
                <a:effectLst/>
                <a:uLnTx/>
                <a:uFillTx/>
                <a:latin typeface="Calibri"/>
                <a:ea typeface="+mn-ea"/>
                <a:cs typeface="+mn-cs"/>
              </a:rPr>
              <a:t> improvement of </a:t>
            </a:r>
            <a:r>
              <a:rPr kumimoji="0" lang="en-US" sz="2800" b="0" i="0" u="none" strike="noStrike" kern="0" cap="none" spc="0" normalizeH="0" baseline="0" noProof="0" dirty="0">
                <a:ln>
                  <a:noFill/>
                </a:ln>
                <a:solidFill>
                  <a:srgbClr val="FF0000"/>
                </a:solidFill>
                <a:effectLst/>
                <a:uLnTx/>
                <a:uFillTx/>
                <a:latin typeface="Calibri"/>
                <a:ea typeface="+mn-ea"/>
                <a:cs typeface="+mn-cs"/>
              </a:rPr>
              <a:t>2.86%</a:t>
            </a:r>
            <a:endParaRPr kumimoji="0" lang="en-US" sz="2800" b="0" i="0" u="none" strike="noStrike" kern="0" cap="none" spc="0" normalizeH="0" baseline="0" noProof="0" dirty="0">
              <a:ln>
                <a:noFill/>
              </a:ln>
              <a:solidFill>
                <a:srgbClr val="5F5F5F"/>
              </a:solidFill>
              <a:effectLst/>
              <a:uLnTx/>
              <a:uFillTx/>
              <a:latin typeface="Calibri"/>
              <a:ea typeface="+mn-ea"/>
              <a:cs typeface="+mn-cs"/>
            </a:endParaRPr>
          </a:p>
        </p:txBody>
      </p:sp>
      <p:graphicFrame>
        <p:nvGraphicFramePr>
          <p:cNvPr id="10" name="Chart 9">
            <a:extLst>
              <a:ext uri="{FF2B5EF4-FFF2-40B4-BE49-F238E27FC236}">
                <a16:creationId xmlns:a16="http://schemas.microsoft.com/office/drawing/2014/main" id="{46926366-9113-D44C-9B5C-22AC0E49B410}"/>
              </a:ext>
            </a:extLst>
          </p:cNvPr>
          <p:cNvGraphicFramePr>
            <a:graphicFrameLocks/>
          </p:cNvGraphicFramePr>
          <p:nvPr>
            <p:extLst/>
          </p:nvPr>
        </p:nvGraphicFramePr>
        <p:xfrm>
          <a:off x="4418012" y="1411567"/>
          <a:ext cx="7239000" cy="5003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787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Tune: Evaluation for OAA Neural Network</a:t>
            </a:r>
          </a:p>
        </p:txBody>
      </p:sp>
      <p:sp>
        <p:nvSpPr>
          <p:cNvPr id="3" name="Content Placeholder 2"/>
          <p:cNvSpPr>
            <a:spLocks noGrp="1"/>
          </p:cNvSpPr>
          <p:nvPr>
            <p:ph idx="1"/>
          </p:nvPr>
        </p:nvSpPr>
        <p:spPr>
          <a:xfrm>
            <a:off x="531151" y="1524001"/>
            <a:ext cx="3462625" cy="4419600"/>
          </a:xfrm>
        </p:spPr>
        <p:txBody>
          <a:bodyPr/>
          <a:lstStyle/>
          <a:p>
            <a:endParaRPr lang="en-US" dirty="0"/>
          </a:p>
          <a:p>
            <a:endParaRPr lang="en-US" dirty="0"/>
          </a:p>
          <a:p>
            <a:endParaRPr lang="en-US" dirty="0"/>
          </a:p>
          <a:p>
            <a:endParaRPr lang="en-US" dirty="0"/>
          </a:p>
          <a:p>
            <a:endParaRPr lang="en-US" dirty="0"/>
          </a:p>
          <a:p>
            <a:pPr marL="0" indent="0" algn="ctr">
              <a:buNone/>
            </a:pPr>
            <a:r>
              <a:rPr lang="en-US" dirty="0"/>
              <a:t>.</a:t>
            </a:r>
          </a:p>
        </p:txBody>
      </p:sp>
      <p:sp>
        <p:nvSpPr>
          <p:cNvPr id="4" name="Footer Placeholder 3"/>
          <p:cNvSpPr>
            <a:spLocks noGrp="1"/>
          </p:cNvSpPr>
          <p:nvPr>
            <p:ph type="ftr" sz="quarter" idx="11"/>
          </p:nvPr>
        </p:nvSpPr>
        <p:spPr/>
        <p:txBody>
          <a:bodyPr/>
          <a:lstStyle/>
          <a:p>
            <a:r>
              <a:rPr lang="en-US"/>
              <a:t>Confidential – Oracle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en-US" smtClean="0"/>
              <a:t>54</a:t>
            </a:fld>
            <a:endParaRPr lang="en-US"/>
          </a:p>
        </p:txBody>
      </p:sp>
      <p:sp>
        <p:nvSpPr>
          <p:cNvPr id="11" name="TextBox 10"/>
          <p:cNvSpPr txBox="1"/>
          <p:nvPr/>
        </p:nvSpPr>
        <p:spPr>
          <a:xfrm>
            <a:off x="589231" y="4192370"/>
            <a:ext cx="3346464" cy="861774"/>
          </a:xfrm>
          <a:prstGeom prst="rect">
            <a:avLst/>
          </a:prstGeom>
          <a:gradFill rotWithShape="1">
            <a:gsLst>
              <a:gs pos="0">
                <a:srgbClr val="8DA6B1">
                  <a:tint val="50000"/>
                  <a:satMod val="300000"/>
                </a:srgbClr>
              </a:gs>
              <a:gs pos="35000">
                <a:srgbClr val="8DA6B1">
                  <a:tint val="37000"/>
                  <a:satMod val="300000"/>
                </a:srgbClr>
              </a:gs>
              <a:gs pos="100000">
                <a:srgbClr val="8DA6B1">
                  <a:tint val="15000"/>
                  <a:satMod val="350000"/>
                </a:srgbClr>
              </a:gs>
            </a:gsLst>
            <a:lin ang="16200000" scaled="1"/>
          </a:gradFill>
          <a:ln w="9525" cap="flat" cmpd="sng" algn="ctr">
            <a:solidFill>
              <a:srgbClr val="8DA6B1">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80000"/>
                </a:solidFill>
                <a:effectLst/>
                <a:uLnTx/>
                <a:uFillTx/>
                <a:latin typeface="Calibri"/>
                <a:ea typeface="+mn-ea"/>
                <a:cs typeface="+mn-cs"/>
              </a:rPr>
              <a:t>8-24%</a:t>
            </a:r>
            <a:r>
              <a:rPr kumimoji="0" lang="en-US" sz="2800" b="0" i="0" u="none" strike="noStrike" kern="0" cap="none" spc="0" normalizeH="0" baseline="0" noProof="0" dirty="0">
                <a:ln>
                  <a:noFill/>
                </a:ln>
                <a:solidFill>
                  <a:srgbClr val="5F5F5F"/>
                </a:solidFill>
                <a:effectLst/>
                <a:uLnTx/>
                <a:uFillTx/>
                <a:latin typeface="Calibri"/>
                <a:ea typeface="+mn-ea"/>
                <a:cs typeface="+mn-cs"/>
              </a:rPr>
              <a:t> improvement for several datasets</a:t>
            </a:r>
          </a:p>
        </p:txBody>
      </p:sp>
      <p:graphicFrame>
        <p:nvGraphicFramePr>
          <p:cNvPr id="10" name="Chart 9"/>
          <p:cNvGraphicFramePr>
            <a:graphicFrameLocks/>
          </p:cNvGraphicFramePr>
          <p:nvPr>
            <p:extLst/>
          </p:nvPr>
        </p:nvGraphicFramePr>
        <p:xfrm>
          <a:off x="4057195" y="1579312"/>
          <a:ext cx="7668925" cy="469302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589231" y="2441139"/>
            <a:ext cx="3346464" cy="1292662"/>
          </a:xfrm>
          <a:prstGeom prst="rect">
            <a:avLst/>
          </a:prstGeom>
          <a:gradFill rotWithShape="1">
            <a:gsLst>
              <a:gs pos="0">
                <a:srgbClr val="8DA6B1">
                  <a:tint val="50000"/>
                  <a:satMod val="300000"/>
                </a:srgbClr>
              </a:gs>
              <a:gs pos="35000">
                <a:srgbClr val="8DA6B1">
                  <a:tint val="37000"/>
                  <a:satMod val="300000"/>
                </a:srgbClr>
              </a:gs>
              <a:gs pos="100000">
                <a:srgbClr val="8DA6B1">
                  <a:tint val="15000"/>
                  <a:satMod val="350000"/>
                </a:srgbClr>
              </a:gs>
            </a:gsLst>
            <a:lin ang="16200000" scaled="1"/>
          </a:gradFill>
          <a:ln w="9525" cap="flat" cmpd="sng" algn="ctr">
            <a:solidFill>
              <a:srgbClr val="8DA6B1">
                <a:shade val="95000"/>
                <a:satMod val="105000"/>
              </a:srgbClr>
            </a:solidFill>
            <a:prstDash val="solid"/>
          </a:ln>
          <a:effectLst>
            <a:outerShdw blurRad="40000" dist="20000" dir="5400000" rotWithShape="0">
              <a:srgbClr val="000000">
                <a:alpha val="38000"/>
              </a:srgbClr>
            </a:outerShdw>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5F5F5F"/>
                </a:solidFill>
                <a:effectLst/>
                <a:uLnTx/>
                <a:uFillTx/>
                <a:latin typeface="Calibri"/>
                <a:ea typeface="+mn-ea"/>
                <a:cs typeface="+mn-cs"/>
              </a:rPr>
              <a:t>Avg</a:t>
            </a:r>
            <a:r>
              <a:rPr kumimoji="0" lang="en-US" sz="2800" b="0" i="0" u="none" strike="noStrike" kern="0" cap="none" spc="0" normalizeH="0" baseline="0" noProof="0" dirty="0">
                <a:ln>
                  <a:noFill/>
                </a:ln>
                <a:solidFill>
                  <a:srgbClr val="5F5F5F"/>
                </a:solidFill>
                <a:effectLst/>
                <a:uLnTx/>
                <a:uFillTx/>
                <a:latin typeface="Calibri"/>
                <a:ea typeface="+mn-ea"/>
                <a:cs typeface="+mn-cs"/>
              </a:rPr>
              <a:t> improvement of </a:t>
            </a:r>
            <a:r>
              <a:rPr kumimoji="0" lang="en-US" sz="2800" b="0" i="0" u="none" strike="noStrike" kern="0" cap="none" spc="0" normalizeH="0" baseline="0" noProof="0" dirty="0">
                <a:ln>
                  <a:noFill/>
                </a:ln>
                <a:solidFill>
                  <a:srgbClr val="FF0000"/>
                </a:solidFill>
                <a:effectLst/>
                <a:uLnTx/>
                <a:uFillTx/>
                <a:latin typeface="Calibri"/>
                <a:ea typeface="+mn-ea"/>
                <a:cs typeface="+mn-cs"/>
              </a:rPr>
              <a:t>1.68%</a:t>
            </a:r>
            <a:r>
              <a:rPr kumimoji="0" lang="en-US" sz="2800" b="0" i="0" u="none" strike="noStrike" kern="0" cap="none" spc="0" normalizeH="0" baseline="0" noProof="0" dirty="0">
                <a:ln>
                  <a:noFill/>
                </a:ln>
                <a:solidFill>
                  <a:srgbClr val="5F5F5F"/>
                </a:solidFill>
                <a:effectLst/>
                <a:uLnTx/>
                <a:uFillTx/>
                <a:latin typeface="Calibri"/>
                <a:ea typeface="+mn-ea"/>
                <a:cs typeface="+mn-cs"/>
              </a:rPr>
              <a:t> across ~300 datasets</a:t>
            </a:r>
          </a:p>
        </p:txBody>
      </p:sp>
    </p:spTree>
    <p:extLst>
      <p:ext uri="{BB962C8B-B14F-4D97-AF65-F5344CB8AC3E}">
        <p14:creationId xmlns:p14="http://schemas.microsoft.com/office/powerpoint/2010/main" val="271160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DC115B-97CE-45BA-9912-0469684B4C76}"/>
              </a:ext>
            </a:extLst>
          </p:cNvPr>
          <p:cNvSpPr>
            <a:spLocks noGrp="1"/>
          </p:cNvSpPr>
          <p:nvPr>
            <p:ph type="sldNum" sz="quarter" idx="12"/>
          </p:nvPr>
        </p:nvSpPr>
        <p:spPr/>
        <p:txBody>
          <a:bodyPr/>
          <a:lstStyle/>
          <a:p>
            <a:fld id="{C51EAA63-D034-42AE-91FA-B13B9518C7BE}" type="slidenum">
              <a:rPr lang="en-CA" smtClean="0"/>
              <a:pPr/>
              <a:t>55</a:t>
            </a:fld>
            <a:endParaRPr lang="en-CA" dirty="0"/>
          </a:p>
        </p:txBody>
      </p:sp>
      <p:sp>
        <p:nvSpPr>
          <p:cNvPr id="3" name="Title 2">
            <a:extLst>
              <a:ext uri="{FF2B5EF4-FFF2-40B4-BE49-F238E27FC236}">
                <a16:creationId xmlns:a16="http://schemas.microsoft.com/office/drawing/2014/main" id="{BB2AB5FC-8220-4800-B995-AC44742B90A9}"/>
              </a:ext>
            </a:extLst>
          </p:cNvPr>
          <p:cNvSpPr>
            <a:spLocks noGrp="1"/>
          </p:cNvSpPr>
          <p:nvPr>
            <p:ph type="title"/>
          </p:nvPr>
        </p:nvSpPr>
        <p:spPr/>
        <p:txBody>
          <a:bodyPr/>
          <a:lstStyle/>
          <a:p>
            <a:endParaRPr lang="en-CA"/>
          </a:p>
        </p:txBody>
      </p:sp>
      <p:pic>
        <p:nvPicPr>
          <p:cNvPr id="4" name="Picture 3" descr="ic-Database-red.png">
            <a:extLst>
              <a:ext uri="{FF2B5EF4-FFF2-40B4-BE49-F238E27FC236}">
                <a16:creationId xmlns:a16="http://schemas.microsoft.com/office/drawing/2014/main" id="{EEFEEBED-4B6A-42B1-BECE-ACAE700012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13296" y="4058560"/>
            <a:ext cx="1419895" cy="2012041"/>
          </a:xfrm>
          <a:prstGeom prst="rect">
            <a:avLst/>
          </a:prstGeom>
        </p:spPr>
      </p:pic>
      <p:sp>
        <p:nvSpPr>
          <p:cNvPr id="5" name="TextBox 4">
            <a:extLst>
              <a:ext uri="{FF2B5EF4-FFF2-40B4-BE49-F238E27FC236}">
                <a16:creationId xmlns:a16="http://schemas.microsoft.com/office/drawing/2014/main" id="{8E545CDA-28AF-42EC-8CD7-EB57738309B0}"/>
              </a:ext>
            </a:extLst>
          </p:cNvPr>
          <p:cNvSpPr txBox="1"/>
          <p:nvPr/>
        </p:nvSpPr>
        <p:spPr>
          <a:xfrm>
            <a:off x="8735325" y="5181600"/>
            <a:ext cx="1726750" cy="609600"/>
          </a:xfrm>
          <a:prstGeom prst="rect">
            <a:avLst/>
          </a:prstGeom>
          <a:noFill/>
        </p:spPr>
        <p:txBody>
          <a:bodyPr wrap="none" lIns="0" tIns="0" rIns="0" bIns="0" rtlCol="0">
            <a:noAutofit/>
          </a:bodyPr>
          <a:lstStyle/>
          <a:p>
            <a:pPr>
              <a:lnSpc>
                <a:spcPct val="90000"/>
              </a:lnSpc>
            </a:pPr>
            <a:r>
              <a:rPr lang="en-US" b="1" dirty="0"/>
              <a:t>Oracle Database</a:t>
            </a:r>
          </a:p>
          <a:p>
            <a:pPr>
              <a:lnSpc>
                <a:spcPct val="90000"/>
              </a:lnSpc>
            </a:pPr>
            <a:r>
              <a:rPr lang="en-US" b="1" dirty="0"/>
              <a:t>Python 3 engine</a:t>
            </a:r>
          </a:p>
          <a:p>
            <a:pPr>
              <a:lnSpc>
                <a:spcPct val="90000"/>
              </a:lnSpc>
            </a:pPr>
            <a:r>
              <a:rPr lang="en-US" b="1" dirty="0"/>
              <a:t>OAA / OML4Py</a:t>
            </a:r>
          </a:p>
        </p:txBody>
      </p:sp>
      <p:sp>
        <p:nvSpPr>
          <p:cNvPr id="6" name="Cube 5">
            <a:extLst>
              <a:ext uri="{FF2B5EF4-FFF2-40B4-BE49-F238E27FC236}">
                <a16:creationId xmlns:a16="http://schemas.microsoft.com/office/drawing/2014/main" id="{CD63806F-A138-4A86-AE0F-7B06AEC43BD4}"/>
              </a:ext>
            </a:extLst>
          </p:cNvPr>
          <p:cNvSpPr/>
          <p:nvPr/>
        </p:nvSpPr>
        <p:spPr>
          <a:xfrm>
            <a:off x="4319474" y="2540000"/>
            <a:ext cx="1218883" cy="1524000"/>
          </a:xfrm>
          <a:prstGeom prst="cube">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a:extLst>
              <a:ext uri="{FF2B5EF4-FFF2-40B4-BE49-F238E27FC236}">
                <a16:creationId xmlns:a16="http://schemas.microsoft.com/office/drawing/2014/main" id="{9EB48752-A8C2-4ABE-B35C-CF60800CA416}"/>
              </a:ext>
            </a:extLst>
          </p:cNvPr>
          <p:cNvSpPr txBox="1"/>
          <p:nvPr/>
        </p:nvSpPr>
        <p:spPr>
          <a:xfrm>
            <a:off x="2694298" y="2844800"/>
            <a:ext cx="1523603" cy="711200"/>
          </a:xfrm>
          <a:prstGeom prst="rect">
            <a:avLst/>
          </a:prstGeom>
          <a:noFill/>
        </p:spPr>
        <p:txBody>
          <a:bodyPr wrap="none" lIns="0" tIns="0" rIns="0" bIns="0" rtlCol="0">
            <a:noAutofit/>
          </a:bodyPr>
          <a:lstStyle/>
          <a:p>
            <a:pPr algn="r">
              <a:lnSpc>
                <a:spcPct val="90000"/>
              </a:lnSpc>
            </a:pPr>
            <a:r>
              <a:rPr lang="en-US" sz="1600" b="1" dirty="0"/>
              <a:t>Zeppelin / Jupyter</a:t>
            </a:r>
            <a:br>
              <a:rPr lang="en-US" sz="1600" b="1" dirty="0"/>
            </a:br>
            <a:r>
              <a:rPr lang="en-US" sz="1600" b="1" dirty="0"/>
              <a:t>web interface</a:t>
            </a:r>
            <a:endParaRPr lang="en-US" b="1" dirty="0"/>
          </a:p>
        </p:txBody>
      </p:sp>
      <p:pic>
        <p:nvPicPr>
          <p:cNvPr id="8" name="Picture 1" descr="C:\Documents and Settings\vsashika\Local Settings\Temporary Internet Files\Content.IE5\48LCICHL\MC900431540[1].png">
            <a:extLst>
              <a:ext uri="{FF2B5EF4-FFF2-40B4-BE49-F238E27FC236}">
                <a16:creationId xmlns:a16="http://schemas.microsoft.com/office/drawing/2014/main" id="{42CD0110-26ED-44EA-AB95-565B11EC6F1B}"/>
              </a:ext>
            </a:extLst>
          </p:cNvPr>
          <p:cNvPicPr>
            <a:picLocks noChangeAspect="1" noChangeArrowheads="1"/>
          </p:cNvPicPr>
          <p:nvPr/>
        </p:nvPicPr>
        <p:blipFill>
          <a:blip r:embed="rId3" cstate="print"/>
          <a:srcRect/>
          <a:stretch>
            <a:fillRect/>
          </a:stretch>
        </p:blipFill>
        <p:spPr bwMode="auto">
          <a:xfrm>
            <a:off x="1069121" y="1524000"/>
            <a:ext cx="943604" cy="763192"/>
          </a:xfrm>
          <a:prstGeom prst="rect">
            <a:avLst/>
          </a:prstGeom>
          <a:noFill/>
        </p:spPr>
      </p:pic>
      <p:pic>
        <p:nvPicPr>
          <p:cNvPr id="9" name="Picture 1" descr="C:\Documents and Settings\vsashika\Local Settings\Temporary Internet Files\Content.IE5\48LCICHL\MC900431540[1].png">
            <a:extLst>
              <a:ext uri="{FF2B5EF4-FFF2-40B4-BE49-F238E27FC236}">
                <a16:creationId xmlns:a16="http://schemas.microsoft.com/office/drawing/2014/main" id="{4E1EEA6C-4C85-4FAD-A6DF-997F3B8AEDAA}"/>
              </a:ext>
            </a:extLst>
          </p:cNvPr>
          <p:cNvPicPr>
            <a:picLocks noChangeAspect="1" noChangeArrowheads="1"/>
          </p:cNvPicPr>
          <p:nvPr/>
        </p:nvPicPr>
        <p:blipFill>
          <a:blip r:embed="rId3" cstate="print"/>
          <a:srcRect/>
          <a:stretch>
            <a:fillRect/>
          </a:stretch>
        </p:blipFill>
        <p:spPr bwMode="auto">
          <a:xfrm>
            <a:off x="531812" y="2946400"/>
            <a:ext cx="943604" cy="763192"/>
          </a:xfrm>
          <a:prstGeom prst="rect">
            <a:avLst/>
          </a:prstGeom>
          <a:noFill/>
        </p:spPr>
      </p:pic>
      <p:cxnSp>
        <p:nvCxnSpPr>
          <p:cNvPr id="10" name="Straight Arrow Connector 9">
            <a:extLst>
              <a:ext uri="{FF2B5EF4-FFF2-40B4-BE49-F238E27FC236}">
                <a16:creationId xmlns:a16="http://schemas.microsoft.com/office/drawing/2014/main" id="{41682A85-9B9B-4A21-ACE6-46256CAF7FD2}"/>
              </a:ext>
            </a:extLst>
          </p:cNvPr>
          <p:cNvCxnSpPr/>
          <p:nvPr/>
        </p:nvCxnSpPr>
        <p:spPr>
          <a:xfrm>
            <a:off x="2999018" y="1930400"/>
            <a:ext cx="1117309" cy="508000"/>
          </a:xfrm>
          <a:prstGeom prst="straightConnector1">
            <a:avLst/>
          </a:prstGeom>
          <a:ln w="285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6DC1BE4-B460-4620-8CD4-47264ABCB251}"/>
              </a:ext>
            </a:extLst>
          </p:cNvPr>
          <p:cNvCxnSpPr/>
          <p:nvPr/>
        </p:nvCxnSpPr>
        <p:spPr>
          <a:xfrm>
            <a:off x="2491150" y="3657600"/>
            <a:ext cx="1625177" cy="0"/>
          </a:xfrm>
          <a:prstGeom prst="straightConnector1">
            <a:avLst/>
          </a:prstGeom>
          <a:ln w="285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12" name="Picture 11" descr="ic-BigData-gray.png">
            <a:extLst>
              <a:ext uri="{FF2B5EF4-FFF2-40B4-BE49-F238E27FC236}">
                <a16:creationId xmlns:a16="http://schemas.microsoft.com/office/drawing/2014/main" id="{149F8C53-78FE-40F8-9D4F-6D4707EEC4D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344766" y="1701801"/>
            <a:ext cx="1828324" cy="1330473"/>
          </a:xfrm>
          <a:prstGeom prst="rect">
            <a:avLst/>
          </a:prstGeom>
        </p:spPr>
      </p:pic>
      <p:sp>
        <p:nvSpPr>
          <p:cNvPr id="13" name="TextBox 12">
            <a:extLst>
              <a:ext uri="{FF2B5EF4-FFF2-40B4-BE49-F238E27FC236}">
                <a16:creationId xmlns:a16="http://schemas.microsoft.com/office/drawing/2014/main" id="{9AB2B727-64F0-4BC6-97DC-EF93D6AD0542}"/>
              </a:ext>
            </a:extLst>
          </p:cNvPr>
          <p:cNvSpPr txBox="1"/>
          <p:nvPr/>
        </p:nvSpPr>
        <p:spPr>
          <a:xfrm>
            <a:off x="10157354" y="2921000"/>
            <a:ext cx="1726750" cy="304800"/>
          </a:xfrm>
          <a:prstGeom prst="rect">
            <a:avLst/>
          </a:prstGeom>
          <a:noFill/>
        </p:spPr>
        <p:txBody>
          <a:bodyPr wrap="none" lIns="0" tIns="0" rIns="0" bIns="0" rtlCol="0">
            <a:noAutofit/>
          </a:bodyPr>
          <a:lstStyle/>
          <a:p>
            <a:pPr>
              <a:lnSpc>
                <a:spcPct val="90000"/>
              </a:lnSpc>
            </a:pPr>
            <a:r>
              <a:rPr lang="en-US" b="1" dirty="0"/>
              <a:t>BDA / Hadoop</a:t>
            </a:r>
            <a:br>
              <a:rPr lang="en-US" b="1" dirty="0"/>
            </a:br>
            <a:endParaRPr lang="en-US" b="1" dirty="0"/>
          </a:p>
        </p:txBody>
      </p:sp>
      <p:sp>
        <p:nvSpPr>
          <p:cNvPr id="14" name="Left-Right Arrow 23">
            <a:extLst>
              <a:ext uri="{FF2B5EF4-FFF2-40B4-BE49-F238E27FC236}">
                <a16:creationId xmlns:a16="http://schemas.microsoft.com/office/drawing/2014/main" id="{F4A33F96-CDFD-4E57-8621-601845C41F0A}"/>
              </a:ext>
            </a:extLst>
          </p:cNvPr>
          <p:cNvSpPr/>
          <p:nvPr/>
        </p:nvSpPr>
        <p:spPr>
          <a:xfrm rot="19086162">
            <a:off x="8574652" y="3377912"/>
            <a:ext cx="1523603" cy="406400"/>
          </a:xfrm>
          <a:prstGeom prst="leftRightArrow">
            <a:avLst/>
          </a:prstGeom>
          <a:solidFill>
            <a:schemeClr val="bg1">
              <a:lumMod val="85000"/>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5" name="TextBox 14">
            <a:extLst>
              <a:ext uri="{FF2B5EF4-FFF2-40B4-BE49-F238E27FC236}">
                <a16:creationId xmlns:a16="http://schemas.microsoft.com/office/drawing/2014/main" id="{36451A05-4A80-448A-AF99-676F71C32AF1}"/>
              </a:ext>
            </a:extLst>
          </p:cNvPr>
          <p:cNvSpPr txBox="1"/>
          <p:nvPr/>
        </p:nvSpPr>
        <p:spPr>
          <a:xfrm>
            <a:off x="9446339" y="3733800"/>
            <a:ext cx="1726750" cy="304800"/>
          </a:xfrm>
          <a:prstGeom prst="rect">
            <a:avLst/>
          </a:prstGeom>
          <a:noFill/>
        </p:spPr>
        <p:txBody>
          <a:bodyPr wrap="none" lIns="0" tIns="0" rIns="0" bIns="0" rtlCol="0">
            <a:noAutofit/>
          </a:bodyPr>
          <a:lstStyle/>
          <a:p>
            <a:pPr>
              <a:lnSpc>
                <a:spcPct val="90000"/>
              </a:lnSpc>
            </a:pPr>
            <a:r>
              <a:rPr lang="en-US" b="1" dirty="0"/>
              <a:t>Big Data SQL</a:t>
            </a:r>
          </a:p>
        </p:txBody>
      </p:sp>
      <p:sp>
        <p:nvSpPr>
          <p:cNvPr id="16" name="Left-Right Arrow 25">
            <a:extLst>
              <a:ext uri="{FF2B5EF4-FFF2-40B4-BE49-F238E27FC236}">
                <a16:creationId xmlns:a16="http://schemas.microsoft.com/office/drawing/2014/main" id="{0F069ABD-82BF-4E4D-925F-E4BD07D92683}"/>
              </a:ext>
            </a:extLst>
          </p:cNvPr>
          <p:cNvSpPr/>
          <p:nvPr/>
        </p:nvSpPr>
        <p:spPr>
          <a:xfrm rot="703006">
            <a:off x="5738804" y="3808068"/>
            <a:ext cx="1523603" cy="406400"/>
          </a:xfrm>
          <a:prstGeom prst="leftRightArrow">
            <a:avLst/>
          </a:prstGeom>
          <a:solidFill>
            <a:schemeClr val="bg1">
              <a:lumMod val="85000"/>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 descr="C:\Documents and Settings\vsashika\Local Settings\Temporary Internet Files\Content.IE5\48LCICHL\MC900431540[1].png">
            <a:extLst>
              <a:ext uri="{FF2B5EF4-FFF2-40B4-BE49-F238E27FC236}">
                <a16:creationId xmlns:a16="http://schemas.microsoft.com/office/drawing/2014/main" id="{C2105F4D-0EB5-40D1-A3F5-6C23FABBF5E2}"/>
              </a:ext>
            </a:extLst>
          </p:cNvPr>
          <p:cNvPicPr>
            <a:picLocks noChangeAspect="1" noChangeArrowheads="1"/>
          </p:cNvPicPr>
          <p:nvPr/>
        </p:nvPicPr>
        <p:blipFill>
          <a:blip r:embed="rId3" cstate="print"/>
          <a:srcRect/>
          <a:stretch>
            <a:fillRect/>
          </a:stretch>
        </p:blipFill>
        <p:spPr bwMode="auto">
          <a:xfrm>
            <a:off x="6703854" y="1498600"/>
            <a:ext cx="1320456" cy="1067992"/>
          </a:xfrm>
          <a:prstGeom prst="rect">
            <a:avLst/>
          </a:prstGeom>
          <a:noFill/>
        </p:spPr>
      </p:pic>
      <p:cxnSp>
        <p:nvCxnSpPr>
          <p:cNvPr id="18" name="Straight Arrow Connector 17">
            <a:extLst>
              <a:ext uri="{FF2B5EF4-FFF2-40B4-BE49-F238E27FC236}">
                <a16:creationId xmlns:a16="http://schemas.microsoft.com/office/drawing/2014/main" id="{FA3B8DB0-28F6-439D-A5EC-DE0F4B5442F0}"/>
              </a:ext>
            </a:extLst>
          </p:cNvPr>
          <p:cNvCxnSpPr/>
          <p:nvPr/>
        </p:nvCxnSpPr>
        <p:spPr>
          <a:xfrm>
            <a:off x="7821163" y="2921000"/>
            <a:ext cx="203147" cy="1016000"/>
          </a:xfrm>
          <a:prstGeom prst="straightConnector1">
            <a:avLst/>
          </a:prstGeom>
          <a:ln w="285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509552-A1CA-42E8-91A2-0A5DC0CFBBDF}"/>
              </a:ext>
            </a:extLst>
          </p:cNvPr>
          <p:cNvSpPr txBox="1"/>
          <p:nvPr/>
        </p:nvSpPr>
        <p:spPr>
          <a:xfrm>
            <a:off x="1475415" y="2032000"/>
            <a:ext cx="1523603" cy="304800"/>
          </a:xfrm>
          <a:prstGeom prst="rect">
            <a:avLst/>
          </a:prstGeom>
          <a:noFill/>
        </p:spPr>
        <p:txBody>
          <a:bodyPr wrap="none" lIns="0" tIns="0" rIns="0" bIns="0" rtlCol="0">
            <a:noAutofit/>
          </a:bodyPr>
          <a:lstStyle/>
          <a:p>
            <a:pPr algn="r">
              <a:lnSpc>
                <a:spcPct val="90000"/>
              </a:lnSpc>
            </a:pPr>
            <a:r>
              <a:rPr lang="en-US" sz="1500" b="1" dirty="0"/>
              <a:t>Web browser</a:t>
            </a:r>
          </a:p>
        </p:txBody>
      </p:sp>
      <p:sp>
        <p:nvSpPr>
          <p:cNvPr id="20" name="TextBox 19">
            <a:extLst>
              <a:ext uri="{FF2B5EF4-FFF2-40B4-BE49-F238E27FC236}">
                <a16:creationId xmlns:a16="http://schemas.microsoft.com/office/drawing/2014/main" id="{6D6C391D-0BA4-4ED0-AF58-F4B2D7DA529B}"/>
              </a:ext>
            </a:extLst>
          </p:cNvPr>
          <p:cNvSpPr txBox="1"/>
          <p:nvPr/>
        </p:nvSpPr>
        <p:spPr>
          <a:xfrm>
            <a:off x="865974" y="3556000"/>
            <a:ext cx="1523603" cy="304800"/>
          </a:xfrm>
          <a:prstGeom prst="rect">
            <a:avLst/>
          </a:prstGeom>
          <a:noFill/>
        </p:spPr>
        <p:txBody>
          <a:bodyPr wrap="none" lIns="0" tIns="0" rIns="0" bIns="0" rtlCol="0">
            <a:noAutofit/>
          </a:bodyPr>
          <a:lstStyle/>
          <a:p>
            <a:pPr algn="r">
              <a:lnSpc>
                <a:spcPct val="90000"/>
              </a:lnSpc>
            </a:pPr>
            <a:r>
              <a:rPr lang="en-US" sz="1500" b="1" dirty="0"/>
              <a:t>Web browser</a:t>
            </a:r>
          </a:p>
        </p:txBody>
      </p:sp>
      <p:sp>
        <p:nvSpPr>
          <p:cNvPr id="21" name="TextBox 20">
            <a:extLst>
              <a:ext uri="{FF2B5EF4-FFF2-40B4-BE49-F238E27FC236}">
                <a16:creationId xmlns:a16="http://schemas.microsoft.com/office/drawing/2014/main" id="{06AF44AD-7383-443D-8783-D60D3C90072A}"/>
              </a:ext>
            </a:extLst>
          </p:cNvPr>
          <p:cNvSpPr txBox="1"/>
          <p:nvPr/>
        </p:nvSpPr>
        <p:spPr>
          <a:xfrm>
            <a:off x="7313295" y="2413000"/>
            <a:ext cx="1523603" cy="406400"/>
          </a:xfrm>
          <a:prstGeom prst="rect">
            <a:avLst/>
          </a:prstGeom>
          <a:noFill/>
        </p:spPr>
        <p:txBody>
          <a:bodyPr wrap="none" lIns="0" tIns="0" rIns="0" bIns="0" rtlCol="0">
            <a:noAutofit/>
          </a:bodyPr>
          <a:lstStyle/>
          <a:p>
            <a:pPr algn="r">
              <a:lnSpc>
                <a:spcPct val="90000"/>
              </a:lnSpc>
            </a:pPr>
            <a:r>
              <a:rPr lang="en-US" sz="1500" b="1" dirty="0"/>
              <a:t>OML4Py Client</a:t>
            </a:r>
            <a:br>
              <a:rPr lang="en-US" sz="1500" b="1" dirty="0"/>
            </a:br>
            <a:r>
              <a:rPr lang="en-US" sz="1500" b="1" dirty="0"/>
              <a:t>Python Engine</a:t>
            </a:r>
          </a:p>
        </p:txBody>
      </p:sp>
      <p:sp>
        <p:nvSpPr>
          <p:cNvPr id="22" name="Rectangle 21">
            <a:extLst>
              <a:ext uri="{FF2B5EF4-FFF2-40B4-BE49-F238E27FC236}">
                <a16:creationId xmlns:a16="http://schemas.microsoft.com/office/drawing/2014/main" id="{18042A60-4773-4E7A-98C5-8D994FCD53D4}"/>
              </a:ext>
            </a:extLst>
          </p:cNvPr>
          <p:cNvSpPr/>
          <p:nvPr/>
        </p:nvSpPr>
        <p:spPr>
          <a:xfrm>
            <a:off x="6007296" y="4419600"/>
            <a:ext cx="1306000" cy="406400"/>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r>
              <a:rPr lang="en-US" sz="1400" dirty="0"/>
              <a:t>Python Script Repository</a:t>
            </a:r>
          </a:p>
        </p:txBody>
      </p:sp>
      <p:sp>
        <p:nvSpPr>
          <p:cNvPr id="23" name="Rectangle 22">
            <a:extLst>
              <a:ext uri="{FF2B5EF4-FFF2-40B4-BE49-F238E27FC236}">
                <a16:creationId xmlns:a16="http://schemas.microsoft.com/office/drawing/2014/main" id="{01963D0C-C877-4FF2-86E2-C9C9833A08AE}"/>
              </a:ext>
            </a:extLst>
          </p:cNvPr>
          <p:cNvSpPr/>
          <p:nvPr/>
        </p:nvSpPr>
        <p:spPr>
          <a:xfrm>
            <a:off x="6007296" y="4927600"/>
            <a:ext cx="1306000" cy="406400"/>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r>
              <a:rPr lang="en-US" sz="1400" dirty="0"/>
              <a:t>Python Object Datastore</a:t>
            </a:r>
          </a:p>
        </p:txBody>
      </p:sp>
      <p:pic>
        <p:nvPicPr>
          <p:cNvPr id="24" name="Picture 2" descr="https://community.oracle.com/community/image/15445/2.png?a=46697">
            <a:extLst>
              <a:ext uri="{FF2B5EF4-FFF2-40B4-BE49-F238E27FC236}">
                <a16:creationId xmlns:a16="http://schemas.microsoft.com/office/drawing/2014/main" id="{74B9DA38-DB7E-4CCB-8E88-645DA15CBD32}"/>
              </a:ext>
            </a:extLst>
          </p:cNvPr>
          <p:cNvPicPr>
            <a:picLocks noChangeAspect="1" noChangeArrowheads="1"/>
          </p:cNvPicPr>
          <p:nvPr/>
        </p:nvPicPr>
        <p:blipFill>
          <a:blip r:embed="rId5" cstate="print"/>
          <a:srcRect l="12000" t="24000" r="15000" b="27000"/>
          <a:stretch>
            <a:fillRect/>
          </a:stretch>
        </p:blipFill>
        <p:spPr bwMode="auto">
          <a:xfrm>
            <a:off x="5865812" y="5328280"/>
            <a:ext cx="1141476" cy="766197"/>
          </a:xfrm>
          <a:prstGeom prst="rect">
            <a:avLst/>
          </a:prstGeom>
          <a:noFill/>
        </p:spPr>
      </p:pic>
      <p:pic>
        <p:nvPicPr>
          <p:cNvPr id="25" name="Picture 2" descr="https://community.oracle.com/community/image/15445/2.png?a=46697">
            <a:extLst>
              <a:ext uri="{FF2B5EF4-FFF2-40B4-BE49-F238E27FC236}">
                <a16:creationId xmlns:a16="http://schemas.microsoft.com/office/drawing/2014/main" id="{925651A3-9DDF-4300-AE7B-DBD5EA7A122D}"/>
              </a:ext>
            </a:extLst>
          </p:cNvPr>
          <p:cNvPicPr>
            <a:picLocks noChangeAspect="1" noChangeArrowheads="1"/>
          </p:cNvPicPr>
          <p:nvPr/>
        </p:nvPicPr>
        <p:blipFill>
          <a:blip r:embed="rId5" cstate="print"/>
          <a:srcRect l="12000" t="24000" r="12000" b="30000"/>
          <a:stretch>
            <a:fillRect/>
          </a:stretch>
        </p:blipFill>
        <p:spPr bwMode="auto">
          <a:xfrm>
            <a:off x="6670484" y="5894831"/>
            <a:ext cx="810768" cy="490729"/>
          </a:xfrm>
          <a:prstGeom prst="rect">
            <a:avLst/>
          </a:prstGeom>
          <a:noFill/>
        </p:spPr>
      </p:pic>
      <p:pic>
        <p:nvPicPr>
          <p:cNvPr id="26" name="Picture 1" descr="C:\Documents and Settings\vsashika\Local Settings\Temporary Internet Files\Content.IE5\48LCICHL\MC900431540[1].png">
            <a:extLst>
              <a:ext uri="{FF2B5EF4-FFF2-40B4-BE49-F238E27FC236}">
                <a16:creationId xmlns:a16="http://schemas.microsoft.com/office/drawing/2014/main" id="{2F7A8B29-2EF7-43E4-BB81-0F9EE955A53E}"/>
              </a:ext>
            </a:extLst>
          </p:cNvPr>
          <p:cNvPicPr>
            <a:picLocks noChangeAspect="1" noChangeArrowheads="1"/>
          </p:cNvPicPr>
          <p:nvPr/>
        </p:nvPicPr>
        <p:blipFill>
          <a:blip r:embed="rId3" cstate="print"/>
          <a:srcRect/>
          <a:stretch>
            <a:fillRect/>
          </a:stretch>
        </p:blipFill>
        <p:spPr bwMode="auto">
          <a:xfrm>
            <a:off x="684212" y="4370570"/>
            <a:ext cx="1320456" cy="1067992"/>
          </a:xfrm>
          <a:prstGeom prst="rect">
            <a:avLst/>
          </a:prstGeom>
          <a:noFill/>
        </p:spPr>
      </p:pic>
      <p:sp>
        <p:nvSpPr>
          <p:cNvPr id="27" name="TextBox 26">
            <a:extLst>
              <a:ext uri="{FF2B5EF4-FFF2-40B4-BE49-F238E27FC236}">
                <a16:creationId xmlns:a16="http://schemas.microsoft.com/office/drawing/2014/main" id="{5685A573-9EFB-436C-BE5B-5FA81A5B14B7}"/>
              </a:ext>
            </a:extLst>
          </p:cNvPr>
          <p:cNvSpPr txBox="1"/>
          <p:nvPr/>
        </p:nvSpPr>
        <p:spPr>
          <a:xfrm>
            <a:off x="1598612" y="5589770"/>
            <a:ext cx="1828800" cy="658630"/>
          </a:xfrm>
          <a:prstGeom prst="rect">
            <a:avLst/>
          </a:prstGeom>
          <a:noFill/>
        </p:spPr>
        <p:txBody>
          <a:bodyPr wrap="none" lIns="0" tIns="0" rIns="0" bIns="0" rtlCol="0">
            <a:noAutofit/>
          </a:bodyPr>
          <a:lstStyle/>
          <a:p>
            <a:pPr algn="r">
              <a:lnSpc>
                <a:spcPct val="90000"/>
              </a:lnSpc>
            </a:pPr>
            <a:r>
              <a:rPr lang="en-US" sz="1500" b="1" dirty="0"/>
              <a:t>Oracle Analytics Cloud</a:t>
            </a:r>
            <a:br>
              <a:rPr lang="en-US" sz="1500" b="1" dirty="0"/>
            </a:br>
            <a:r>
              <a:rPr lang="en-US" sz="1500" b="1" dirty="0"/>
              <a:t>Oracle Data Visualization Desktop</a:t>
            </a:r>
            <a:br>
              <a:rPr lang="en-US" sz="1500" b="1" dirty="0"/>
            </a:br>
            <a:r>
              <a:rPr lang="en-US" sz="1500" b="1" dirty="0"/>
              <a:t>OBIEE</a:t>
            </a:r>
          </a:p>
        </p:txBody>
      </p:sp>
      <p:pic>
        <p:nvPicPr>
          <p:cNvPr id="28" name="Picture 1" descr="Snap589.png">
            <a:extLst>
              <a:ext uri="{FF2B5EF4-FFF2-40B4-BE49-F238E27FC236}">
                <a16:creationId xmlns:a16="http://schemas.microsoft.com/office/drawing/2014/main" id="{643BFD42-17EA-41B6-B20A-4B13C003323F}"/>
              </a:ext>
            </a:extLst>
          </p:cNvPr>
          <p:cNvPicPr>
            <a:picLocks noGrp="1" noChangeAspect="1"/>
          </p:cNvPicPr>
          <p:nvPr isPhoto="1"/>
        </p:nvPicPr>
        <p:blipFill>
          <a:blip r:embed="rId6" cstate="screen">
            <a:extLst>
              <a:ext uri="{28A0092B-C50C-407E-A947-70E740481C1C}">
                <a14:useLocalDpi xmlns:a14="http://schemas.microsoft.com/office/drawing/2010/main" val="0"/>
              </a:ext>
            </a:extLst>
          </a:blip>
          <a:srcRect/>
          <a:stretch>
            <a:fillRect/>
          </a:stretch>
        </p:blipFill>
        <p:spPr bwMode="auto">
          <a:xfrm>
            <a:off x="1674224" y="4191000"/>
            <a:ext cx="2170495" cy="1267472"/>
          </a:xfrm>
          <a:prstGeom prst="rect">
            <a:avLst/>
          </a:prstGeom>
          <a:noFill/>
          <a:ln w="9525">
            <a:solidFill>
              <a:schemeClr val="tx1">
                <a:lumMod val="65000"/>
                <a:lumOff val="35000"/>
              </a:schemeClr>
            </a:solidFill>
            <a:miter lim="800000"/>
            <a:headEnd/>
            <a:tailEnd/>
          </a:ln>
          <a:effectLst/>
        </p:spPr>
      </p:pic>
      <p:pic>
        <p:nvPicPr>
          <p:cNvPr id="29" name="Picture 28">
            <a:extLst>
              <a:ext uri="{FF2B5EF4-FFF2-40B4-BE49-F238E27FC236}">
                <a16:creationId xmlns:a16="http://schemas.microsoft.com/office/drawing/2014/main" id="{CF63CBBD-30F4-4DA8-A6C0-F2D39CB90BD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324" t="27600" r="43130" b="6153"/>
          <a:stretch/>
        </p:blipFill>
        <p:spPr>
          <a:xfrm>
            <a:off x="2360612" y="4751570"/>
            <a:ext cx="1428072" cy="778099"/>
          </a:xfrm>
          <a:prstGeom prst="rect">
            <a:avLst/>
          </a:prstGeom>
          <a:ln>
            <a:solidFill>
              <a:schemeClr val="tx1">
                <a:lumMod val="65000"/>
                <a:lumOff val="35000"/>
              </a:schemeClr>
            </a:solidFill>
          </a:ln>
          <a:effectLst/>
        </p:spPr>
      </p:pic>
      <p:cxnSp>
        <p:nvCxnSpPr>
          <p:cNvPr id="30" name="Straight Arrow Connector 29">
            <a:extLst>
              <a:ext uri="{FF2B5EF4-FFF2-40B4-BE49-F238E27FC236}">
                <a16:creationId xmlns:a16="http://schemas.microsoft.com/office/drawing/2014/main" id="{FC27A43F-2F69-41C0-8D38-0365807BB254}"/>
              </a:ext>
            </a:extLst>
          </p:cNvPr>
          <p:cNvCxnSpPr/>
          <p:nvPr/>
        </p:nvCxnSpPr>
        <p:spPr>
          <a:xfrm>
            <a:off x="4341812" y="5257800"/>
            <a:ext cx="1195255" cy="76200"/>
          </a:xfrm>
          <a:prstGeom prst="straightConnector1">
            <a:avLst/>
          </a:prstGeom>
          <a:ln w="285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E4AD84A-7D5B-4D93-B494-DE97A67DBFDD}"/>
              </a:ext>
            </a:extLst>
          </p:cNvPr>
          <p:cNvPicPr>
            <a:picLocks noChangeAspect="1"/>
          </p:cNvPicPr>
          <p:nvPr/>
        </p:nvPicPr>
        <p:blipFill>
          <a:blip r:embed="rId8"/>
          <a:stretch>
            <a:fillRect/>
          </a:stretch>
        </p:blipFill>
        <p:spPr>
          <a:xfrm>
            <a:off x="7710517" y="1751902"/>
            <a:ext cx="924784" cy="540856"/>
          </a:xfrm>
          <a:prstGeom prst="rect">
            <a:avLst/>
          </a:prstGeom>
        </p:spPr>
      </p:pic>
      <p:pic>
        <p:nvPicPr>
          <p:cNvPr id="32" name="Picture 31">
            <a:extLst>
              <a:ext uri="{FF2B5EF4-FFF2-40B4-BE49-F238E27FC236}">
                <a16:creationId xmlns:a16="http://schemas.microsoft.com/office/drawing/2014/main" id="{4696254A-8A8C-4275-914A-27E42B158758}"/>
              </a:ext>
            </a:extLst>
          </p:cNvPr>
          <p:cNvPicPr>
            <a:picLocks noChangeAspect="1"/>
          </p:cNvPicPr>
          <p:nvPr/>
        </p:nvPicPr>
        <p:blipFill>
          <a:blip r:embed="rId8"/>
          <a:stretch>
            <a:fillRect/>
          </a:stretch>
        </p:blipFill>
        <p:spPr>
          <a:xfrm>
            <a:off x="1718709" y="1386448"/>
            <a:ext cx="924784" cy="540856"/>
          </a:xfrm>
          <a:prstGeom prst="rect">
            <a:avLst/>
          </a:prstGeom>
        </p:spPr>
      </p:pic>
      <p:pic>
        <p:nvPicPr>
          <p:cNvPr id="33" name="Picture 32">
            <a:extLst>
              <a:ext uri="{FF2B5EF4-FFF2-40B4-BE49-F238E27FC236}">
                <a16:creationId xmlns:a16="http://schemas.microsoft.com/office/drawing/2014/main" id="{1BE024D2-F4D7-45EE-8D92-548193D721DC}"/>
              </a:ext>
            </a:extLst>
          </p:cNvPr>
          <p:cNvPicPr>
            <a:picLocks noChangeAspect="1"/>
          </p:cNvPicPr>
          <p:nvPr/>
        </p:nvPicPr>
        <p:blipFill>
          <a:blip r:embed="rId8"/>
          <a:stretch>
            <a:fillRect/>
          </a:stretch>
        </p:blipFill>
        <p:spPr>
          <a:xfrm>
            <a:off x="1160073" y="2946924"/>
            <a:ext cx="924784" cy="540856"/>
          </a:xfrm>
          <a:prstGeom prst="rect">
            <a:avLst/>
          </a:prstGeom>
        </p:spPr>
      </p:pic>
    </p:spTree>
    <p:extLst>
      <p:ext uri="{BB962C8B-B14F-4D97-AF65-F5344CB8AC3E}">
        <p14:creationId xmlns:p14="http://schemas.microsoft.com/office/powerpoint/2010/main" val="373004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Oracle Machine Learning for Python</a:t>
            </a:r>
          </a:p>
        </p:txBody>
      </p:sp>
      <p:sp>
        <p:nvSpPr>
          <p:cNvPr id="3" name="Content Placeholder 2"/>
          <p:cNvSpPr>
            <a:spLocks noGrp="1"/>
          </p:cNvSpPr>
          <p:nvPr>
            <p:ph idx="1"/>
          </p:nvPr>
        </p:nvSpPr>
        <p:spPr>
          <a:xfrm>
            <a:off x="531150" y="1524001"/>
            <a:ext cx="11354461" cy="4419600"/>
          </a:xfrm>
        </p:spPr>
        <p:txBody>
          <a:bodyPr/>
          <a:lstStyle/>
          <a:p>
            <a:r>
              <a:rPr lang="en-US" sz="2400" dirty="0"/>
              <a:t>Oracle Database enabled with Python scripting language and environment </a:t>
            </a:r>
            <a:br>
              <a:rPr lang="en-US" sz="2400" dirty="0"/>
            </a:br>
            <a:r>
              <a:rPr lang="en-US" sz="2400" dirty="0"/>
              <a:t>for the enterprise via Oracle Advanced Analytics option</a:t>
            </a:r>
          </a:p>
          <a:p>
            <a:r>
              <a:rPr lang="en-US" sz="2400" dirty="0"/>
              <a:t>Oracle’s Python technologies extend Python for enterprise use</a:t>
            </a:r>
          </a:p>
          <a:p>
            <a:pPr lvl="1"/>
            <a:r>
              <a:rPr lang="en-US" sz="2400" dirty="0"/>
              <a:t>Supports data analysis, exploration, and machine learning</a:t>
            </a:r>
          </a:p>
          <a:p>
            <a:pPr lvl="1"/>
            <a:r>
              <a:rPr lang="en-US" sz="2400" dirty="0"/>
              <a:t>Enables streamlined production development</a:t>
            </a:r>
          </a:p>
          <a:p>
            <a:pPr lvl="1"/>
            <a:r>
              <a:rPr lang="en-US" sz="2400" dirty="0"/>
              <a:t>Automates key data science steps for greater data scientist productivity, </a:t>
            </a:r>
            <a:br>
              <a:rPr lang="en-US" sz="2400" dirty="0"/>
            </a:br>
            <a:r>
              <a:rPr lang="en-US" sz="2400" dirty="0"/>
              <a:t>while enhancing accuracy and performance</a:t>
            </a:r>
          </a:p>
          <a:p>
            <a:r>
              <a:rPr lang="en-US" sz="2400" dirty="0"/>
              <a:t>Achieve performance and scalability leveraging Oracle Database as a </a:t>
            </a:r>
            <a:br>
              <a:rPr lang="en-US" sz="2400" dirty="0"/>
            </a:br>
            <a:r>
              <a:rPr lang="en-US" sz="2400" dirty="0"/>
              <a:t>high performance compute engine</a:t>
            </a:r>
          </a:p>
        </p:txBody>
      </p:sp>
      <p:sp>
        <p:nvSpPr>
          <p:cNvPr id="5" name="Slide Number Placeholder 4"/>
          <p:cNvSpPr>
            <a:spLocks noGrp="1"/>
          </p:cNvSpPr>
          <p:nvPr>
            <p:ph type="sldNum" sz="quarter" idx="12"/>
          </p:nvPr>
        </p:nvSpPr>
        <p:spPr/>
        <p:txBody>
          <a:bodyPr/>
          <a:lstStyle/>
          <a:p>
            <a:fld id="{C51EAA63-D034-42AE-91FA-B13B9518C7BE}" type="slidenum">
              <a:rPr lang="en-US" smtClean="0"/>
              <a:pPr/>
              <a:t>56</a:t>
            </a:fld>
            <a:endParaRPr lang="en-US" dirty="0"/>
          </a:p>
        </p:txBody>
      </p:sp>
      <p:pic>
        <p:nvPicPr>
          <p:cNvPr id="6" name="Picture 5"/>
          <p:cNvPicPr>
            <a:picLocks noChangeAspect="1"/>
          </p:cNvPicPr>
          <p:nvPr/>
        </p:nvPicPr>
        <p:blipFill>
          <a:blip r:embed="rId3"/>
          <a:stretch>
            <a:fillRect/>
          </a:stretch>
        </p:blipFill>
        <p:spPr>
          <a:xfrm>
            <a:off x="10982606" y="371823"/>
            <a:ext cx="903005" cy="7694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A2665B-1E12-490D-AD39-3CA9C61C88C4}"/>
              </a:ext>
            </a:extLst>
          </p:cNvPr>
          <p:cNvSpPr>
            <a:spLocks noGrp="1"/>
          </p:cNvSpPr>
          <p:nvPr>
            <p:ph type="sldNum" sz="quarter" idx="4"/>
          </p:nvPr>
        </p:nvSpPr>
        <p:spPr/>
        <p:txBody>
          <a:bodyPr/>
          <a:lstStyle/>
          <a:p>
            <a:fld id="{C51EAA63-D034-42AE-91FA-B13B9518C7BE}" type="slidenum">
              <a:rPr lang="en-US" smtClean="0">
                <a:solidFill>
                  <a:srgbClr val="FFFFFF"/>
                </a:solidFill>
              </a:rPr>
              <a:pPr/>
              <a:t>57</a:t>
            </a:fld>
            <a:endParaRPr lang="en-US" dirty="0">
              <a:solidFill>
                <a:srgbClr val="FFFFFF"/>
              </a:solidFill>
            </a:endParaRPr>
          </a:p>
        </p:txBody>
      </p:sp>
      <p:sp>
        <p:nvSpPr>
          <p:cNvPr id="3" name="Footer Placeholder 2">
            <a:extLst>
              <a:ext uri="{FF2B5EF4-FFF2-40B4-BE49-F238E27FC236}">
                <a16:creationId xmlns:a16="http://schemas.microsoft.com/office/drawing/2014/main" id="{9DB63C99-A733-4E28-8C20-538AF9E72D8D}"/>
              </a:ext>
            </a:extLst>
          </p:cNvPr>
          <p:cNvSpPr>
            <a:spLocks noGrp="1"/>
          </p:cNvSpPr>
          <p:nvPr>
            <p:ph type="ftr" sz="quarter" idx="14"/>
          </p:nvPr>
        </p:nvSpPr>
        <p:spPr/>
        <p:txBody>
          <a:bodyPr/>
          <a:lstStyle/>
          <a:p>
            <a:r>
              <a:rPr lang="en-US">
                <a:solidFill>
                  <a:srgbClr val="FFFFFF"/>
                </a:solidFill>
              </a:rPr>
              <a:t>Copyright © 2018, Oracle and/or its affiliates. All rights reserved.  |  Confidential – Oracle Internal/Restricted/Highly Restricted</a:t>
            </a:r>
            <a:endParaRPr lang="en-US" dirty="0">
              <a:solidFill>
                <a:srgbClr val="FFFFFF"/>
              </a:solidFill>
            </a:endParaRPr>
          </a:p>
        </p:txBody>
      </p:sp>
      <p:sp>
        <p:nvSpPr>
          <p:cNvPr id="4" name="Text Placeholder 3">
            <a:extLst>
              <a:ext uri="{FF2B5EF4-FFF2-40B4-BE49-F238E27FC236}">
                <a16:creationId xmlns:a16="http://schemas.microsoft.com/office/drawing/2014/main" id="{4D354009-E7CD-47AF-BF83-9262E87F0206}"/>
              </a:ext>
            </a:extLst>
          </p:cNvPr>
          <p:cNvSpPr>
            <a:spLocks noGrp="1"/>
          </p:cNvSpPr>
          <p:nvPr>
            <p:ph type="body" sz="quarter" idx="15"/>
          </p:nvPr>
        </p:nvSpPr>
        <p:spPr/>
        <p:txBody>
          <a:bodyPr/>
          <a:lstStyle/>
          <a:p>
            <a:r>
              <a:rPr lang="en-CA" sz="3600" dirty="0"/>
              <a:t>Hands-On Fashion-MINST </a:t>
            </a:r>
          </a:p>
        </p:txBody>
      </p:sp>
      <p:sp>
        <p:nvSpPr>
          <p:cNvPr id="5" name="Title 4">
            <a:extLst>
              <a:ext uri="{FF2B5EF4-FFF2-40B4-BE49-F238E27FC236}">
                <a16:creationId xmlns:a16="http://schemas.microsoft.com/office/drawing/2014/main" id="{CCD492BB-2814-45EB-9D03-01A1D75D2F30}"/>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59255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A2665B-1E12-490D-AD39-3CA9C61C88C4}"/>
              </a:ext>
            </a:extLst>
          </p:cNvPr>
          <p:cNvSpPr>
            <a:spLocks noGrp="1"/>
          </p:cNvSpPr>
          <p:nvPr>
            <p:ph type="sldNum" sz="quarter" idx="4"/>
          </p:nvPr>
        </p:nvSpPr>
        <p:spPr/>
        <p:txBody>
          <a:bodyPr/>
          <a:lstStyle/>
          <a:p>
            <a:fld id="{C51EAA63-D034-42AE-91FA-B13B9518C7BE}" type="slidenum">
              <a:rPr lang="en-US" smtClean="0">
                <a:solidFill>
                  <a:srgbClr val="FFFFFF"/>
                </a:solidFill>
              </a:rPr>
              <a:pPr/>
              <a:t>58</a:t>
            </a:fld>
            <a:endParaRPr lang="en-US" dirty="0">
              <a:solidFill>
                <a:srgbClr val="FFFFFF"/>
              </a:solidFill>
            </a:endParaRPr>
          </a:p>
        </p:txBody>
      </p:sp>
      <p:sp>
        <p:nvSpPr>
          <p:cNvPr id="3" name="Footer Placeholder 2">
            <a:extLst>
              <a:ext uri="{FF2B5EF4-FFF2-40B4-BE49-F238E27FC236}">
                <a16:creationId xmlns:a16="http://schemas.microsoft.com/office/drawing/2014/main" id="{9DB63C99-A733-4E28-8C20-538AF9E72D8D}"/>
              </a:ext>
            </a:extLst>
          </p:cNvPr>
          <p:cNvSpPr>
            <a:spLocks noGrp="1"/>
          </p:cNvSpPr>
          <p:nvPr>
            <p:ph type="ftr" sz="quarter" idx="14"/>
          </p:nvPr>
        </p:nvSpPr>
        <p:spPr/>
        <p:txBody>
          <a:bodyPr/>
          <a:lstStyle/>
          <a:p>
            <a:r>
              <a:rPr lang="en-US">
                <a:solidFill>
                  <a:srgbClr val="FFFFFF"/>
                </a:solidFill>
              </a:rPr>
              <a:t>Copyright © 2018, Oracle and/or its affiliates. All rights reserved.  |  Confidential – Oracle Internal/Restricted/Highly Restricted</a:t>
            </a:r>
            <a:endParaRPr lang="en-US" dirty="0">
              <a:solidFill>
                <a:srgbClr val="FFFFFF"/>
              </a:solidFill>
            </a:endParaRPr>
          </a:p>
        </p:txBody>
      </p:sp>
      <p:sp>
        <p:nvSpPr>
          <p:cNvPr id="4" name="Text Placeholder 3">
            <a:extLst>
              <a:ext uri="{FF2B5EF4-FFF2-40B4-BE49-F238E27FC236}">
                <a16:creationId xmlns:a16="http://schemas.microsoft.com/office/drawing/2014/main" id="{4D354009-E7CD-47AF-BF83-9262E87F0206}"/>
              </a:ext>
            </a:extLst>
          </p:cNvPr>
          <p:cNvSpPr>
            <a:spLocks noGrp="1"/>
          </p:cNvSpPr>
          <p:nvPr>
            <p:ph type="body" sz="quarter" idx="15"/>
          </p:nvPr>
        </p:nvSpPr>
        <p:spPr/>
        <p:txBody>
          <a:bodyPr/>
          <a:lstStyle/>
          <a:p>
            <a:r>
              <a:rPr lang="en-CA" sz="3600" dirty="0"/>
              <a:t>Facial Expression</a:t>
            </a:r>
          </a:p>
          <a:p>
            <a:r>
              <a:rPr lang="en-CA" sz="3600" dirty="0" err="1"/>
              <a:t>Webapp</a:t>
            </a:r>
            <a:endParaRPr lang="en-CA" sz="3600" dirty="0"/>
          </a:p>
        </p:txBody>
      </p:sp>
      <p:sp>
        <p:nvSpPr>
          <p:cNvPr id="5" name="Title 4">
            <a:extLst>
              <a:ext uri="{FF2B5EF4-FFF2-40B4-BE49-F238E27FC236}">
                <a16:creationId xmlns:a16="http://schemas.microsoft.com/office/drawing/2014/main" id="{CCD492BB-2814-45EB-9D03-01A1D75D2F30}"/>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99184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2B99-4B0C-47BC-9DE1-F7A718D84558}"/>
              </a:ext>
            </a:extLst>
          </p:cNvPr>
          <p:cNvSpPr>
            <a:spLocks noGrp="1"/>
          </p:cNvSpPr>
          <p:nvPr>
            <p:ph type="title"/>
          </p:nvPr>
        </p:nvSpPr>
        <p:spPr/>
        <p:txBody>
          <a:bodyPr/>
          <a:lstStyle/>
          <a:p>
            <a:r>
              <a:rPr lang="en-US" dirty="0"/>
              <a:t>Really hard to take AI into production.</a:t>
            </a:r>
            <a:br>
              <a:rPr lang="en-US" dirty="0"/>
            </a:br>
            <a:endParaRPr lang="en-CA" dirty="0"/>
          </a:p>
        </p:txBody>
      </p:sp>
      <p:sp>
        <p:nvSpPr>
          <p:cNvPr id="3" name="Content Placeholder 2">
            <a:extLst>
              <a:ext uri="{FF2B5EF4-FFF2-40B4-BE49-F238E27FC236}">
                <a16:creationId xmlns:a16="http://schemas.microsoft.com/office/drawing/2014/main" id="{27FA9A32-8C76-4A79-9A33-E22202EE43FD}"/>
              </a:ext>
            </a:extLst>
          </p:cNvPr>
          <p:cNvSpPr>
            <a:spLocks noGrp="1"/>
          </p:cNvSpPr>
          <p:nvPr>
            <p:ph idx="1"/>
          </p:nvPr>
        </p:nvSpPr>
        <p:spPr/>
        <p:txBody>
          <a:bodyPr/>
          <a:lstStyle/>
          <a:p>
            <a:pPr marL="285750" indent="-285750">
              <a:buFont typeface="Arial" panose="020B0604020202020204" pitchFamily="34" charset="0"/>
              <a:buChar char="•"/>
            </a:pPr>
            <a:r>
              <a:rPr lang="en-US" sz="2400" dirty="0"/>
              <a:t>Not just a case of building a model and deploying it</a:t>
            </a:r>
          </a:p>
          <a:p>
            <a:pPr marL="285750" indent="-285750">
              <a:buFont typeface="Arial" panose="020B0604020202020204" pitchFamily="34" charset="0"/>
              <a:buChar char="•"/>
            </a:pPr>
            <a:r>
              <a:rPr lang="en-US" sz="2400" dirty="0"/>
              <a:t>It involves worrying about</a:t>
            </a:r>
          </a:p>
          <a:p>
            <a:pPr marL="697107" lvl="3" indent="-285750"/>
            <a:r>
              <a:rPr lang="en-US" sz="2400" dirty="0"/>
              <a:t>Data pipeline</a:t>
            </a:r>
          </a:p>
          <a:p>
            <a:pPr marL="697107" lvl="3" indent="-285750"/>
            <a:r>
              <a:rPr lang="en-US" sz="2400" dirty="0"/>
              <a:t>Monitoring</a:t>
            </a:r>
          </a:p>
          <a:p>
            <a:pPr marL="697107" lvl="3" indent="-285750"/>
            <a:r>
              <a:rPr lang="en-US" sz="2400" dirty="0"/>
              <a:t>Patching</a:t>
            </a:r>
          </a:p>
          <a:p>
            <a:pPr marL="697107" lvl="3" indent="-285750"/>
            <a:r>
              <a:rPr lang="en-US" sz="2400" dirty="0"/>
              <a:t>Performance</a:t>
            </a:r>
          </a:p>
          <a:p>
            <a:pPr marL="697107" lvl="3" indent="-285750"/>
            <a:r>
              <a:rPr lang="en-US" sz="2400" dirty="0"/>
              <a:t>Handling model drift</a:t>
            </a:r>
          </a:p>
          <a:p>
            <a:pPr marL="697107" lvl="3" indent="-285750"/>
            <a:r>
              <a:rPr lang="en-US" sz="2400" dirty="0"/>
              <a:t>Worrying about bias</a:t>
            </a:r>
          </a:p>
          <a:p>
            <a:pPr marL="697107" lvl="3" indent="-285750"/>
            <a:r>
              <a:rPr lang="en-US" sz="2400" dirty="0"/>
              <a:t>Interpretability </a:t>
            </a:r>
          </a:p>
          <a:p>
            <a:pPr lvl="3" indent="0">
              <a:buNone/>
            </a:pPr>
            <a:r>
              <a:rPr lang="en-US" sz="2400" b="1" dirty="0"/>
              <a:t>and much more…</a:t>
            </a:r>
            <a:endParaRPr lang="en-CA" sz="2400" b="1" dirty="0"/>
          </a:p>
        </p:txBody>
      </p:sp>
      <p:sp>
        <p:nvSpPr>
          <p:cNvPr id="4" name="Slide Number Placeholder 3">
            <a:extLst>
              <a:ext uri="{FF2B5EF4-FFF2-40B4-BE49-F238E27FC236}">
                <a16:creationId xmlns:a16="http://schemas.microsoft.com/office/drawing/2014/main" id="{2DEFDBEF-BF8C-43D3-8658-8103FD31BF8B}"/>
              </a:ext>
            </a:extLst>
          </p:cNvPr>
          <p:cNvSpPr>
            <a:spLocks noGrp="1"/>
          </p:cNvSpPr>
          <p:nvPr>
            <p:ph type="sldNum" sz="quarter" idx="12"/>
          </p:nvPr>
        </p:nvSpPr>
        <p:spPr/>
        <p:txBody>
          <a:bodyPr/>
          <a:lstStyle/>
          <a:p>
            <a:fld id="{C51EAA63-D034-42AE-91FA-B13B9518C7BE}" type="slidenum">
              <a:rPr lang="en-CA" smtClean="0"/>
              <a:pPr/>
              <a:t>59</a:t>
            </a:fld>
            <a:endParaRPr lang="en-CA" dirty="0"/>
          </a:p>
        </p:txBody>
      </p:sp>
    </p:spTree>
    <p:extLst>
      <p:ext uri="{BB962C8B-B14F-4D97-AF65-F5344CB8AC3E}">
        <p14:creationId xmlns:p14="http://schemas.microsoft.com/office/powerpoint/2010/main" val="87148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1392E8-44DE-457B-8553-51EA02D9A76C}"/>
              </a:ext>
            </a:extLst>
          </p:cNvPr>
          <p:cNvSpPr>
            <a:spLocks noGrp="1"/>
          </p:cNvSpPr>
          <p:nvPr>
            <p:ph type="ftr" sz="quarter" idx="11"/>
          </p:nvPr>
        </p:nvSpPr>
        <p:spPr/>
        <p:txBody>
          <a:bodyPr/>
          <a:lstStyle/>
          <a:p>
            <a:r>
              <a:rPr lang="en-US"/>
              <a:t>Confidential – Oracle Internal/Restricted/Highly Restricted</a:t>
            </a:r>
          </a:p>
        </p:txBody>
      </p:sp>
      <p:sp>
        <p:nvSpPr>
          <p:cNvPr id="3" name="Slide Number Placeholder 2">
            <a:extLst>
              <a:ext uri="{FF2B5EF4-FFF2-40B4-BE49-F238E27FC236}">
                <a16:creationId xmlns:a16="http://schemas.microsoft.com/office/drawing/2014/main" id="{479B1373-CC77-4AA2-94D2-C266311AE996}"/>
              </a:ext>
            </a:extLst>
          </p:cNvPr>
          <p:cNvSpPr>
            <a:spLocks noGrp="1"/>
          </p:cNvSpPr>
          <p:nvPr>
            <p:ph type="sldNum" sz="quarter" idx="12"/>
          </p:nvPr>
        </p:nvSpPr>
        <p:spPr/>
        <p:txBody>
          <a:bodyPr/>
          <a:lstStyle/>
          <a:p>
            <a:fld id="{C51EAA63-D034-42AE-91FA-B13B9518C7BE}" type="slidenum">
              <a:rPr lang="en-CA" smtClean="0"/>
              <a:t>6</a:t>
            </a:fld>
            <a:endParaRPr lang="en-CA"/>
          </a:p>
        </p:txBody>
      </p:sp>
    </p:spTree>
    <p:extLst>
      <p:ext uri="{BB962C8B-B14F-4D97-AF65-F5344CB8AC3E}">
        <p14:creationId xmlns:p14="http://schemas.microsoft.com/office/powerpoint/2010/main" val="153306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02A899-5FDC-514E-9177-4E6FD2C2CCA8}"/>
              </a:ext>
            </a:extLst>
          </p:cNvPr>
          <p:cNvSpPr>
            <a:spLocks noGrp="1"/>
          </p:cNvSpPr>
          <p:nvPr>
            <p:ph type="ftr" sz="quarter" idx="11"/>
          </p:nvPr>
        </p:nvSpPr>
        <p:spPr/>
        <p:txBody>
          <a:bodyPr/>
          <a:lstStyle/>
          <a:p>
            <a:r>
              <a:rPr lang="en-US" dirty="0"/>
              <a:t>Confidential – Oracle Internal/Restricted/Highly Restricted</a:t>
            </a:r>
          </a:p>
        </p:txBody>
      </p:sp>
      <p:sp>
        <p:nvSpPr>
          <p:cNvPr id="3" name="Slide Number Placeholder 2">
            <a:extLst>
              <a:ext uri="{FF2B5EF4-FFF2-40B4-BE49-F238E27FC236}">
                <a16:creationId xmlns:a16="http://schemas.microsoft.com/office/drawing/2014/main" id="{475BEC99-D132-864A-B89F-4BAC436BE8FB}"/>
              </a:ext>
            </a:extLst>
          </p:cNvPr>
          <p:cNvSpPr>
            <a:spLocks noGrp="1"/>
          </p:cNvSpPr>
          <p:nvPr>
            <p:ph type="sldNum" sz="quarter" idx="12"/>
          </p:nvPr>
        </p:nvSpPr>
        <p:spPr/>
        <p:txBody>
          <a:bodyPr/>
          <a:lstStyle/>
          <a:p>
            <a:fld id="{C51EAA63-D034-42AE-91FA-B13B9518C7BE}" type="slidenum">
              <a:rPr lang="sv-SE" smtClean="0"/>
              <a:t>60</a:t>
            </a:fld>
            <a:endParaRPr lang="sv-SE"/>
          </a:p>
        </p:txBody>
      </p:sp>
      <p:graphicFrame>
        <p:nvGraphicFramePr>
          <p:cNvPr id="5" name="Table 4">
            <a:extLst>
              <a:ext uri="{FF2B5EF4-FFF2-40B4-BE49-F238E27FC236}">
                <a16:creationId xmlns:a16="http://schemas.microsoft.com/office/drawing/2014/main" id="{20CD6292-11D0-954D-A2CC-354D4135E7E0}"/>
              </a:ext>
            </a:extLst>
          </p:cNvPr>
          <p:cNvGraphicFramePr>
            <a:graphicFrameLocks noGrp="1"/>
          </p:cNvGraphicFramePr>
          <p:nvPr>
            <p:extLst>
              <p:ext uri="{D42A27DB-BD31-4B8C-83A1-F6EECF244321}">
                <p14:modId xmlns:p14="http://schemas.microsoft.com/office/powerpoint/2010/main" val="4248015593"/>
              </p:ext>
            </p:extLst>
          </p:nvPr>
        </p:nvGraphicFramePr>
        <p:xfrm>
          <a:off x="85663" y="394105"/>
          <a:ext cx="4520405" cy="3107280"/>
        </p:xfrm>
        <a:graphic>
          <a:graphicData uri="http://schemas.openxmlformats.org/drawingml/2006/table">
            <a:tbl>
              <a:tblPr firstRow="1" bandRow="1">
                <a:tableStyleId>{7E9639D4-E3E2-4D34-9284-5A2195B3D0D7}</a:tableStyleId>
              </a:tblPr>
              <a:tblGrid>
                <a:gridCol w="2628433">
                  <a:extLst>
                    <a:ext uri="{9D8B030D-6E8A-4147-A177-3AD203B41FA5}">
                      <a16:colId xmlns:a16="http://schemas.microsoft.com/office/drawing/2014/main" val="887424858"/>
                    </a:ext>
                  </a:extLst>
                </a:gridCol>
                <a:gridCol w="958790">
                  <a:extLst>
                    <a:ext uri="{9D8B030D-6E8A-4147-A177-3AD203B41FA5}">
                      <a16:colId xmlns:a16="http://schemas.microsoft.com/office/drawing/2014/main" val="1158438766"/>
                    </a:ext>
                  </a:extLst>
                </a:gridCol>
                <a:gridCol w="933182">
                  <a:extLst>
                    <a:ext uri="{9D8B030D-6E8A-4147-A177-3AD203B41FA5}">
                      <a16:colId xmlns:a16="http://schemas.microsoft.com/office/drawing/2014/main" val="2397885607"/>
                    </a:ext>
                  </a:extLst>
                </a:gridCol>
              </a:tblGrid>
              <a:tr h="259200">
                <a:tc gridSpan="3">
                  <a:txBody>
                    <a:bodyPr/>
                    <a:lstStyle/>
                    <a:p>
                      <a:pPr algn="ctr"/>
                      <a:r>
                        <a:rPr lang="en-US" sz="1600" b="1" dirty="0">
                          <a:solidFill>
                            <a:schemeClr val="bg1"/>
                          </a:solidFill>
                        </a:rPr>
                        <a:t>Classification</a:t>
                      </a:r>
                      <a:endParaRPr lang="en-GB" sz="1600" dirty="0"/>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390659605"/>
                  </a:ext>
                </a:extLst>
              </a:tr>
              <a:tr h="396000">
                <a:tc>
                  <a:txBody>
                    <a:bodyPr/>
                    <a:lstStyle/>
                    <a:p>
                      <a:r>
                        <a:rPr lang="en-GB" sz="1600" dirty="0"/>
                        <a:t>Decision Tree</a:t>
                      </a:r>
                    </a:p>
                  </a:txBody>
                  <a:tcPr/>
                </a:tc>
                <a:tc>
                  <a:txBody>
                    <a:bodyPr/>
                    <a:lstStyle/>
                    <a:p>
                      <a:endParaRPr lang="en-GB" sz="1400" dirty="0"/>
                    </a:p>
                  </a:txBody>
                  <a:tcPr/>
                </a:tc>
                <a:tc>
                  <a:txBody>
                    <a:bodyPr/>
                    <a:lstStyle/>
                    <a:p>
                      <a:pPr algn="ctr"/>
                      <a:endParaRPr lang="en-GB" sz="1400" dirty="0"/>
                    </a:p>
                  </a:txBody>
                  <a:tcPr/>
                </a:tc>
                <a:extLst>
                  <a:ext uri="{0D108BD9-81ED-4DB2-BD59-A6C34878D82A}">
                    <a16:rowId xmlns:a16="http://schemas.microsoft.com/office/drawing/2014/main" val="4005110749"/>
                  </a:ext>
                </a:extLst>
              </a:tr>
              <a:tr h="396000">
                <a:tc>
                  <a:txBody>
                    <a:bodyPr/>
                    <a:lstStyle/>
                    <a:p>
                      <a:r>
                        <a:rPr lang="en-GB" sz="1600" dirty="0"/>
                        <a:t>Naïve Bayes</a:t>
                      </a:r>
                    </a:p>
                  </a:txBody>
                  <a:tcPr/>
                </a:tc>
                <a:tc>
                  <a:txBody>
                    <a:bodyPr/>
                    <a:lstStyle/>
                    <a:p>
                      <a:endParaRPr lang="en-GB" sz="1600" dirty="0"/>
                    </a:p>
                  </a:txBody>
                  <a:tcPr/>
                </a:tc>
                <a:tc>
                  <a:txBody>
                    <a:bodyPr/>
                    <a:lstStyle/>
                    <a:p>
                      <a:pPr algn="ctr"/>
                      <a:endParaRPr lang="en-GB" sz="1600" dirty="0"/>
                    </a:p>
                  </a:txBody>
                  <a:tcPr/>
                </a:tc>
                <a:extLst>
                  <a:ext uri="{0D108BD9-81ED-4DB2-BD59-A6C34878D82A}">
                    <a16:rowId xmlns:a16="http://schemas.microsoft.com/office/drawing/2014/main" val="1673604456"/>
                  </a:ext>
                </a:extLst>
              </a:tr>
              <a:tr h="396000">
                <a:tc>
                  <a:txBody>
                    <a:bodyPr/>
                    <a:lstStyle/>
                    <a:p>
                      <a:r>
                        <a:rPr lang="en-GB" sz="1600" dirty="0"/>
                        <a:t>Generalized Linear Model</a:t>
                      </a:r>
                    </a:p>
                  </a:txBody>
                  <a:tcPr/>
                </a:tc>
                <a:tc>
                  <a:txBody>
                    <a:bodyPr/>
                    <a:lstStyle/>
                    <a:p>
                      <a:endParaRPr lang="en-GB" sz="1600" dirty="0"/>
                    </a:p>
                  </a:txBody>
                  <a:tcPr/>
                </a:tc>
                <a:tc>
                  <a:txBody>
                    <a:bodyPr/>
                    <a:lstStyle/>
                    <a:p>
                      <a:pPr algn="ctr"/>
                      <a:endParaRPr lang="en-GB" sz="1600" dirty="0"/>
                    </a:p>
                  </a:txBody>
                  <a:tcPr/>
                </a:tc>
                <a:extLst>
                  <a:ext uri="{0D108BD9-81ED-4DB2-BD59-A6C34878D82A}">
                    <a16:rowId xmlns:a16="http://schemas.microsoft.com/office/drawing/2014/main" val="3732067863"/>
                  </a:ext>
                </a:extLst>
              </a:tr>
              <a:tr h="396000">
                <a:tc>
                  <a:txBody>
                    <a:bodyPr/>
                    <a:lstStyle/>
                    <a:p>
                      <a:r>
                        <a:rPr lang="en-GB" sz="1600" dirty="0"/>
                        <a:t>Support Vector Machine</a:t>
                      </a:r>
                    </a:p>
                  </a:txBody>
                  <a:tcPr/>
                </a:tc>
                <a:tc>
                  <a:txBody>
                    <a:bodyPr/>
                    <a:lstStyle/>
                    <a:p>
                      <a:endParaRPr lang="en-GB" sz="1600" dirty="0"/>
                    </a:p>
                  </a:txBody>
                  <a:tcPr/>
                </a:tc>
                <a:tc>
                  <a:txBody>
                    <a:bodyPr/>
                    <a:lstStyle/>
                    <a:p>
                      <a:pPr algn="ctr"/>
                      <a:endParaRPr lang="en-GB" sz="1600" dirty="0"/>
                    </a:p>
                  </a:txBody>
                  <a:tcPr/>
                </a:tc>
                <a:extLst>
                  <a:ext uri="{0D108BD9-81ED-4DB2-BD59-A6C34878D82A}">
                    <a16:rowId xmlns:a16="http://schemas.microsoft.com/office/drawing/2014/main" val="108472809"/>
                  </a:ext>
                </a:extLst>
              </a:tr>
              <a:tr h="396000">
                <a:tc>
                  <a:txBody>
                    <a:bodyPr/>
                    <a:lstStyle/>
                    <a:p>
                      <a:r>
                        <a:rPr lang="en-GB" sz="1600" dirty="0"/>
                        <a:t>Random Forest</a:t>
                      </a:r>
                    </a:p>
                  </a:txBody>
                  <a:tcPr/>
                </a:tc>
                <a:tc>
                  <a:txBody>
                    <a:bodyPr/>
                    <a:lstStyle/>
                    <a:p>
                      <a:endParaRPr lang="en-GB" sz="1600"/>
                    </a:p>
                  </a:txBody>
                  <a:tcPr/>
                </a:tc>
                <a:tc>
                  <a:txBody>
                    <a:bodyPr/>
                    <a:lstStyle/>
                    <a:p>
                      <a:pPr algn="ctr"/>
                      <a:endParaRPr lang="en-GB" sz="1600" dirty="0"/>
                    </a:p>
                  </a:txBody>
                  <a:tcPr/>
                </a:tc>
                <a:extLst>
                  <a:ext uri="{0D108BD9-81ED-4DB2-BD59-A6C34878D82A}">
                    <a16:rowId xmlns:a16="http://schemas.microsoft.com/office/drawing/2014/main" val="3621933735"/>
                  </a:ext>
                </a:extLst>
              </a:tr>
              <a:tr h="39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Neural Network</a:t>
                      </a:r>
                    </a:p>
                  </a:txBody>
                  <a:tcPr/>
                </a:tc>
                <a:tc>
                  <a:txBody>
                    <a:bodyPr/>
                    <a:lstStyle/>
                    <a:p>
                      <a:endParaRPr lang="en-GB" sz="1600" dirty="0"/>
                    </a:p>
                  </a:txBody>
                  <a:tcPr/>
                </a:tc>
                <a:tc>
                  <a:txBody>
                    <a:bodyPr/>
                    <a:lstStyle/>
                    <a:p>
                      <a:pPr algn="ctr"/>
                      <a:endParaRPr lang="en-GB" sz="1600" dirty="0"/>
                    </a:p>
                  </a:txBody>
                  <a:tcPr/>
                </a:tc>
                <a:extLst>
                  <a:ext uri="{0D108BD9-81ED-4DB2-BD59-A6C34878D82A}">
                    <a16:rowId xmlns:a16="http://schemas.microsoft.com/office/drawing/2014/main" val="2184680376"/>
                  </a:ext>
                </a:extLst>
              </a:tr>
              <a:tr h="39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Explicit Semantic Ana.</a:t>
                      </a:r>
                    </a:p>
                  </a:txBody>
                  <a:tcPr/>
                </a:tc>
                <a:tc>
                  <a:txBody>
                    <a:bodyPr/>
                    <a:lstStyle/>
                    <a:p>
                      <a:endParaRPr lang="en-GB" sz="1600" dirty="0"/>
                    </a:p>
                  </a:txBody>
                  <a:tcPr/>
                </a:tc>
                <a:tc>
                  <a:txBody>
                    <a:bodyPr/>
                    <a:lstStyle/>
                    <a:p>
                      <a:pPr algn="ctr"/>
                      <a:endParaRPr lang="en-GB" sz="1600" dirty="0"/>
                    </a:p>
                  </a:txBody>
                  <a:tcPr/>
                </a:tc>
                <a:extLst>
                  <a:ext uri="{0D108BD9-81ED-4DB2-BD59-A6C34878D82A}">
                    <a16:rowId xmlns:a16="http://schemas.microsoft.com/office/drawing/2014/main" val="1520628531"/>
                  </a:ext>
                </a:extLst>
              </a:tr>
            </a:tbl>
          </a:graphicData>
        </a:graphic>
      </p:graphicFrame>
      <p:graphicFrame>
        <p:nvGraphicFramePr>
          <p:cNvPr id="7" name="Table 6">
            <a:extLst>
              <a:ext uri="{FF2B5EF4-FFF2-40B4-BE49-F238E27FC236}">
                <a16:creationId xmlns:a16="http://schemas.microsoft.com/office/drawing/2014/main" id="{5B9B06E5-C089-454C-BC52-46DAA0C4CE62}"/>
              </a:ext>
            </a:extLst>
          </p:cNvPr>
          <p:cNvGraphicFramePr>
            <a:graphicFrameLocks noGrp="1"/>
          </p:cNvGraphicFramePr>
          <p:nvPr>
            <p:extLst>
              <p:ext uri="{D42A27DB-BD31-4B8C-83A1-F6EECF244321}">
                <p14:modId xmlns:p14="http://schemas.microsoft.com/office/powerpoint/2010/main" val="2849422366"/>
              </p:ext>
            </p:extLst>
          </p:nvPr>
        </p:nvGraphicFramePr>
        <p:xfrm>
          <a:off x="85663" y="3601890"/>
          <a:ext cx="4520405" cy="2315280"/>
        </p:xfrm>
        <a:graphic>
          <a:graphicData uri="http://schemas.openxmlformats.org/drawingml/2006/table">
            <a:tbl>
              <a:tblPr firstRow="1" bandRow="1">
                <a:tableStyleId>{7E9639D4-E3E2-4D34-9284-5A2195B3D0D7}</a:tableStyleId>
              </a:tblPr>
              <a:tblGrid>
                <a:gridCol w="2609047">
                  <a:extLst>
                    <a:ext uri="{9D8B030D-6E8A-4147-A177-3AD203B41FA5}">
                      <a16:colId xmlns:a16="http://schemas.microsoft.com/office/drawing/2014/main" val="887424858"/>
                    </a:ext>
                  </a:extLst>
                </a:gridCol>
                <a:gridCol w="834556">
                  <a:extLst>
                    <a:ext uri="{9D8B030D-6E8A-4147-A177-3AD203B41FA5}">
                      <a16:colId xmlns:a16="http://schemas.microsoft.com/office/drawing/2014/main" val="429358257"/>
                    </a:ext>
                  </a:extLst>
                </a:gridCol>
                <a:gridCol w="1076802">
                  <a:extLst>
                    <a:ext uri="{9D8B030D-6E8A-4147-A177-3AD203B41FA5}">
                      <a16:colId xmlns:a16="http://schemas.microsoft.com/office/drawing/2014/main" val="1496914023"/>
                    </a:ext>
                  </a:extLst>
                </a:gridCol>
              </a:tblGrid>
              <a:tr h="259200">
                <a:tc gridSpan="3">
                  <a:txBody>
                    <a:bodyPr/>
                    <a:lstStyle/>
                    <a:p>
                      <a:pPr algn="ctr"/>
                      <a:r>
                        <a:rPr lang="en-US" sz="1600" b="1" dirty="0">
                          <a:solidFill>
                            <a:schemeClr val="bg1"/>
                          </a:solidFill>
                        </a:rPr>
                        <a:t>Regression</a:t>
                      </a:r>
                      <a:endParaRPr lang="en-GB" sz="1600" dirty="0"/>
                    </a:p>
                  </a:txBody>
                  <a:tcPr/>
                </a:tc>
                <a:tc hMerge="1">
                  <a:txBody>
                    <a:bodyPr/>
                    <a:lstStyle/>
                    <a:p>
                      <a:pPr algn="ctr"/>
                      <a:endParaRPr lang="en-GB" sz="1200" dirty="0"/>
                    </a:p>
                  </a:txBody>
                  <a:tcPr/>
                </a:tc>
                <a:tc hMerge="1">
                  <a:txBody>
                    <a:bodyPr/>
                    <a:lstStyle/>
                    <a:p>
                      <a:pPr algn="ctr"/>
                      <a:endParaRPr lang="en-GB" sz="1200" dirty="0"/>
                    </a:p>
                  </a:txBody>
                  <a:tcPr/>
                </a:tc>
                <a:extLst>
                  <a:ext uri="{0D108BD9-81ED-4DB2-BD59-A6C34878D82A}">
                    <a16:rowId xmlns:a16="http://schemas.microsoft.com/office/drawing/2014/main" val="1627870437"/>
                  </a:ext>
                </a:extLst>
              </a:tr>
              <a:tr h="396000">
                <a:tc>
                  <a:txBody>
                    <a:bodyPr/>
                    <a:lstStyle/>
                    <a:p>
                      <a:r>
                        <a:rPr lang="en-GB" sz="1600" dirty="0"/>
                        <a:t>Generalized Linear Model</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4005110749"/>
                  </a:ext>
                </a:extLst>
              </a:tr>
              <a:tr h="396000">
                <a:tc>
                  <a:txBody>
                    <a:bodyPr/>
                    <a:lstStyle/>
                    <a:p>
                      <a:r>
                        <a:rPr lang="en-GB" sz="1600" dirty="0"/>
                        <a:t>Support Vector Machine</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1673604456"/>
                  </a:ext>
                </a:extLst>
              </a:tr>
              <a:tr h="396000">
                <a:tc>
                  <a:txBody>
                    <a:bodyPr/>
                    <a:lstStyle/>
                    <a:p>
                      <a:r>
                        <a:rPr lang="en-GB" sz="1600" dirty="0"/>
                        <a:t>Neural Network</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3732067863"/>
                  </a:ext>
                </a:extLst>
              </a:tr>
              <a:tr h="396000">
                <a:tc>
                  <a:txBody>
                    <a:bodyPr/>
                    <a:lstStyle/>
                    <a:p>
                      <a:r>
                        <a:rPr lang="en-GB" sz="1600" dirty="0"/>
                        <a:t>Linear Regression</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1757524967"/>
                  </a:ext>
                </a:extLst>
              </a:tr>
              <a:tr h="396000">
                <a:tc>
                  <a:txBody>
                    <a:bodyPr/>
                    <a:lstStyle/>
                    <a:p>
                      <a:r>
                        <a:rPr lang="en-GB" sz="1600" dirty="0"/>
                        <a:t>Decision Tree</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3813033680"/>
                  </a:ext>
                </a:extLst>
              </a:tr>
            </a:tbl>
          </a:graphicData>
        </a:graphic>
      </p:graphicFrame>
      <p:graphicFrame>
        <p:nvGraphicFramePr>
          <p:cNvPr id="9" name="Table 8">
            <a:extLst>
              <a:ext uri="{FF2B5EF4-FFF2-40B4-BE49-F238E27FC236}">
                <a16:creationId xmlns:a16="http://schemas.microsoft.com/office/drawing/2014/main" id="{0708E1DD-8484-BE43-8EFB-97ADAA2742ED}"/>
              </a:ext>
            </a:extLst>
          </p:cNvPr>
          <p:cNvGraphicFramePr>
            <a:graphicFrameLocks noGrp="1"/>
          </p:cNvGraphicFramePr>
          <p:nvPr>
            <p:extLst>
              <p:ext uri="{D42A27DB-BD31-4B8C-83A1-F6EECF244321}">
                <p14:modId xmlns:p14="http://schemas.microsoft.com/office/powerpoint/2010/main" val="2313361243"/>
              </p:ext>
            </p:extLst>
          </p:nvPr>
        </p:nvGraphicFramePr>
        <p:xfrm>
          <a:off x="4920654" y="1263155"/>
          <a:ext cx="4920035" cy="1523280"/>
        </p:xfrm>
        <a:graphic>
          <a:graphicData uri="http://schemas.openxmlformats.org/drawingml/2006/table">
            <a:tbl>
              <a:tblPr firstRow="1" bandRow="1">
                <a:tableStyleId>{7E9639D4-E3E2-4D34-9284-5A2195B3D0D7}</a:tableStyleId>
              </a:tblPr>
              <a:tblGrid>
                <a:gridCol w="2716276">
                  <a:extLst>
                    <a:ext uri="{9D8B030D-6E8A-4147-A177-3AD203B41FA5}">
                      <a16:colId xmlns:a16="http://schemas.microsoft.com/office/drawing/2014/main" val="887424858"/>
                    </a:ext>
                  </a:extLst>
                </a:gridCol>
                <a:gridCol w="864353">
                  <a:extLst>
                    <a:ext uri="{9D8B030D-6E8A-4147-A177-3AD203B41FA5}">
                      <a16:colId xmlns:a16="http://schemas.microsoft.com/office/drawing/2014/main" val="429358257"/>
                    </a:ext>
                  </a:extLst>
                </a:gridCol>
                <a:gridCol w="1339406">
                  <a:extLst>
                    <a:ext uri="{9D8B030D-6E8A-4147-A177-3AD203B41FA5}">
                      <a16:colId xmlns:a16="http://schemas.microsoft.com/office/drawing/2014/main" val="1496914023"/>
                    </a:ext>
                  </a:extLst>
                </a:gridCol>
              </a:tblGrid>
              <a:tr h="241917">
                <a:tc gridSpan="3">
                  <a:txBody>
                    <a:bodyPr/>
                    <a:lstStyle/>
                    <a:p>
                      <a:pPr algn="ctr"/>
                      <a:r>
                        <a:rPr lang="en-US" sz="1600" b="0" dirty="0">
                          <a:solidFill>
                            <a:schemeClr val="bg1"/>
                          </a:solidFill>
                        </a:rPr>
                        <a:t>Clustering</a:t>
                      </a:r>
                      <a:endParaRPr lang="en-GB" sz="1600" b="0" dirty="0"/>
                    </a:p>
                  </a:txBody>
                  <a:tcPr>
                    <a:solidFill>
                      <a:schemeClr val="tx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09864896"/>
                  </a:ext>
                </a:extLst>
              </a:tr>
              <a:tr h="396000">
                <a:tc>
                  <a:txBody>
                    <a:bodyPr/>
                    <a:lstStyle/>
                    <a:p>
                      <a:r>
                        <a:rPr lang="en-GB" sz="1600" dirty="0"/>
                        <a:t>Expectation Maximization</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4005110749"/>
                  </a:ext>
                </a:extLst>
              </a:tr>
              <a:tr h="396000">
                <a:tc>
                  <a:txBody>
                    <a:bodyPr/>
                    <a:lstStyle/>
                    <a:p>
                      <a:r>
                        <a:rPr lang="en-GB" sz="1600" dirty="0"/>
                        <a:t>Hierarchical k-Means</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1673604456"/>
                  </a:ext>
                </a:extLst>
              </a:tr>
              <a:tr h="396000">
                <a:tc>
                  <a:txBody>
                    <a:bodyPr/>
                    <a:lstStyle/>
                    <a:p>
                      <a:r>
                        <a:rPr lang="en-GB" sz="1600" dirty="0"/>
                        <a:t>O-Cluster</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3732067863"/>
                  </a:ext>
                </a:extLst>
              </a:tr>
            </a:tbl>
          </a:graphicData>
        </a:graphic>
      </p:graphicFrame>
      <p:graphicFrame>
        <p:nvGraphicFramePr>
          <p:cNvPr id="11" name="Table 10">
            <a:extLst>
              <a:ext uri="{FF2B5EF4-FFF2-40B4-BE49-F238E27FC236}">
                <a16:creationId xmlns:a16="http://schemas.microsoft.com/office/drawing/2014/main" id="{FFAB3746-E765-0F4E-B7C4-4AA5969CA6BC}"/>
              </a:ext>
            </a:extLst>
          </p:cNvPr>
          <p:cNvGraphicFramePr>
            <a:graphicFrameLocks noGrp="1"/>
          </p:cNvGraphicFramePr>
          <p:nvPr>
            <p:extLst>
              <p:ext uri="{D42A27DB-BD31-4B8C-83A1-F6EECF244321}">
                <p14:modId xmlns:p14="http://schemas.microsoft.com/office/powerpoint/2010/main" val="3669575013"/>
              </p:ext>
            </p:extLst>
          </p:nvPr>
        </p:nvGraphicFramePr>
        <p:xfrm>
          <a:off x="4920655" y="2795428"/>
          <a:ext cx="4920034" cy="731280"/>
        </p:xfrm>
        <a:graphic>
          <a:graphicData uri="http://schemas.openxmlformats.org/drawingml/2006/table">
            <a:tbl>
              <a:tblPr firstRow="1" bandRow="1">
                <a:tableStyleId>{7E9639D4-E3E2-4D34-9284-5A2195B3D0D7}</a:tableStyleId>
              </a:tblPr>
              <a:tblGrid>
                <a:gridCol w="3221730">
                  <a:extLst>
                    <a:ext uri="{9D8B030D-6E8A-4147-A177-3AD203B41FA5}">
                      <a16:colId xmlns:a16="http://schemas.microsoft.com/office/drawing/2014/main" val="887424858"/>
                    </a:ext>
                  </a:extLst>
                </a:gridCol>
                <a:gridCol w="849152">
                  <a:extLst>
                    <a:ext uri="{9D8B030D-6E8A-4147-A177-3AD203B41FA5}">
                      <a16:colId xmlns:a16="http://schemas.microsoft.com/office/drawing/2014/main" val="429358257"/>
                    </a:ext>
                  </a:extLst>
                </a:gridCol>
                <a:gridCol w="849152">
                  <a:extLst>
                    <a:ext uri="{9D8B030D-6E8A-4147-A177-3AD203B41FA5}">
                      <a16:colId xmlns:a16="http://schemas.microsoft.com/office/drawing/2014/main" val="1496914023"/>
                    </a:ext>
                  </a:extLst>
                </a:gridCol>
              </a:tblGrid>
              <a:tr h="25920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Anomaly Detection</a:t>
                      </a:r>
                    </a:p>
                  </a:txBody>
                  <a:tcPr>
                    <a:solidFill>
                      <a:schemeClr val="tx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13162617"/>
                  </a:ext>
                </a:extLst>
              </a:tr>
              <a:tr h="396000">
                <a:tc>
                  <a:txBody>
                    <a:bodyPr/>
                    <a:lstStyle/>
                    <a:p>
                      <a:r>
                        <a:rPr lang="en-GB" sz="1600" dirty="0"/>
                        <a:t>1 Class Support Vector Machine</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4005110749"/>
                  </a:ext>
                </a:extLst>
              </a:tr>
            </a:tbl>
          </a:graphicData>
        </a:graphic>
      </p:graphicFrame>
      <p:graphicFrame>
        <p:nvGraphicFramePr>
          <p:cNvPr id="13" name="Table 12">
            <a:extLst>
              <a:ext uri="{FF2B5EF4-FFF2-40B4-BE49-F238E27FC236}">
                <a16:creationId xmlns:a16="http://schemas.microsoft.com/office/drawing/2014/main" id="{B8D7BE3A-6B16-C944-BE96-ADCE01236A81}"/>
              </a:ext>
            </a:extLst>
          </p:cNvPr>
          <p:cNvGraphicFramePr>
            <a:graphicFrameLocks noGrp="1"/>
          </p:cNvGraphicFramePr>
          <p:nvPr>
            <p:extLst>
              <p:ext uri="{D42A27DB-BD31-4B8C-83A1-F6EECF244321}">
                <p14:modId xmlns:p14="http://schemas.microsoft.com/office/powerpoint/2010/main" val="4236522517"/>
              </p:ext>
            </p:extLst>
          </p:nvPr>
        </p:nvGraphicFramePr>
        <p:xfrm>
          <a:off x="4915725" y="393280"/>
          <a:ext cx="4058835" cy="731280"/>
        </p:xfrm>
        <a:graphic>
          <a:graphicData uri="http://schemas.openxmlformats.org/drawingml/2006/table">
            <a:tbl>
              <a:tblPr firstRow="1" bandRow="1">
                <a:tableStyleId>{7E9639D4-E3E2-4D34-9284-5A2195B3D0D7}</a:tableStyleId>
              </a:tblPr>
              <a:tblGrid>
                <a:gridCol w="2320261">
                  <a:extLst>
                    <a:ext uri="{9D8B030D-6E8A-4147-A177-3AD203B41FA5}">
                      <a16:colId xmlns:a16="http://schemas.microsoft.com/office/drawing/2014/main" val="887424858"/>
                    </a:ext>
                  </a:extLst>
                </a:gridCol>
                <a:gridCol w="869287">
                  <a:extLst>
                    <a:ext uri="{9D8B030D-6E8A-4147-A177-3AD203B41FA5}">
                      <a16:colId xmlns:a16="http://schemas.microsoft.com/office/drawing/2014/main" val="429358257"/>
                    </a:ext>
                  </a:extLst>
                </a:gridCol>
                <a:gridCol w="869287">
                  <a:extLst>
                    <a:ext uri="{9D8B030D-6E8A-4147-A177-3AD203B41FA5}">
                      <a16:colId xmlns:a16="http://schemas.microsoft.com/office/drawing/2014/main" val="1496914023"/>
                    </a:ext>
                  </a:extLst>
                </a:gridCol>
              </a:tblGrid>
              <a:tr h="259200">
                <a:tc gridSpan="3">
                  <a:txBody>
                    <a:bodyPr/>
                    <a:lstStyle/>
                    <a:p>
                      <a:pPr algn="ctr"/>
                      <a:r>
                        <a:rPr lang="en-US" sz="1600" b="1" dirty="0">
                          <a:solidFill>
                            <a:schemeClr val="bg1"/>
                          </a:solidFill>
                        </a:rPr>
                        <a:t>Market Basket Analysis</a:t>
                      </a:r>
                      <a:endParaRPr lang="en-GB" sz="1600" b="1" dirty="0"/>
                    </a:p>
                  </a:txBody>
                  <a:tcPr>
                    <a:solidFill>
                      <a:schemeClr val="tx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43403040"/>
                  </a:ext>
                </a:extLst>
              </a:tr>
              <a:tr h="396000">
                <a:tc>
                  <a:txBody>
                    <a:bodyPr/>
                    <a:lstStyle/>
                    <a:p>
                      <a:r>
                        <a:rPr lang="en-GB" sz="1600" dirty="0" err="1"/>
                        <a:t>Apriori</a:t>
                      </a:r>
                      <a:endParaRPr lang="en-GB" sz="1600" dirty="0"/>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4005110749"/>
                  </a:ext>
                </a:extLst>
              </a:tr>
            </a:tbl>
          </a:graphicData>
        </a:graphic>
      </p:graphicFrame>
      <p:graphicFrame>
        <p:nvGraphicFramePr>
          <p:cNvPr id="15" name="Table 14">
            <a:extLst>
              <a:ext uri="{FF2B5EF4-FFF2-40B4-BE49-F238E27FC236}">
                <a16:creationId xmlns:a16="http://schemas.microsoft.com/office/drawing/2014/main" id="{61676636-B8B9-ED44-A4CC-72F925F1FD92}"/>
              </a:ext>
            </a:extLst>
          </p:cNvPr>
          <p:cNvGraphicFramePr>
            <a:graphicFrameLocks noGrp="1"/>
          </p:cNvGraphicFramePr>
          <p:nvPr>
            <p:extLst>
              <p:ext uri="{D42A27DB-BD31-4B8C-83A1-F6EECF244321}">
                <p14:modId xmlns:p14="http://schemas.microsoft.com/office/powerpoint/2010/main" val="19099895"/>
              </p:ext>
            </p:extLst>
          </p:nvPr>
        </p:nvGraphicFramePr>
        <p:xfrm>
          <a:off x="4927798" y="3540353"/>
          <a:ext cx="4920033" cy="1127280"/>
        </p:xfrm>
        <a:graphic>
          <a:graphicData uri="http://schemas.openxmlformats.org/drawingml/2006/table">
            <a:tbl>
              <a:tblPr firstRow="1" bandRow="1">
                <a:tableStyleId>{7E9639D4-E3E2-4D34-9284-5A2195B3D0D7}</a:tableStyleId>
              </a:tblPr>
              <a:tblGrid>
                <a:gridCol w="3133563">
                  <a:extLst>
                    <a:ext uri="{9D8B030D-6E8A-4147-A177-3AD203B41FA5}">
                      <a16:colId xmlns:a16="http://schemas.microsoft.com/office/drawing/2014/main" val="887424858"/>
                    </a:ext>
                  </a:extLst>
                </a:gridCol>
                <a:gridCol w="893235">
                  <a:extLst>
                    <a:ext uri="{9D8B030D-6E8A-4147-A177-3AD203B41FA5}">
                      <a16:colId xmlns:a16="http://schemas.microsoft.com/office/drawing/2014/main" val="429358257"/>
                    </a:ext>
                  </a:extLst>
                </a:gridCol>
                <a:gridCol w="893235">
                  <a:extLst>
                    <a:ext uri="{9D8B030D-6E8A-4147-A177-3AD203B41FA5}">
                      <a16:colId xmlns:a16="http://schemas.microsoft.com/office/drawing/2014/main" val="1496914023"/>
                    </a:ext>
                  </a:extLst>
                </a:gridCol>
              </a:tblGrid>
              <a:tr h="259200">
                <a:tc gridSpan="3">
                  <a:txBody>
                    <a:bodyPr/>
                    <a:lstStyle/>
                    <a:p>
                      <a:pPr algn="ctr"/>
                      <a:r>
                        <a:rPr lang="en-US" sz="1600" b="1" dirty="0">
                          <a:solidFill>
                            <a:schemeClr val="bg1"/>
                          </a:solidFill>
                        </a:rPr>
                        <a:t>Attribute Importance</a:t>
                      </a:r>
                      <a:endParaRPr lang="en-GB" sz="1600" b="1" dirty="0"/>
                    </a:p>
                  </a:txBody>
                  <a:tcPr>
                    <a:solidFill>
                      <a:schemeClr val="tx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43403040"/>
                  </a:ext>
                </a:extLst>
              </a:tr>
              <a:tr h="396000">
                <a:tc>
                  <a:txBody>
                    <a:bodyPr/>
                    <a:lstStyle/>
                    <a:p>
                      <a:r>
                        <a:rPr lang="en-GB" sz="1600" dirty="0"/>
                        <a:t>Minimum Description Length</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4005110749"/>
                  </a:ext>
                </a:extLst>
              </a:tr>
              <a:tr h="396000">
                <a:tc>
                  <a:txBody>
                    <a:bodyPr/>
                    <a:lstStyle/>
                    <a:p>
                      <a:r>
                        <a:rPr lang="en-GB" sz="1600" dirty="0"/>
                        <a:t>CUR matrix decomposition</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2438419152"/>
                  </a:ext>
                </a:extLst>
              </a:tr>
            </a:tbl>
          </a:graphicData>
        </a:graphic>
      </p:graphicFrame>
      <p:graphicFrame>
        <p:nvGraphicFramePr>
          <p:cNvPr id="18" name="Table 17">
            <a:extLst>
              <a:ext uri="{FF2B5EF4-FFF2-40B4-BE49-F238E27FC236}">
                <a16:creationId xmlns:a16="http://schemas.microsoft.com/office/drawing/2014/main" id="{591A8C34-4C63-D14B-A167-A74D70B02D03}"/>
              </a:ext>
            </a:extLst>
          </p:cNvPr>
          <p:cNvGraphicFramePr>
            <a:graphicFrameLocks noGrp="1"/>
          </p:cNvGraphicFramePr>
          <p:nvPr>
            <p:extLst>
              <p:ext uri="{D42A27DB-BD31-4B8C-83A1-F6EECF244321}">
                <p14:modId xmlns:p14="http://schemas.microsoft.com/office/powerpoint/2010/main" val="3829687878"/>
              </p:ext>
            </p:extLst>
          </p:nvPr>
        </p:nvGraphicFramePr>
        <p:xfrm>
          <a:off x="4927797" y="4678054"/>
          <a:ext cx="5184134" cy="1919280"/>
        </p:xfrm>
        <a:graphic>
          <a:graphicData uri="http://schemas.openxmlformats.org/drawingml/2006/table">
            <a:tbl>
              <a:tblPr firstRow="1" bandRow="1">
                <a:tableStyleId>{7E9639D4-E3E2-4D34-9284-5A2195B3D0D7}</a:tableStyleId>
              </a:tblPr>
              <a:tblGrid>
                <a:gridCol w="3343744">
                  <a:extLst>
                    <a:ext uri="{9D8B030D-6E8A-4147-A177-3AD203B41FA5}">
                      <a16:colId xmlns:a16="http://schemas.microsoft.com/office/drawing/2014/main" val="887424858"/>
                    </a:ext>
                  </a:extLst>
                </a:gridCol>
                <a:gridCol w="818387">
                  <a:extLst>
                    <a:ext uri="{9D8B030D-6E8A-4147-A177-3AD203B41FA5}">
                      <a16:colId xmlns:a16="http://schemas.microsoft.com/office/drawing/2014/main" val="429358257"/>
                    </a:ext>
                  </a:extLst>
                </a:gridCol>
                <a:gridCol w="1022003">
                  <a:extLst>
                    <a:ext uri="{9D8B030D-6E8A-4147-A177-3AD203B41FA5}">
                      <a16:colId xmlns:a16="http://schemas.microsoft.com/office/drawing/2014/main" val="1496914023"/>
                    </a:ext>
                  </a:extLst>
                </a:gridCol>
              </a:tblGrid>
              <a:tr h="0">
                <a:tc gridSpan="3">
                  <a:txBody>
                    <a:bodyPr/>
                    <a:lstStyle/>
                    <a:p>
                      <a:pPr algn="ctr"/>
                      <a:r>
                        <a:rPr lang="en-US" sz="1600" b="1" dirty="0">
                          <a:solidFill>
                            <a:schemeClr val="bg1"/>
                          </a:solidFill>
                        </a:rPr>
                        <a:t>Feature Extraction</a:t>
                      </a:r>
                      <a:endParaRPr lang="en-GB" sz="1600" b="1" dirty="0"/>
                    </a:p>
                  </a:txBody>
                  <a:tcPr>
                    <a:solidFill>
                      <a:schemeClr val="tx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43403040"/>
                  </a:ext>
                </a:extLst>
              </a:tr>
              <a:tr h="396000">
                <a:tc>
                  <a:txBody>
                    <a:bodyPr/>
                    <a:lstStyle/>
                    <a:p>
                      <a:r>
                        <a:rPr lang="en-GB" sz="1600" dirty="0"/>
                        <a:t>Explicit Semantic Analysis</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4005110749"/>
                  </a:ext>
                </a:extLst>
              </a:tr>
              <a:tr h="396000">
                <a:tc>
                  <a:txBody>
                    <a:bodyPr/>
                    <a:lstStyle/>
                    <a:p>
                      <a:r>
                        <a:rPr lang="en-GB" sz="1600" dirty="0"/>
                        <a:t>Non-Negative Matrix Factorization</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2438419152"/>
                  </a:ext>
                </a:extLst>
              </a:tr>
              <a:tr h="396000">
                <a:tc>
                  <a:txBody>
                    <a:bodyPr/>
                    <a:lstStyle/>
                    <a:p>
                      <a:r>
                        <a:rPr lang="en-GB" sz="1600" dirty="0"/>
                        <a:t>Singular Value Decomposition</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3919182829"/>
                  </a:ext>
                </a:extLst>
              </a:tr>
              <a:tr h="396000">
                <a:tc>
                  <a:txBody>
                    <a:bodyPr/>
                    <a:lstStyle/>
                    <a:p>
                      <a:r>
                        <a:rPr lang="en-GB" sz="1600" dirty="0"/>
                        <a:t>Principal Component Analysis </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4294762434"/>
                  </a:ext>
                </a:extLst>
              </a:tr>
            </a:tbl>
          </a:graphicData>
        </a:graphic>
      </p:graphicFrame>
      <p:graphicFrame>
        <p:nvGraphicFramePr>
          <p:cNvPr id="19" name="Table 18">
            <a:extLst>
              <a:ext uri="{FF2B5EF4-FFF2-40B4-BE49-F238E27FC236}">
                <a16:creationId xmlns:a16="http://schemas.microsoft.com/office/drawing/2014/main" id="{E4D053DD-BC95-0B45-8A9F-D5D446F68620}"/>
              </a:ext>
            </a:extLst>
          </p:cNvPr>
          <p:cNvGraphicFramePr>
            <a:graphicFrameLocks noGrp="1"/>
          </p:cNvGraphicFramePr>
          <p:nvPr>
            <p:extLst>
              <p:ext uri="{D42A27DB-BD31-4B8C-83A1-F6EECF244321}">
                <p14:modId xmlns:p14="http://schemas.microsoft.com/office/powerpoint/2010/main" val="1733974830"/>
              </p:ext>
            </p:extLst>
          </p:nvPr>
        </p:nvGraphicFramePr>
        <p:xfrm>
          <a:off x="9164093" y="82280"/>
          <a:ext cx="2684260" cy="1127280"/>
        </p:xfrm>
        <a:graphic>
          <a:graphicData uri="http://schemas.openxmlformats.org/drawingml/2006/table">
            <a:tbl>
              <a:tblPr firstRow="1" bandRow="1">
                <a:tableStyleId>{7E9639D4-E3E2-4D34-9284-5A2195B3D0D7}</a:tableStyleId>
              </a:tblPr>
              <a:tblGrid>
                <a:gridCol w="2139950">
                  <a:extLst>
                    <a:ext uri="{9D8B030D-6E8A-4147-A177-3AD203B41FA5}">
                      <a16:colId xmlns:a16="http://schemas.microsoft.com/office/drawing/2014/main" val="887424858"/>
                    </a:ext>
                  </a:extLst>
                </a:gridCol>
                <a:gridCol w="544310">
                  <a:extLst>
                    <a:ext uri="{9D8B030D-6E8A-4147-A177-3AD203B41FA5}">
                      <a16:colId xmlns:a16="http://schemas.microsoft.com/office/drawing/2014/main" val="429358257"/>
                    </a:ext>
                  </a:extLst>
                </a:gridCol>
              </a:tblGrid>
              <a:tr h="0">
                <a:tc gridSpan="2">
                  <a:txBody>
                    <a:bodyPr/>
                    <a:lstStyle/>
                    <a:p>
                      <a:pPr algn="ctr"/>
                      <a:r>
                        <a:rPr lang="en-US" sz="1600" b="1" dirty="0">
                          <a:solidFill>
                            <a:schemeClr val="bg1"/>
                          </a:solidFill>
                        </a:rPr>
                        <a:t>Time Series</a:t>
                      </a:r>
                      <a:endParaRPr lang="en-GB" sz="1600" b="1" dirty="0"/>
                    </a:p>
                  </a:txBody>
                  <a:tcPr>
                    <a:solidFill>
                      <a:schemeClr val="tx1"/>
                    </a:solidFill>
                  </a:tcPr>
                </a:tc>
                <a:tc hMerge="1">
                  <a:txBody>
                    <a:bodyPr/>
                    <a:lstStyle/>
                    <a:p>
                      <a:endParaRPr lang="en-GB"/>
                    </a:p>
                  </a:txBody>
                  <a:tcPr/>
                </a:tc>
                <a:extLst>
                  <a:ext uri="{0D108BD9-81ED-4DB2-BD59-A6C34878D82A}">
                    <a16:rowId xmlns:a16="http://schemas.microsoft.com/office/drawing/2014/main" val="2643403040"/>
                  </a:ext>
                </a:extLst>
              </a:tr>
              <a:tr h="396000">
                <a:tc>
                  <a:txBody>
                    <a:bodyPr/>
                    <a:lstStyle/>
                    <a:p>
                      <a:r>
                        <a:rPr lang="en-GB" sz="1600" dirty="0"/>
                        <a:t>Exponential Smoothing</a:t>
                      </a:r>
                    </a:p>
                  </a:txBody>
                  <a:tcPr/>
                </a:tc>
                <a:tc>
                  <a:txBody>
                    <a:bodyPr/>
                    <a:lstStyle/>
                    <a:p>
                      <a:pPr algn="ctr"/>
                      <a:endParaRPr lang="en-GB" sz="1600" dirty="0"/>
                    </a:p>
                  </a:txBody>
                  <a:tcPr/>
                </a:tc>
                <a:extLst>
                  <a:ext uri="{0D108BD9-81ED-4DB2-BD59-A6C34878D82A}">
                    <a16:rowId xmlns:a16="http://schemas.microsoft.com/office/drawing/2014/main" val="4005110749"/>
                  </a:ext>
                </a:extLst>
              </a:tr>
              <a:tr h="396000">
                <a:tc>
                  <a:txBody>
                    <a:bodyPr/>
                    <a:lstStyle/>
                    <a:p>
                      <a:r>
                        <a:rPr lang="en-GB" sz="1600" dirty="0"/>
                        <a:t>ARIMA</a:t>
                      </a:r>
                    </a:p>
                  </a:txBody>
                  <a:tcPr/>
                </a:tc>
                <a:tc>
                  <a:txBody>
                    <a:bodyPr/>
                    <a:lstStyle/>
                    <a:p>
                      <a:pPr algn="ctr"/>
                      <a:endParaRPr lang="en-GB" sz="1600" dirty="0"/>
                    </a:p>
                  </a:txBody>
                  <a:tcPr/>
                </a:tc>
                <a:extLst>
                  <a:ext uri="{0D108BD9-81ED-4DB2-BD59-A6C34878D82A}">
                    <a16:rowId xmlns:a16="http://schemas.microsoft.com/office/drawing/2014/main" val="1300621764"/>
                  </a:ext>
                </a:extLst>
              </a:tr>
            </a:tbl>
          </a:graphicData>
        </a:graphic>
      </p:graphicFrame>
      <p:grpSp>
        <p:nvGrpSpPr>
          <p:cNvPr id="23" name="Group 22">
            <a:extLst>
              <a:ext uri="{FF2B5EF4-FFF2-40B4-BE49-F238E27FC236}">
                <a16:creationId xmlns:a16="http://schemas.microsoft.com/office/drawing/2014/main" id="{226DBB79-8901-024F-8A10-EFB76D08A5C6}"/>
              </a:ext>
            </a:extLst>
          </p:cNvPr>
          <p:cNvGrpSpPr/>
          <p:nvPr/>
        </p:nvGrpSpPr>
        <p:grpSpPr>
          <a:xfrm>
            <a:off x="2420608" y="674887"/>
            <a:ext cx="1626982" cy="488798"/>
            <a:chOff x="2712647" y="2110929"/>
            <a:chExt cx="1626982" cy="488798"/>
          </a:xfrm>
        </p:grpSpPr>
        <p:pic>
          <p:nvPicPr>
            <p:cNvPr id="25" name="Picture 24">
              <a:extLst>
                <a:ext uri="{FF2B5EF4-FFF2-40B4-BE49-F238E27FC236}">
                  <a16:creationId xmlns:a16="http://schemas.microsoft.com/office/drawing/2014/main" id="{6D663B96-628C-9D42-BB46-D98B6C46F61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26" name="Picture 25" descr="Oracle-R-icon2.jpg">
              <a:extLst>
                <a:ext uri="{FF2B5EF4-FFF2-40B4-BE49-F238E27FC236}">
                  <a16:creationId xmlns:a16="http://schemas.microsoft.com/office/drawing/2014/main" id="{B7CCBB39-98DD-8342-8AE0-86B5E0015D36}"/>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27" name="Picture 26">
              <a:extLst>
                <a:ext uri="{FF2B5EF4-FFF2-40B4-BE49-F238E27FC236}">
                  <a16:creationId xmlns:a16="http://schemas.microsoft.com/office/drawing/2014/main" id="{E667C852-0F82-B64B-8046-CF68284FB4C3}"/>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28" name="Group 27">
            <a:extLst>
              <a:ext uri="{FF2B5EF4-FFF2-40B4-BE49-F238E27FC236}">
                <a16:creationId xmlns:a16="http://schemas.microsoft.com/office/drawing/2014/main" id="{491A544E-EBCF-0647-9473-33C93A1BF819}"/>
              </a:ext>
            </a:extLst>
          </p:cNvPr>
          <p:cNvGrpSpPr/>
          <p:nvPr/>
        </p:nvGrpSpPr>
        <p:grpSpPr>
          <a:xfrm>
            <a:off x="2420608" y="1086031"/>
            <a:ext cx="1626982" cy="488798"/>
            <a:chOff x="2712647" y="2110929"/>
            <a:chExt cx="1626982" cy="488798"/>
          </a:xfrm>
        </p:grpSpPr>
        <p:pic>
          <p:nvPicPr>
            <p:cNvPr id="30" name="Picture 29">
              <a:extLst>
                <a:ext uri="{FF2B5EF4-FFF2-40B4-BE49-F238E27FC236}">
                  <a16:creationId xmlns:a16="http://schemas.microsoft.com/office/drawing/2014/main" id="{7A69745A-537A-C84F-B61D-A40AD9FDC10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31" name="Picture 30" descr="Oracle-R-icon2.jpg">
              <a:extLst>
                <a:ext uri="{FF2B5EF4-FFF2-40B4-BE49-F238E27FC236}">
                  <a16:creationId xmlns:a16="http://schemas.microsoft.com/office/drawing/2014/main" id="{A5B8B9D7-04CA-E64D-A55E-70680FDDD11F}"/>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32" name="Picture 31">
              <a:extLst>
                <a:ext uri="{FF2B5EF4-FFF2-40B4-BE49-F238E27FC236}">
                  <a16:creationId xmlns:a16="http://schemas.microsoft.com/office/drawing/2014/main" id="{CBC0DE31-1511-014A-905B-72DF9AD8F43A}"/>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33" name="Group 32">
            <a:extLst>
              <a:ext uri="{FF2B5EF4-FFF2-40B4-BE49-F238E27FC236}">
                <a16:creationId xmlns:a16="http://schemas.microsoft.com/office/drawing/2014/main" id="{FDD99B6F-6E54-FF44-B178-75BAF14CE294}"/>
              </a:ext>
            </a:extLst>
          </p:cNvPr>
          <p:cNvGrpSpPr/>
          <p:nvPr/>
        </p:nvGrpSpPr>
        <p:grpSpPr>
          <a:xfrm>
            <a:off x="2420608" y="1472696"/>
            <a:ext cx="1626982" cy="488798"/>
            <a:chOff x="2712647" y="2110929"/>
            <a:chExt cx="1626982" cy="488798"/>
          </a:xfrm>
        </p:grpSpPr>
        <p:pic>
          <p:nvPicPr>
            <p:cNvPr id="35" name="Picture 34">
              <a:extLst>
                <a:ext uri="{FF2B5EF4-FFF2-40B4-BE49-F238E27FC236}">
                  <a16:creationId xmlns:a16="http://schemas.microsoft.com/office/drawing/2014/main" id="{0F4645AA-28C2-9448-9CBE-56CB32DF18B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36" name="Picture 35" descr="Oracle-R-icon2.jpg">
              <a:extLst>
                <a:ext uri="{FF2B5EF4-FFF2-40B4-BE49-F238E27FC236}">
                  <a16:creationId xmlns:a16="http://schemas.microsoft.com/office/drawing/2014/main" id="{701F2609-39CB-4144-902B-4581CEE482AD}"/>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37" name="Picture 36">
              <a:extLst>
                <a:ext uri="{FF2B5EF4-FFF2-40B4-BE49-F238E27FC236}">
                  <a16:creationId xmlns:a16="http://schemas.microsoft.com/office/drawing/2014/main" id="{023FD544-E227-BE4C-ADC5-C7BE70B64B26}"/>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38" name="Group 37">
            <a:extLst>
              <a:ext uri="{FF2B5EF4-FFF2-40B4-BE49-F238E27FC236}">
                <a16:creationId xmlns:a16="http://schemas.microsoft.com/office/drawing/2014/main" id="{D8612087-F4DE-B448-ABCE-92B62E249AE9}"/>
              </a:ext>
            </a:extLst>
          </p:cNvPr>
          <p:cNvGrpSpPr/>
          <p:nvPr/>
        </p:nvGrpSpPr>
        <p:grpSpPr>
          <a:xfrm>
            <a:off x="2420608" y="1871557"/>
            <a:ext cx="1626982" cy="488798"/>
            <a:chOff x="2712647" y="2110929"/>
            <a:chExt cx="1626982" cy="488798"/>
          </a:xfrm>
        </p:grpSpPr>
        <p:pic>
          <p:nvPicPr>
            <p:cNvPr id="40" name="Picture 39">
              <a:extLst>
                <a:ext uri="{FF2B5EF4-FFF2-40B4-BE49-F238E27FC236}">
                  <a16:creationId xmlns:a16="http://schemas.microsoft.com/office/drawing/2014/main" id="{3E303E0F-70B1-6848-9B88-E6C5652EA3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41" name="Picture 40" descr="Oracle-R-icon2.jpg">
              <a:extLst>
                <a:ext uri="{FF2B5EF4-FFF2-40B4-BE49-F238E27FC236}">
                  <a16:creationId xmlns:a16="http://schemas.microsoft.com/office/drawing/2014/main" id="{91220FF6-9EF6-C649-AECF-0BBF3090AFF4}"/>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42" name="Picture 41">
              <a:extLst>
                <a:ext uri="{FF2B5EF4-FFF2-40B4-BE49-F238E27FC236}">
                  <a16:creationId xmlns:a16="http://schemas.microsoft.com/office/drawing/2014/main" id="{9AC8EEC1-C178-3A45-A931-A3E9FECCDCA7}"/>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43" name="Group 42">
            <a:extLst>
              <a:ext uri="{FF2B5EF4-FFF2-40B4-BE49-F238E27FC236}">
                <a16:creationId xmlns:a16="http://schemas.microsoft.com/office/drawing/2014/main" id="{581161CB-C464-9345-8BEA-CF8DC0191C49}"/>
              </a:ext>
            </a:extLst>
          </p:cNvPr>
          <p:cNvGrpSpPr/>
          <p:nvPr/>
        </p:nvGrpSpPr>
        <p:grpSpPr>
          <a:xfrm>
            <a:off x="2420608" y="2273694"/>
            <a:ext cx="1621762" cy="488798"/>
            <a:chOff x="2733968" y="3864541"/>
            <a:chExt cx="1621762" cy="488798"/>
          </a:xfrm>
        </p:grpSpPr>
        <p:pic>
          <p:nvPicPr>
            <p:cNvPr id="44" name="Picture 43">
              <a:extLst>
                <a:ext uri="{FF2B5EF4-FFF2-40B4-BE49-F238E27FC236}">
                  <a16:creationId xmlns:a16="http://schemas.microsoft.com/office/drawing/2014/main" id="{10A80148-8EE3-B946-BC23-C549A2B2331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17758" y="3958860"/>
              <a:ext cx="337972" cy="288000"/>
            </a:xfrm>
            <a:prstGeom prst="rect">
              <a:avLst/>
            </a:prstGeom>
          </p:spPr>
        </p:pic>
        <p:pic>
          <p:nvPicPr>
            <p:cNvPr id="45" name="Picture 44">
              <a:extLst>
                <a:ext uri="{FF2B5EF4-FFF2-40B4-BE49-F238E27FC236}">
                  <a16:creationId xmlns:a16="http://schemas.microsoft.com/office/drawing/2014/main" id="{F5543B11-75E3-E34D-93EC-35072F444E31}"/>
                </a:ext>
              </a:extLst>
            </p:cNvPr>
            <p:cNvPicPr>
              <a:picLocks noChangeAspect="1"/>
            </p:cNvPicPr>
            <p:nvPr/>
          </p:nvPicPr>
          <p:blipFill>
            <a:blip r:embed="rId5"/>
            <a:stretch>
              <a:fillRect/>
            </a:stretch>
          </p:blipFill>
          <p:spPr>
            <a:xfrm>
              <a:off x="2733968" y="3864541"/>
              <a:ext cx="488798" cy="488798"/>
            </a:xfrm>
            <a:prstGeom prst="rect">
              <a:avLst/>
            </a:prstGeom>
          </p:spPr>
        </p:pic>
      </p:grpSp>
      <p:grpSp>
        <p:nvGrpSpPr>
          <p:cNvPr id="46" name="Group 45">
            <a:extLst>
              <a:ext uri="{FF2B5EF4-FFF2-40B4-BE49-F238E27FC236}">
                <a16:creationId xmlns:a16="http://schemas.microsoft.com/office/drawing/2014/main" id="{59812A9C-85ED-CC4C-8FBB-0353B70C1EB1}"/>
              </a:ext>
            </a:extLst>
          </p:cNvPr>
          <p:cNvGrpSpPr/>
          <p:nvPr/>
        </p:nvGrpSpPr>
        <p:grpSpPr>
          <a:xfrm>
            <a:off x="2420608" y="2667286"/>
            <a:ext cx="1621762" cy="488798"/>
            <a:chOff x="2733968" y="3864541"/>
            <a:chExt cx="1621762" cy="488798"/>
          </a:xfrm>
        </p:grpSpPr>
        <p:pic>
          <p:nvPicPr>
            <p:cNvPr id="47" name="Picture 46">
              <a:extLst>
                <a:ext uri="{FF2B5EF4-FFF2-40B4-BE49-F238E27FC236}">
                  <a16:creationId xmlns:a16="http://schemas.microsoft.com/office/drawing/2014/main" id="{9177C2CE-269B-1446-981E-80380F13932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17758" y="3958860"/>
              <a:ext cx="337972" cy="288000"/>
            </a:xfrm>
            <a:prstGeom prst="rect">
              <a:avLst/>
            </a:prstGeom>
          </p:spPr>
        </p:pic>
        <p:pic>
          <p:nvPicPr>
            <p:cNvPr id="48" name="Picture 47">
              <a:extLst>
                <a:ext uri="{FF2B5EF4-FFF2-40B4-BE49-F238E27FC236}">
                  <a16:creationId xmlns:a16="http://schemas.microsoft.com/office/drawing/2014/main" id="{780257E3-41DB-5546-A4EE-B40B1FA30B3E}"/>
                </a:ext>
              </a:extLst>
            </p:cNvPr>
            <p:cNvPicPr>
              <a:picLocks noChangeAspect="1"/>
            </p:cNvPicPr>
            <p:nvPr/>
          </p:nvPicPr>
          <p:blipFill>
            <a:blip r:embed="rId5"/>
            <a:stretch>
              <a:fillRect/>
            </a:stretch>
          </p:blipFill>
          <p:spPr>
            <a:xfrm>
              <a:off x="2733968" y="3864541"/>
              <a:ext cx="488798" cy="488798"/>
            </a:xfrm>
            <a:prstGeom prst="rect">
              <a:avLst/>
            </a:prstGeom>
          </p:spPr>
        </p:pic>
      </p:grpSp>
      <p:grpSp>
        <p:nvGrpSpPr>
          <p:cNvPr id="49" name="Group 48">
            <a:extLst>
              <a:ext uri="{FF2B5EF4-FFF2-40B4-BE49-F238E27FC236}">
                <a16:creationId xmlns:a16="http://schemas.microsoft.com/office/drawing/2014/main" id="{7D8F503D-E03B-8C42-A658-6AE8F8EB344A}"/>
              </a:ext>
            </a:extLst>
          </p:cNvPr>
          <p:cNvGrpSpPr/>
          <p:nvPr/>
        </p:nvGrpSpPr>
        <p:grpSpPr>
          <a:xfrm>
            <a:off x="2359233" y="3881705"/>
            <a:ext cx="1626982" cy="488798"/>
            <a:chOff x="2712647" y="2110929"/>
            <a:chExt cx="1626982" cy="488798"/>
          </a:xfrm>
        </p:grpSpPr>
        <p:pic>
          <p:nvPicPr>
            <p:cNvPr id="51" name="Picture 50">
              <a:extLst>
                <a:ext uri="{FF2B5EF4-FFF2-40B4-BE49-F238E27FC236}">
                  <a16:creationId xmlns:a16="http://schemas.microsoft.com/office/drawing/2014/main" id="{CDAB5EB9-85C7-4942-A9E3-73409F16AD7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52" name="Picture 51" descr="Oracle-R-icon2.jpg">
              <a:extLst>
                <a:ext uri="{FF2B5EF4-FFF2-40B4-BE49-F238E27FC236}">
                  <a16:creationId xmlns:a16="http://schemas.microsoft.com/office/drawing/2014/main" id="{49C09862-2831-C74D-898D-48FB46BF738C}"/>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53" name="Picture 52">
              <a:extLst>
                <a:ext uri="{FF2B5EF4-FFF2-40B4-BE49-F238E27FC236}">
                  <a16:creationId xmlns:a16="http://schemas.microsoft.com/office/drawing/2014/main" id="{6088FE7D-9205-EC48-876D-8DAF126C89EC}"/>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54" name="Group 53">
            <a:extLst>
              <a:ext uri="{FF2B5EF4-FFF2-40B4-BE49-F238E27FC236}">
                <a16:creationId xmlns:a16="http://schemas.microsoft.com/office/drawing/2014/main" id="{DAC18975-94C8-FB4E-BE17-DBC351484590}"/>
              </a:ext>
            </a:extLst>
          </p:cNvPr>
          <p:cNvGrpSpPr/>
          <p:nvPr/>
        </p:nvGrpSpPr>
        <p:grpSpPr>
          <a:xfrm>
            <a:off x="2393909" y="4285370"/>
            <a:ext cx="1626982" cy="488798"/>
            <a:chOff x="2712647" y="2110929"/>
            <a:chExt cx="1626982" cy="488798"/>
          </a:xfrm>
        </p:grpSpPr>
        <p:pic>
          <p:nvPicPr>
            <p:cNvPr id="56" name="Picture 55">
              <a:extLst>
                <a:ext uri="{FF2B5EF4-FFF2-40B4-BE49-F238E27FC236}">
                  <a16:creationId xmlns:a16="http://schemas.microsoft.com/office/drawing/2014/main" id="{CC2F1A03-8C2A-FD41-BE08-F3F31580E20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57" name="Picture 56" descr="Oracle-R-icon2.jpg">
              <a:extLst>
                <a:ext uri="{FF2B5EF4-FFF2-40B4-BE49-F238E27FC236}">
                  <a16:creationId xmlns:a16="http://schemas.microsoft.com/office/drawing/2014/main" id="{071B980D-215F-E74C-9258-4BEF22E7A8DA}"/>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58" name="Picture 57">
              <a:extLst>
                <a:ext uri="{FF2B5EF4-FFF2-40B4-BE49-F238E27FC236}">
                  <a16:creationId xmlns:a16="http://schemas.microsoft.com/office/drawing/2014/main" id="{70F5F1F6-859A-8D4F-95AF-CEF48B75F75C}"/>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59" name="Group 58">
            <a:extLst>
              <a:ext uri="{FF2B5EF4-FFF2-40B4-BE49-F238E27FC236}">
                <a16:creationId xmlns:a16="http://schemas.microsoft.com/office/drawing/2014/main" id="{D1074757-5A92-FC4C-B182-08925F3EF75A}"/>
              </a:ext>
            </a:extLst>
          </p:cNvPr>
          <p:cNvGrpSpPr/>
          <p:nvPr/>
        </p:nvGrpSpPr>
        <p:grpSpPr>
          <a:xfrm>
            <a:off x="2399129" y="4685113"/>
            <a:ext cx="1621762" cy="488798"/>
            <a:chOff x="2733968" y="3864541"/>
            <a:chExt cx="1621762" cy="488798"/>
          </a:xfrm>
        </p:grpSpPr>
        <p:pic>
          <p:nvPicPr>
            <p:cNvPr id="60" name="Picture 59">
              <a:extLst>
                <a:ext uri="{FF2B5EF4-FFF2-40B4-BE49-F238E27FC236}">
                  <a16:creationId xmlns:a16="http://schemas.microsoft.com/office/drawing/2014/main" id="{D4B69040-0B3C-AB42-91AB-97BC2F01CEE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17758" y="3958860"/>
              <a:ext cx="337972" cy="288000"/>
            </a:xfrm>
            <a:prstGeom prst="rect">
              <a:avLst/>
            </a:prstGeom>
          </p:spPr>
        </p:pic>
        <p:pic>
          <p:nvPicPr>
            <p:cNvPr id="61" name="Picture 60">
              <a:extLst>
                <a:ext uri="{FF2B5EF4-FFF2-40B4-BE49-F238E27FC236}">
                  <a16:creationId xmlns:a16="http://schemas.microsoft.com/office/drawing/2014/main" id="{467F038A-50C0-5444-BC38-B42FF8FA7029}"/>
                </a:ext>
              </a:extLst>
            </p:cNvPr>
            <p:cNvPicPr>
              <a:picLocks noChangeAspect="1"/>
            </p:cNvPicPr>
            <p:nvPr/>
          </p:nvPicPr>
          <p:blipFill>
            <a:blip r:embed="rId5"/>
            <a:stretch>
              <a:fillRect/>
            </a:stretch>
          </p:blipFill>
          <p:spPr>
            <a:xfrm>
              <a:off x="2733968" y="3864541"/>
              <a:ext cx="488798" cy="488798"/>
            </a:xfrm>
            <a:prstGeom prst="rect">
              <a:avLst/>
            </a:prstGeom>
          </p:spPr>
        </p:pic>
      </p:grpSp>
      <p:grpSp>
        <p:nvGrpSpPr>
          <p:cNvPr id="62" name="Group 61">
            <a:extLst>
              <a:ext uri="{FF2B5EF4-FFF2-40B4-BE49-F238E27FC236}">
                <a16:creationId xmlns:a16="http://schemas.microsoft.com/office/drawing/2014/main" id="{2E77365D-66C5-CA4F-9B5D-146B65A2ECEF}"/>
              </a:ext>
            </a:extLst>
          </p:cNvPr>
          <p:cNvGrpSpPr/>
          <p:nvPr/>
        </p:nvGrpSpPr>
        <p:grpSpPr>
          <a:xfrm>
            <a:off x="7189295" y="687578"/>
            <a:ext cx="1626982" cy="488798"/>
            <a:chOff x="2712647" y="2110929"/>
            <a:chExt cx="1626982" cy="488798"/>
          </a:xfrm>
        </p:grpSpPr>
        <p:pic>
          <p:nvPicPr>
            <p:cNvPr id="64" name="Picture 63">
              <a:extLst>
                <a:ext uri="{FF2B5EF4-FFF2-40B4-BE49-F238E27FC236}">
                  <a16:creationId xmlns:a16="http://schemas.microsoft.com/office/drawing/2014/main" id="{9ECE4003-0AB4-4549-A7BD-AEC348CBC81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65" name="Picture 64" descr="Oracle-R-icon2.jpg">
              <a:extLst>
                <a:ext uri="{FF2B5EF4-FFF2-40B4-BE49-F238E27FC236}">
                  <a16:creationId xmlns:a16="http://schemas.microsoft.com/office/drawing/2014/main" id="{76E3A02B-AB14-A94C-832C-11B87F2906DB}"/>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66" name="Picture 65">
              <a:extLst>
                <a:ext uri="{FF2B5EF4-FFF2-40B4-BE49-F238E27FC236}">
                  <a16:creationId xmlns:a16="http://schemas.microsoft.com/office/drawing/2014/main" id="{5DAE07DA-E836-3F4F-8569-37E5C5C246F0}"/>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68" name="Group 67">
            <a:extLst>
              <a:ext uri="{FF2B5EF4-FFF2-40B4-BE49-F238E27FC236}">
                <a16:creationId xmlns:a16="http://schemas.microsoft.com/office/drawing/2014/main" id="{76164252-B4BE-7147-9B1A-B40752050502}"/>
              </a:ext>
            </a:extLst>
          </p:cNvPr>
          <p:cNvGrpSpPr/>
          <p:nvPr/>
        </p:nvGrpSpPr>
        <p:grpSpPr>
          <a:xfrm>
            <a:off x="7659798" y="1559316"/>
            <a:ext cx="1626982" cy="488798"/>
            <a:chOff x="2712647" y="2110929"/>
            <a:chExt cx="1626982" cy="488798"/>
          </a:xfrm>
        </p:grpSpPr>
        <p:pic>
          <p:nvPicPr>
            <p:cNvPr id="70" name="Picture 69">
              <a:extLst>
                <a:ext uri="{FF2B5EF4-FFF2-40B4-BE49-F238E27FC236}">
                  <a16:creationId xmlns:a16="http://schemas.microsoft.com/office/drawing/2014/main" id="{DBA1700E-2B24-1F46-A94B-D402CF8DFD3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71" name="Picture 70" descr="Oracle-R-icon2.jpg">
              <a:extLst>
                <a:ext uri="{FF2B5EF4-FFF2-40B4-BE49-F238E27FC236}">
                  <a16:creationId xmlns:a16="http://schemas.microsoft.com/office/drawing/2014/main" id="{FC562595-681F-B14E-AFA2-176540E4BAAA}"/>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72" name="Picture 71">
              <a:extLst>
                <a:ext uri="{FF2B5EF4-FFF2-40B4-BE49-F238E27FC236}">
                  <a16:creationId xmlns:a16="http://schemas.microsoft.com/office/drawing/2014/main" id="{B7EDAB1B-821C-1D4E-8A11-59A51B2EBA13}"/>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73" name="Group 72">
            <a:extLst>
              <a:ext uri="{FF2B5EF4-FFF2-40B4-BE49-F238E27FC236}">
                <a16:creationId xmlns:a16="http://schemas.microsoft.com/office/drawing/2014/main" id="{9A761BA5-64A7-614A-96A9-33CFCD27D35B}"/>
              </a:ext>
            </a:extLst>
          </p:cNvPr>
          <p:cNvGrpSpPr/>
          <p:nvPr/>
        </p:nvGrpSpPr>
        <p:grpSpPr>
          <a:xfrm>
            <a:off x="7659798" y="1939758"/>
            <a:ext cx="1626982" cy="488798"/>
            <a:chOff x="2712647" y="2110929"/>
            <a:chExt cx="1626982" cy="488798"/>
          </a:xfrm>
        </p:grpSpPr>
        <p:pic>
          <p:nvPicPr>
            <p:cNvPr id="75" name="Picture 74">
              <a:extLst>
                <a:ext uri="{FF2B5EF4-FFF2-40B4-BE49-F238E27FC236}">
                  <a16:creationId xmlns:a16="http://schemas.microsoft.com/office/drawing/2014/main" id="{40B990AC-6EEF-7349-87EE-726E60FE9AE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76" name="Picture 75" descr="Oracle-R-icon2.jpg">
              <a:extLst>
                <a:ext uri="{FF2B5EF4-FFF2-40B4-BE49-F238E27FC236}">
                  <a16:creationId xmlns:a16="http://schemas.microsoft.com/office/drawing/2014/main" id="{82F81FBD-9ADA-EE48-AC50-EFF4AE09A4AD}"/>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77" name="Picture 76">
              <a:extLst>
                <a:ext uri="{FF2B5EF4-FFF2-40B4-BE49-F238E27FC236}">
                  <a16:creationId xmlns:a16="http://schemas.microsoft.com/office/drawing/2014/main" id="{42467427-3C22-4C49-AB0C-ED5EBC2CB606}"/>
                </a:ext>
              </a:extLst>
            </p:cNvPr>
            <p:cNvPicPr>
              <a:picLocks noChangeAspect="1"/>
            </p:cNvPicPr>
            <p:nvPr/>
          </p:nvPicPr>
          <p:blipFill>
            <a:blip r:embed="rId5"/>
            <a:stretch>
              <a:fillRect/>
            </a:stretch>
          </p:blipFill>
          <p:spPr>
            <a:xfrm>
              <a:off x="2712647" y="2110929"/>
              <a:ext cx="488798" cy="488798"/>
            </a:xfrm>
            <a:prstGeom prst="rect">
              <a:avLst/>
            </a:prstGeom>
          </p:spPr>
        </p:pic>
      </p:grpSp>
      <p:pic>
        <p:nvPicPr>
          <p:cNvPr id="78" name="Picture 77">
            <a:extLst>
              <a:ext uri="{FF2B5EF4-FFF2-40B4-BE49-F238E27FC236}">
                <a16:creationId xmlns:a16="http://schemas.microsoft.com/office/drawing/2014/main" id="{182A817B-51F5-B84F-BCFD-B1D8C76B4E63}"/>
              </a:ext>
            </a:extLst>
          </p:cNvPr>
          <p:cNvPicPr>
            <a:picLocks noChangeAspect="1"/>
          </p:cNvPicPr>
          <p:nvPr/>
        </p:nvPicPr>
        <p:blipFill>
          <a:blip r:embed="rId5"/>
          <a:stretch>
            <a:fillRect/>
          </a:stretch>
        </p:blipFill>
        <p:spPr>
          <a:xfrm>
            <a:off x="7684811" y="2356658"/>
            <a:ext cx="488798" cy="488798"/>
          </a:xfrm>
          <a:prstGeom prst="rect">
            <a:avLst/>
          </a:prstGeom>
        </p:spPr>
      </p:pic>
      <p:grpSp>
        <p:nvGrpSpPr>
          <p:cNvPr id="80" name="Group 79">
            <a:extLst>
              <a:ext uri="{FF2B5EF4-FFF2-40B4-BE49-F238E27FC236}">
                <a16:creationId xmlns:a16="http://schemas.microsoft.com/office/drawing/2014/main" id="{62BA4D74-4BFD-614E-BB5F-98DCCA096D5E}"/>
              </a:ext>
            </a:extLst>
          </p:cNvPr>
          <p:cNvGrpSpPr/>
          <p:nvPr/>
        </p:nvGrpSpPr>
        <p:grpSpPr>
          <a:xfrm>
            <a:off x="7678475" y="3081975"/>
            <a:ext cx="1626982" cy="488798"/>
            <a:chOff x="2712647" y="2110929"/>
            <a:chExt cx="1626982" cy="488798"/>
          </a:xfrm>
        </p:grpSpPr>
        <p:pic>
          <p:nvPicPr>
            <p:cNvPr id="82" name="Picture 81">
              <a:extLst>
                <a:ext uri="{FF2B5EF4-FFF2-40B4-BE49-F238E27FC236}">
                  <a16:creationId xmlns:a16="http://schemas.microsoft.com/office/drawing/2014/main" id="{09AA16AF-B4A3-2047-AE84-230C5A4C546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83" name="Picture 82" descr="Oracle-R-icon2.jpg">
              <a:extLst>
                <a:ext uri="{FF2B5EF4-FFF2-40B4-BE49-F238E27FC236}">
                  <a16:creationId xmlns:a16="http://schemas.microsoft.com/office/drawing/2014/main" id="{F579D97D-7C40-8A42-AAB5-6783E14FBC57}"/>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84" name="Picture 83">
              <a:extLst>
                <a:ext uri="{FF2B5EF4-FFF2-40B4-BE49-F238E27FC236}">
                  <a16:creationId xmlns:a16="http://schemas.microsoft.com/office/drawing/2014/main" id="{140DECE7-8B08-F146-8ECF-3141A9D80F30}"/>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85" name="Group 84">
            <a:extLst>
              <a:ext uri="{FF2B5EF4-FFF2-40B4-BE49-F238E27FC236}">
                <a16:creationId xmlns:a16="http://schemas.microsoft.com/office/drawing/2014/main" id="{BFB4FB94-8F5D-194B-9313-29A12BA99CCF}"/>
              </a:ext>
            </a:extLst>
          </p:cNvPr>
          <p:cNvGrpSpPr/>
          <p:nvPr/>
        </p:nvGrpSpPr>
        <p:grpSpPr>
          <a:xfrm>
            <a:off x="7685550" y="3817645"/>
            <a:ext cx="1626982" cy="488798"/>
            <a:chOff x="2712647" y="2110929"/>
            <a:chExt cx="1626982" cy="488798"/>
          </a:xfrm>
        </p:grpSpPr>
        <p:pic>
          <p:nvPicPr>
            <p:cNvPr id="87" name="Picture 86">
              <a:extLst>
                <a:ext uri="{FF2B5EF4-FFF2-40B4-BE49-F238E27FC236}">
                  <a16:creationId xmlns:a16="http://schemas.microsoft.com/office/drawing/2014/main" id="{18AD9ABB-13DA-D141-A382-2A6F7040C0D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88" name="Picture 87" descr="Oracle-R-icon2.jpg">
              <a:extLst>
                <a:ext uri="{FF2B5EF4-FFF2-40B4-BE49-F238E27FC236}">
                  <a16:creationId xmlns:a16="http://schemas.microsoft.com/office/drawing/2014/main" id="{6C16E93E-6455-9244-8CDE-34D9EEC6AE51}"/>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89" name="Picture 88">
              <a:extLst>
                <a:ext uri="{FF2B5EF4-FFF2-40B4-BE49-F238E27FC236}">
                  <a16:creationId xmlns:a16="http://schemas.microsoft.com/office/drawing/2014/main" id="{43B8195A-53B1-CD49-ACB6-B60D2F3EC645}"/>
                </a:ext>
              </a:extLst>
            </p:cNvPr>
            <p:cNvPicPr>
              <a:picLocks noChangeAspect="1"/>
            </p:cNvPicPr>
            <p:nvPr/>
          </p:nvPicPr>
          <p:blipFill>
            <a:blip r:embed="rId5"/>
            <a:stretch>
              <a:fillRect/>
            </a:stretch>
          </p:blipFill>
          <p:spPr>
            <a:xfrm>
              <a:off x="2712647" y="2110929"/>
              <a:ext cx="488798" cy="488798"/>
            </a:xfrm>
            <a:prstGeom prst="rect">
              <a:avLst/>
            </a:prstGeom>
          </p:spPr>
        </p:pic>
      </p:grpSp>
      <p:pic>
        <p:nvPicPr>
          <p:cNvPr id="90" name="Picture 89">
            <a:extLst>
              <a:ext uri="{FF2B5EF4-FFF2-40B4-BE49-F238E27FC236}">
                <a16:creationId xmlns:a16="http://schemas.microsoft.com/office/drawing/2014/main" id="{DDA058B2-19B4-A643-95CB-374775FB3107}"/>
              </a:ext>
            </a:extLst>
          </p:cNvPr>
          <p:cNvPicPr>
            <a:picLocks noChangeAspect="1"/>
          </p:cNvPicPr>
          <p:nvPr/>
        </p:nvPicPr>
        <p:blipFill>
          <a:blip r:embed="rId5"/>
          <a:stretch>
            <a:fillRect/>
          </a:stretch>
        </p:blipFill>
        <p:spPr>
          <a:xfrm>
            <a:off x="7702023" y="4229542"/>
            <a:ext cx="488798" cy="488798"/>
          </a:xfrm>
          <a:prstGeom prst="rect">
            <a:avLst/>
          </a:prstGeom>
        </p:spPr>
      </p:pic>
      <p:grpSp>
        <p:nvGrpSpPr>
          <p:cNvPr id="91" name="Group 90">
            <a:extLst>
              <a:ext uri="{FF2B5EF4-FFF2-40B4-BE49-F238E27FC236}">
                <a16:creationId xmlns:a16="http://schemas.microsoft.com/office/drawing/2014/main" id="{46B64F6E-55E1-C647-A80D-1D4A504979EA}"/>
              </a:ext>
            </a:extLst>
          </p:cNvPr>
          <p:cNvGrpSpPr/>
          <p:nvPr/>
        </p:nvGrpSpPr>
        <p:grpSpPr>
          <a:xfrm>
            <a:off x="7901938" y="4966600"/>
            <a:ext cx="1626982" cy="488798"/>
            <a:chOff x="2712647" y="2110929"/>
            <a:chExt cx="1626982" cy="488798"/>
          </a:xfrm>
        </p:grpSpPr>
        <p:pic>
          <p:nvPicPr>
            <p:cNvPr id="93" name="Picture 92">
              <a:extLst>
                <a:ext uri="{FF2B5EF4-FFF2-40B4-BE49-F238E27FC236}">
                  <a16:creationId xmlns:a16="http://schemas.microsoft.com/office/drawing/2014/main" id="{F0981A95-CF1C-594E-9FE6-1250042C5D8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94" name="Picture 93" descr="Oracle-R-icon2.jpg">
              <a:extLst>
                <a:ext uri="{FF2B5EF4-FFF2-40B4-BE49-F238E27FC236}">
                  <a16:creationId xmlns:a16="http://schemas.microsoft.com/office/drawing/2014/main" id="{40E0A42C-2812-3643-A807-0597C0E19C60}"/>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95" name="Picture 94">
              <a:extLst>
                <a:ext uri="{FF2B5EF4-FFF2-40B4-BE49-F238E27FC236}">
                  <a16:creationId xmlns:a16="http://schemas.microsoft.com/office/drawing/2014/main" id="{48870114-AC4A-0345-8181-A7EE0F2BD514}"/>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96" name="Group 95">
            <a:extLst>
              <a:ext uri="{FF2B5EF4-FFF2-40B4-BE49-F238E27FC236}">
                <a16:creationId xmlns:a16="http://schemas.microsoft.com/office/drawing/2014/main" id="{90CD41DB-D058-CB4C-8F47-CDF9E74083DB}"/>
              </a:ext>
            </a:extLst>
          </p:cNvPr>
          <p:cNvGrpSpPr/>
          <p:nvPr/>
        </p:nvGrpSpPr>
        <p:grpSpPr>
          <a:xfrm>
            <a:off x="7918411" y="5366140"/>
            <a:ext cx="1165135" cy="488798"/>
            <a:chOff x="2712647" y="2110929"/>
            <a:chExt cx="1165135" cy="488798"/>
          </a:xfrm>
        </p:grpSpPr>
        <p:pic>
          <p:nvPicPr>
            <p:cNvPr id="99" name="Picture 98" descr="Oracle-R-icon2.jpg">
              <a:extLst>
                <a:ext uri="{FF2B5EF4-FFF2-40B4-BE49-F238E27FC236}">
                  <a16:creationId xmlns:a16="http://schemas.microsoft.com/office/drawing/2014/main" id="{CF2D17B7-6A17-2545-8578-A2704088AC89}"/>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100" name="Picture 99">
              <a:extLst>
                <a:ext uri="{FF2B5EF4-FFF2-40B4-BE49-F238E27FC236}">
                  <a16:creationId xmlns:a16="http://schemas.microsoft.com/office/drawing/2014/main" id="{3C11BAB5-E028-BB46-8B85-E4CA4925FA38}"/>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101" name="Group 100">
            <a:extLst>
              <a:ext uri="{FF2B5EF4-FFF2-40B4-BE49-F238E27FC236}">
                <a16:creationId xmlns:a16="http://schemas.microsoft.com/office/drawing/2014/main" id="{892CFD28-2129-604A-9745-8C064CDCB824}"/>
              </a:ext>
            </a:extLst>
          </p:cNvPr>
          <p:cNvGrpSpPr/>
          <p:nvPr/>
        </p:nvGrpSpPr>
        <p:grpSpPr>
          <a:xfrm>
            <a:off x="7918411" y="5773836"/>
            <a:ext cx="1626982" cy="488798"/>
            <a:chOff x="2712647" y="2110929"/>
            <a:chExt cx="1626982" cy="488798"/>
          </a:xfrm>
        </p:grpSpPr>
        <p:pic>
          <p:nvPicPr>
            <p:cNvPr id="103" name="Picture 102">
              <a:extLst>
                <a:ext uri="{FF2B5EF4-FFF2-40B4-BE49-F238E27FC236}">
                  <a16:creationId xmlns:a16="http://schemas.microsoft.com/office/drawing/2014/main" id="{BCCE3C10-0529-2040-B8B7-ED61C8039A1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104" name="Picture 103" descr="Oracle-R-icon2.jpg">
              <a:extLst>
                <a:ext uri="{FF2B5EF4-FFF2-40B4-BE49-F238E27FC236}">
                  <a16:creationId xmlns:a16="http://schemas.microsoft.com/office/drawing/2014/main" id="{9A6E9972-106D-1847-9C7C-6A6B9A964841}"/>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105" name="Picture 104">
              <a:extLst>
                <a:ext uri="{FF2B5EF4-FFF2-40B4-BE49-F238E27FC236}">
                  <a16:creationId xmlns:a16="http://schemas.microsoft.com/office/drawing/2014/main" id="{D44C4033-BAB7-F94C-8ED1-52DD98B3EFCC}"/>
                </a:ext>
              </a:extLst>
            </p:cNvPr>
            <p:cNvPicPr>
              <a:picLocks noChangeAspect="1"/>
            </p:cNvPicPr>
            <p:nvPr/>
          </p:nvPicPr>
          <p:blipFill>
            <a:blip r:embed="rId5"/>
            <a:stretch>
              <a:fillRect/>
            </a:stretch>
          </p:blipFill>
          <p:spPr>
            <a:xfrm>
              <a:off x="2712647" y="2110929"/>
              <a:ext cx="488798" cy="488798"/>
            </a:xfrm>
            <a:prstGeom prst="rect">
              <a:avLst/>
            </a:prstGeom>
          </p:spPr>
        </p:pic>
      </p:grpSp>
      <p:grpSp>
        <p:nvGrpSpPr>
          <p:cNvPr id="106" name="Group 105">
            <a:extLst>
              <a:ext uri="{FF2B5EF4-FFF2-40B4-BE49-F238E27FC236}">
                <a16:creationId xmlns:a16="http://schemas.microsoft.com/office/drawing/2014/main" id="{936406AE-617B-6947-BEB1-314F204287CD}"/>
              </a:ext>
            </a:extLst>
          </p:cNvPr>
          <p:cNvGrpSpPr/>
          <p:nvPr/>
        </p:nvGrpSpPr>
        <p:grpSpPr>
          <a:xfrm>
            <a:off x="7912843" y="6157245"/>
            <a:ext cx="1626982" cy="488798"/>
            <a:chOff x="2712647" y="2110929"/>
            <a:chExt cx="1626982" cy="488798"/>
          </a:xfrm>
        </p:grpSpPr>
        <p:pic>
          <p:nvPicPr>
            <p:cNvPr id="108" name="Picture 107">
              <a:extLst>
                <a:ext uri="{FF2B5EF4-FFF2-40B4-BE49-F238E27FC236}">
                  <a16:creationId xmlns:a16="http://schemas.microsoft.com/office/drawing/2014/main" id="{21D7CD61-02D8-4240-8CED-8B89234D9E7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01657" y="2205248"/>
              <a:ext cx="337972" cy="288000"/>
            </a:xfrm>
            <a:prstGeom prst="rect">
              <a:avLst/>
            </a:prstGeom>
          </p:spPr>
        </p:pic>
        <p:pic>
          <p:nvPicPr>
            <p:cNvPr id="109" name="Picture 108" descr="Oracle-R-icon2.jpg">
              <a:extLst>
                <a:ext uri="{FF2B5EF4-FFF2-40B4-BE49-F238E27FC236}">
                  <a16:creationId xmlns:a16="http://schemas.microsoft.com/office/drawing/2014/main" id="{9308AD81-88DF-CA46-B99B-B26C7FE05C61}"/>
                </a:ext>
              </a:extLst>
            </p:cNvPr>
            <p:cNvPicPr>
              <a:picLocks noChangeAspect="1"/>
            </p:cNvPicPr>
            <p:nvPr/>
          </p:nvPicPr>
          <p:blipFill>
            <a:blip r:embed="rId4" cstate="print"/>
            <a:stretch>
              <a:fillRect/>
            </a:stretch>
          </p:blipFill>
          <p:spPr>
            <a:xfrm>
              <a:off x="3584729" y="2194962"/>
              <a:ext cx="293053" cy="288000"/>
            </a:xfrm>
            <a:prstGeom prst="rect">
              <a:avLst/>
            </a:prstGeom>
          </p:spPr>
        </p:pic>
        <p:pic>
          <p:nvPicPr>
            <p:cNvPr id="110" name="Picture 109">
              <a:extLst>
                <a:ext uri="{FF2B5EF4-FFF2-40B4-BE49-F238E27FC236}">
                  <a16:creationId xmlns:a16="http://schemas.microsoft.com/office/drawing/2014/main" id="{ABE6DA18-9A3F-D14D-B392-2FBDB9ED7C3B}"/>
                </a:ext>
              </a:extLst>
            </p:cNvPr>
            <p:cNvPicPr>
              <a:picLocks noChangeAspect="1"/>
            </p:cNvPicPr>
            <p:nvPr/>
          </p:nvPicPr>
          <p:blipFill>
            <a:blip r:embed="rId5"/>
            <a:stretch>
              <a:fillRect/>
            </a:stretch>
          </p:blipFill>
          <p:spPr>
            <a:xfrm>
              <a:off x="2712647" y="2110929"/>
              <a:ext cx="488798" cy="488798"/>
            </a:xfrm>
            <a:prstGeom prst="rect">
              <a:avLst/>
            </a:prstGeom>
          </p:spPr>
        </p:pic>
      </p:grpSp>
      <p:pic>
        <p:nvPicPr>
          <p:cNvPr id="111" name="Picture 110">
            <a:extLst>
              <a:ext uri="{FF2B5EF4-FFF2-40B4-BE49-F238E27FC236}">
                <a16:creationId xmlns:a16="http://schemas.microsoft.com/office/drawing/2014/main" id="{72B60E2A-3C42-4948-BF5F-2EBD35FFE69A}"/>
              </a:ext>
            </a:extLst>
          </p:cNvPr>
          <p:cNvPicPr>
            <a:picLocks noChangeAspect="1"/>
          </p:cNvPicPr>
          <p:nvPr/>
        </p:nvPicPr>
        <p:blipFill>
          <a:blip r:embed="rId5"/>
          <a:stretch>
            <a:fillRect/>
          </a:stretch>
        </p:blipFill>
        <p:spPr>
          <a:xfrm>
            <a:off x="11236950" y="359320"/>
            <a:ext cx="488798" cy="488798"/>
          </a:xfrm>
          <a:prstGeom prst="rect">
            <a:avLst/>
          </a:prstGeom>
        </p:spPr>
      </p:pic>
      <p:pic>
        <p:nvPicPr>
          <p:cNvPr id="112" name="Picture 111">
            <a:extLst>
              <a:ext uri="{FF2B5EF4-FFF2-40B4-BE49-F238E27FC236}">
                <a16:creationId xmlns:a16="http://schemas.microsoft.com/office/drawing/2014/main" id="{55C164B5-BC10-5B49-B593-BC443EF8DE8C}"/>
              </a:ext>
            </a:extLst>
          </p:cNvPr>
          <p:cNvPicPr>
            <a:picLocks noChangeAspect="1"/>
          </p:cNvPicPr>
          <p:nvPr/>
        </p:nvPicPr>
        <p:blipFill>
          <a:blip r:embed="rId5"/>
          <a:stretch>
            <a:fillRect/>
          </a:stretch>
        </p:blipFill>
        <p:spPr>
          <a:xfrm>
            <a:off x="10506223" y="5014652"/>
            <a:ext cx="488798" cy="488798"/>
          </a:xfrm>
          <a:prstGeom prst="rect">
            <a:avLst/>
          </a:prstGeom>
        </p:spPr>
      </p:pic>
      <p:pic>
        <p:nvPicPr>
          <p:cNvPr id="114" name="Picture 113" descr="Oracle-R-icon2.jpg">
            <a:extLst>
              <a:ext uri="{FF2B5EF4-FFF2-40B4-BE49-F238E27FC236}">
                <a16:creationId xmlns:a16="http://schemas.microsoft.com/office/drawing/2014/main" id="{CECDA044-C2FE-444E-BB8C-0F596F5EBD71}"/>
              </a:ext>
            </a:extLst>
          </p:cNvPr>
          <p:cNvPicPr>
            <a:picLocks noChangeAspect="1"/>
          </p:cNvPicPr>
          <p:nvPr/>
        </p:nvPicPr>
        <p:blipFill>
          <a:blip r:embed="rId4" cstate="print"/>
          <a:stretch>
            <a:fillRect/>
          </a:stretch>
        </p:blipFill>
        <p:spPr>
          <a:xfrm>
            <a:off x="10594422" y="5894338"/>
            <a:ext cx="293053" cy="288000"/>
          </a:xfrm>
          <a:prstGeom prst="rect">
            <a:avLst/>
          </a:prstGeom>
        </p:spPr>
      </p:pic>
      <p:pic>
        <p:nvPicPr>
          <p:cNvPr id="115" name="Picture 114">
            <a:extLst>
              <a:ext uri="{FF2B5EF4-FFF2-40B4-BE49-F238E27FC236}">
                <a16:creationId xmlns:a16="http://schemas.microsoft.com/office/drawing/2014/main" id="{E8DD117A-046D-B040-994B-B11821FBC69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81636" y="6270888"/>
            <a:ext cx="337972" cy="288000"/>
          </a:xfrm>
          <a:prstGeom prst="rect">
            <a:avLst/>
          </a:prstGeom>
        </p:spPr>
      </p:pic>
      <p:sp>
        <p:nvSpPr>
          <p:cNvPr id="116" name="TextBox 115">
            <a:extLst>
              <a:ext uri="{FF2B5EF4-FFF2-40B4-BE49-F238E27FC236}">
                <a16:creationId xmlns:a16="http://schemas.microsoft.com/office/drawing/2014/main" id="{0D3A9999-5D8D-7640-9B3F-BEC985FD7936}"/>
              </a:ext>
            </a:extLst>
          </p:cNvPr>
          <p:cNvSpPr txBox="1"/>
          <p:nvPr/>
        </p:nvSpPr>
        <p:spPr>
          <a:xfrm>
            <a:off x="10952589" y="5163924"/>
            <a:ext cx="846386" cy="166199"/>
          </a:xfrm>
          <a:prstGeom prst="rect">
            <a:avLst/>
          </a:prstGeom>
          <a:noFill/>
        </p:spPr>
        <p:txBody>
          <a:bodyPr wrap="none" lIns="0" tIns="0" rIns="0" bIns="0" rtlCol="0">
            <a:spAutoFit/>
          </a:bodyPr>
          <a:lstStyle/>
          <a:p>
            <a:pPr>
              <a:lnSpc>
                <a:spcPct val="90000"/>
              </a:lnSpc>
            </a:pPr>
            <a:r>
              <a:rPr lang="en-GB" sz="1200" dirty="0"/>
              <a:t>ODM SQL API</a:t>
            </a:r>
          </a:p>
        </p:txBody>
      </p:sp>
      <p:sp>
        <p:nvSpPr>
          <p:cNvPr id="118" name="TextBox 117">
            <a:extLst>
              <a:ext uri="{FF2B5EF4-FFF2-40B4-BE49-F238E27FC236}">
                <a16:creationId xmlns:a16="http://schemas.microsoft.com/office/drawing/2014/main" id="{1663BD5E-BDBD-3F48-9F74-7BD7C91AEEF8}"/>
              </a:ext>
            </a:extLst>
          </p:cNvPr>
          <p:cNvSpPr txBox="1"/>
          <p:nvPr/>
        </p:nvSpPr>
        <p:spPr>
          <a:xfrm>
            <a:off x="10952589" y="5942561"/>
            <a:ext cx="1198533" cy="166199"/>
          </a:xfrm>
          <a:prstGeom prst="rect">
            <a:avLst/>
          </a:prstGeom>
          <a:noFill/>
        </p:spPr>
        <p:txBody>
          <a:bodyPr wrap="none" lIns="0" tIns="0" rIns="0" bIns="0" rtlCol="0">
            <a:spAutoFit/>
          </a:bodyPr>
          <a:lstStyle/>
          <a:p>
            <a:pPr>
              <a:lnSpc>
                <a:spcPct val="90000"/>
              </a:lnSpc>
            </a:pPr>
            <a:r>
              <a:rPr lang="en-GB" sz="1200" dirty="0"/>
              <a:t>Oracle R Enterprise</a:t>
            </a:r>
          </a:p>
        </p:txBody>
      </p:sp>
      <p:sp>
        <p:nvSpPr>
          <p:cNvPr id="119" name="TextBox 118">
            <a:extLst>
              <a:ext uri="{FF2B5EF4-FFF2-40B4-BE49-F238E27FC236}">
                <a16:creationId xmlns:a16="http://schemas.microsoft.com/office/drawing/2014/main" id="{33EA5EB9-C096-A846-84DA-2815F71D7EAC}"/>
              </a:ext>
            </a:extLst>
          </p:cNvPr>
          <p:cNvSpPr txBox="1"/>
          <p:nvPr/>
        </p:nvSpPr>
        <p:spPr>
          <a:xfrm>
            <a:off x="10982664" y="6354385"/>
            <a:ext cx="525016" cy="166199"/>
          </a:xfrm>
          <a:prstGeom prst="rect">
            <a:avLst/>
          </a:prstGeom>
          <a:noFill/>
        </p:spPr>
        <p:txBody>
          <a:bodyPr wrap="none" lIns="0" tIns="0" rIns="0" bIns="0" rtlCol="0">
            <a:spAutoFit/>
          </a:bodyPr>
          <a:lstStyle/>
          <a:p>
            <a:pPr>
              <a:lnSpc>
                <a:spcPct val="90000"/>
              </a:lnSpc>
            </a:pPr>
            <a:r>
              <a:rPr lang="en-GB" sz="1200" dirty="0"/>
              <a:t>OML4py</a:t>
            </a:r>
          </a:p>
        </p:txBody>
      </p:sp>
      <p:pic>
        <p:nvPicPr>
          <p:cNvPr id="123" name="Picture 122">
            <a:extLst>
              <a:ext uri="{FF2B5EF4-FFF2-40B4-BE49-F238E27FC236}">
                <a16:creationId xmlns:a16="http://schemas.microsoft.com/office/drawing/2014/main" id="{C01F972C-FB1A-4D13-BC2B-6A11CE85A583}"/>
              </a:ext>
            </a:extLst>
          </p:cNvPr>
          <p:cNvPicPr>
            <a:picLocks noChangeAspect="1"/>
          </p:cNvPicPr>
          <p:nvPr/>
        </p:nvPicPr>
        <p:blipFill>
          <a:blip r:embed="rId5"/>
          <a:stretch>
            <a:fillRect/>
          </a:stretch>
        </p:blipFill>
        <p:spPr>
          <a:xfrm>
            <a:off x="2417428" y="3079176"/>
            <a:ext cx="488798" cy="488798"/>
          </a:xfrm>
          <a:prstGeom prst="rect">
            <a:avLst/>
          </a:prstGeom>
        </p:spPr>
      </p:pic>
      <p:pic>
        <p:nvPicPr>
          <p:cNvPr id="124" name="Picture Placeholder 3">
            <a:extLst>
              <a:ext uri="{FF2B5EF4-FFF2-40B4-BE49-F238E27FC236}">
                <a16:creationId xmlns:a16="http://schemas.microsoft.com/office/drawing/2014/main" id="{BD1F5E8D-D6B2-4C20-B25F-A9FF4A758289}"/>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10468334" y="5353684"/>
            <a:ext cx="564575" cy="565315"/>
          </a:xfrm>
          <a:prstGeom prst="rect">
            <a:avLst/>
          </a:prstGeom>
        </p:spPr>
      </p:pic>
      <p:sp>
        <p:nvSpPr>
          <p:cNvPr id="125" name="TextBox 124">
            <a:extLst>
              <a:ext uri="{FF2B5EF4-FFF2-40B4-BE49-F238E27FC236}">
                <a16:creationId xmlns:a16="http://schemas.microsoft.com/office/drawing/2014/main" id="{AD1D9666-F47E-40E0-A592-79005A4B153E}"/>
              </a:ext>
            </a:extLst>
          </p:cNvPr>
          <p:cNvSpPr txBox="1"/>
          <p:nvPr/>
        </p:nvSpPr>
        <p:spPr>
          <a:xfrm>
            <a:off x="10953508" y="5570450"/>
            <a:ext cx="271228" cy="166199"/>
          </a:xfrm>
          <a:prstGeom prst="rect">
            <a:avLst/>
          </a:prstGeom>
          <a:noFill/>
        </p:spPr>
        <p:txBody>
          <a:bodyPr wrap="none" lIns="0" tIns="0" rIns="0" bIns="0" rtlCol="0">
            <a:spAutoFit/>
          </a:bodyPr>
          <a:lstStyle/>
          <a:p>
            <a:pPr>
              <a:lnSpc>
                <a:spcPct val="90000"/>
              </a:lnSpc>
            </a:pPr>
            <a:r>
              <a:rPr lang="en-GB" sz="1200" dirty="0"/>
              <a:t>OAC</a:t>
            </a:r>
          </a:p>
        </p:txBody>
      </p:sp>
      <p:pic>
        <p:nvPicPr>
          <p:cNvPr id="126" name="Picture Placeholder 3">
            <a:extLst>
              <a:ext uri="{FF2B5EF4-FFF2-40B4-BE49-F238E27FC236}">
                <a16:creationId xmlns:a16="http://schemas.microsoft.com/office/drawing/2014/main" id="{CEA26C32-CC79-4F4B-A695-520ECF83CE26}"/>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829609" y="2248874"/>
            <a:ext cx="564575" cy="565315"/>
          </a:xfrm>
          <a:prstGeom prst="rect">
            <a:avLst/>
          </a:prstGeom>
        </p:spPr>
      </p:pic>
      <p:pic>
        <p:nvPicPr>
          <p:cNvPr id="127" name="Picture Placeholder 3">
            <a:extLst>
              <a:ext uri="{FF2B5EF4-FFF2-40B4-BE49-F238E27FC236}">
                <a16:creationId xmlns:a16="http://schemas.microsoft.com/office/drawing/2014/main" id="{D09A474D-4E15-49A6-93C2-B0E6C371DD9B}"/>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801857" y="1438307"/>
            <a:ext cx="564575" cy="565315"/>
          </a:xfrm>
          <a:prstGeom prst="rect">
            <a:avLst/>
          </a:prstGeom>
        </p:spPr>
      </p:pic>
      <p:pic>
        <p:nvPicPr>
          <p:cNvPr id="129" name="Picture Placeholder 3">
            <a:extLst>
              <a:ext uri="{FF2B5EF4-FFF2-40B4-BE49-F238E27FC236}">
                <a16:creationId xmlns:a16="http://schemas.microsoft.com/office/drawing/2014/main" id="{51B8D209-3519-4A61-8064-40311DDC3914}"/>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802730" y="657369"/>
            <a:ext cx="564575" cy="565315"/>
          </a:xfrm>
          <a:prstGeom prst="rect">
            <a:avLst/>
          </a:prstGeom>
        </p:spPr>
      </p:pic>
      <p:pic>
        <p:nvPicPr>
          <p:cNvPr id="130" name="Picture Placeholder 3">
            <a:extLst>
              <a:ext uri="{FF2B5EF4-FFF2-40B4-BE49-F238E27FC236}">
                <a16:creationId xmlns:a16="http://schemas.microsoft.com/office/drawing/2014/main" id="{FF117552-5EA5-4DCE-8ACE-67AC79178B85}"/>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827722" y="2624467"/>
            <a:ext cx="564575" cy="565315"/>
          </a:xfrm>
          <a:prstGeom prst="rect">
            <a:avLst/>
          </a:prstGeom>
        </p:spPr>
      </p:pic>
      <p:pic>
        <p:nvPicPr>
          <p:cNvPr id="131" name="Picture Placeholder 3">
            <a:extLst>
              <a:ext uri="{FF2B5EF4-FFF2-40B4-BE49-F238E27FC236}">
                <a16:creationId xmlns:a16="http://schemas.microsoft.com/office/drawing/2014/main" id="{DB895A24-3EDA-4464-889D-62097B357EF5}"/>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802730" y="1816349"/>
            <a:ext cx="564575" cy="565315"/>
          </a:xfrm>
          <a:prstGeom prst="rect">
            <a:avLst/>
          </a:prstGeom>
        </p:spPr>
      </p:pic>
      <p:pic>
        <p:nvPicPr>
          <p:cNvPr id="132" name="Picture Placeholder 3">
            <a:extLst>
              <a:ext uri="{FF2B5EF4-FFF2-40B4-BE49-F238E27FC236}">
                <a16:creationId xmlns:a16="http://schemas.microsoft.com/office/drawing/2014/main" id="{8BD3F46A-B8AB-45E5-A72D-56E1EDD6ED7D}"/>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795567" y="1045089"/>
            <a:ext cx="564575" cy="565315"/>
          </a:xfrm>
          <a:prstGeom prst="rect">
            <a:avLst/>
          </a:prstGeom>
        </p:spPr>
      </p:pic>
      <p:pic>
        <p:nvPicPr>
          <p:cNvPr id="133" name="Picture Placeholder 3">
            <a:extLst>
              <a:ext uri="{FF2B5EF4-FFF2-40B4-BE49-F238E27FC236}">
                <a16:creationId xmlns:a16="http://schemas.microsoft.com/office/drawing/2014/main" id="{E636E704-6B90-4D6A-8951-EA1FD40499FC}"/>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739309" y="3852639"/>
            <a:ext cx="564575" cy="565315"/>
          </a:xfrm>
          <a:prstGeom prst="rect">
            <a:avLst/>
          </a:prstGeom>
        </p:spPr>
      </p:pic>
      <p:pic>
        <p:nvPicPr>
          <p:cNvPr id="134" name="Picture Placeholder 3">
            <a:extLst>
              <a:ext uri="{FF2B5EF4-FFF2-40B4-BE49-F238E27FC236}">
                <a16:creationId xmlns:a16="http://schemas.microsoft.com/office/drawing/2014/main" id="{830F55F6-7978-4B28-9C04-67F8FBBDB865}"/>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757200" y="4228156"/>
            <a:ext cx="564575" cy="565315"/>
          </a:xfrm>
          <a:prstGeom prst="rect">
            <a:avLst/>
          </a:prstGeom>
        </p:spPr>
      </p:pic>
      <p:pic>
        <p:nvPicPr>
          <p:cNvPr id="135" name="Picture Placeholder 3">
            <a:extLst>
              <a:ext uri="{FF2B5EF4-FFF2-40B4-BE49-F238E27FC236}">
                <a16:creationId xmlns:a16="http://schemas.microsoft.com/office/drawing/2014/main" id="{B94E3DAB-8C76-46E6-AD68-A5CB2DF57C67}"/>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739309" y="5046698"/>
            <a:ext cx="564575" cy="565315"/>
          </a:xfrm>
          <a:prstGeom prst="rect">
            <a:avLst/>
          </a:prstGeom>
        </p:spPr>
      </p:pic>
      <p:pic>
        <p:nvPicPr>
          <p:cNvPr id="136" name="Picture Placeholder 3">
            <a:extLst>
              <a:ext uri="{FF2B5EF4-FFF2-40B4-BE49-F238E27FC236}">
                <a16:creationId xmlns:a16="http://schemas.microsoft.com/office/drawing/2014/main" id="{E5B82F7C-82ED-4F17-A9F9-21FB60E8C2A5}"/>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739309" y="5454481"/>
            <a:ext cx="564575" cy="565315"/>
          </a:xfrm>
          <a:prstGeom prst="rect">
            <a:avLst/>
          </a:prstGeom>
        </p:spPr>
      </p:pic>
      <p:pic>
        <p:nvPicPr>
          <p:cNvPr id="137" name="Picture Placeholder 3">
            <a:extLst>
              <a:ext uri="{FF2B5EF4-FFF2-40B4-BE49-F238E27FC236}">
                <a16:creationId xmlns:a16="http://schemas.microsoft.com/office/drawing/2014/main" id="{60AF12EB-6C9E-47BA-8003-532B2D264350}"/>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11231787" y="727369"/>
            <a:ext cx="564575" cy="565315"/>
          </a:xfrm>
          <a:prstGeom prst="rect">
            <a:avLst/>
          </a:prstGeom>
        </p:spPr>
      </p:pic>
      <p:pic>
        <p:nvPicPr>
          <p:cNvPr id="138" name="Picture Placeholder 3">
            <a:extLst>
              <a:ext uri="{FF2B5EF4-FFF2-40B4-BE49-F238E27FC236}">
                <a16:creationId xmlns:a16="http://schemas.microsoft.com/office/drawing/2014/main" id="{FC339F66-E1A2-492E-A04B-6FDD7184808A}"/>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8074576" y="1895419"/>
            <a:ext cx="564575" cy="565315"/>
          </a:xfrm>
          <a:prstGeom prst="rect">
            <a:avLst/>
          </a:prstGeom>
        </p:spPr>
      </p:pic>
      <p:pic>
        <p:nvPicPr>
          <p:cNvPr id="1026" name="Picture 2" descr="https://spark.apache.org/images/spark-logo-trademark.png">
            <a:extLst>
              <a:ext uri="{FF2B5EF4-FFF2-40B4-BE49-F238E27FC236}">
                <a16:creationId xmlns:a16="http://schemas.microsoft.com/office/drawing/2014/main" id="{DDD830A2-AABD-4713-854E-472683A87E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50291" y="4713469"/>
            <a:ext cx="470550" cy="250292"/>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9ECEADE5-5FA5-4A15-A862-7FB3BB79FF4D}"/>
              </a:ext>
            </a:extLst>
          </p:cNvPr>
          <p:cNvSpPr txBox="1"/>
          <p:nvPr/>
        </p:nvSpPr>
        <p:spPr>
          <a:xfrm>
            <a:off x="11089122" y="4760207"/>
            <a:ext cx="973023" cy="166199"/>
          </a:xfrm>
          <a:prstGeom prst="rect">
            <a:avLst/>
          </a:prstGeom>
          <a:noFill/>
        </p:spPr>
        <p:txBody>
          <a:bodyPr wrap="none" lIns="0" tIns="0" rIns="0" bIns="0" rtlCol="0">
            <a:spAutoFit/>
          </a:bodyPr>
          <a:lstStyle/>
          <a:p>
            <a:pPr>
              <a:lnSpc>
                <a:spcPct val="90000"/>
              </a:lnSpc>
            </a:pPr>
            <a:r>
              <a:rPr lang="en-GB" sz="1200" dirty="0" err="1"/>
              <a:t>MLlib</a:t>
            </a:r>
            <a:r>
              <a:rPr lang="en-GB" sz="1200" dirty="0"/>
              <a:t> / ORAAH </a:t>
            </a:r>
          </a:p>
        </p:txBody>
      </p:sp>
      <p:pic>
        <p:nvPicPr>
          <p:cNvPr id="140" name="Picture 2" descr="https://spark.apache.org/images/spark-logo-trademark.png">
            <a:extLst>
              <a:ext uri="{FF2B5EF4-FFF2-40B4-BE49-F238E27FC236}">
                <a16:creationId xmlns:a16="http://schemas.microsoft.com/office/drawing/2014/main" id="{A8178112-5984-4E2A-B82D-D682AF3CBBF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7309" y="2761605"/>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spark.apache.org/images/spark-logo-trademark.png">
            <a:extLst>
              <a:ext uri="{FF2B5EF4-FFF2-40B4-BE49-F238E27FC236}">
                <a16:creationId xmlns:a16="http://schemas.microsoft.com/office/drawing/2014/main" id="{11B8E7E9-16B0-4455-9AA8-49D4CCA20B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7309" y="2368013"/>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spark.apache.org/images/spark-logo-trademark.png">
            <a:extLst>
              <a:ext uri="{FF2B5EF4-FFF2-40B4-BE49-F238E27FC236}">
                <a16:creationId xmlns:a16="http://schemas.microsoft.com/office/drawing/2014/main" id="{F2A22C51-8DCC-4A33-BC38-3782574096B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0927" y="788060"/>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spark.apache.org/images/spark-logo-trademark.png">
            <a:extLst>
              <a:ext uri="{FF2B5EF4-FFF2-40B4-BE49-F238E27FC236}">
                <a16:creationId xmlns:a16="http://schemas.microsoft.com/office/drawing/2014/main" id="{74DB39BB-5D9B-4AE3-A609-D4C4264D09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2101" y="1585869"/>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Placeholder 3">
            <a:extLst>
              <a:ext uri="{FF2B5EF4-FFF2-40B4-BE49-F238E27FC236}">
                <a16:creationId xmlns:a16="http://schemas.microsoft.com/office/drawing/2014/main" id="{815899FC-10AD-4EBB-85E8-9B2A54DE5953}"/>
              </a:ext>
            </a:extLst>
          </p:cNvPr>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2848031" y="3050117"/>
            <a:ext cx="564575" cy="565315"/>
          </a:xfrm>
          <a:prstGeom prst="rect">
            <a:avLst/>
          </a:prstGeom>
        </p:spPr>
      </p:pic>
      <p:pic>
        <p:nvPicPr>
          <p:cNvPr id="148" name="Picture 147">
            <a:extLst>
              <a:ext uri="{FF2B5EF4-FFF2-40B4-BE49-F238E27FC236}">
                <a16:creationId xmlns:a16="http://schemas.microsoft.com/office/drawing/2014/main" id="{9E353741-9FB0-477A-A489-55B8B1EBF80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03914" y="3169500"/>
            <a:ext cx="337972" cy="288000"/>
          </a:xfrm>
          <a:prstGeom prst="rect">
            <a:avLst/>
          </a:prstGeom>
        </p:spPr>
      </p:pic>
      <p:pic>
        <p:nvPicPr>
          <p:cNvPr id="150" name="Picture 2" descr="https://spark.apache.org/images/spark-logo-trademark.png">
            <a:extLst>
              <a:ext uri="{FF2B5EF4-FFF2-40B4-BE49-F238E27FC236}">
                <a16:creationId xmlns:a16="http://schemas.microsoft.com/office/drawing/2014/main" id="{1218D796-BB8F-41D4-A4B3-780C81CC4D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2101" y="1984022"/>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s://spark.apache.org/images/spark-logo-trademark.png">
            <a:extLst>
              <a:ext uri="{FF2B5EF4-FFF2-40B4-BE49-F238E27FC236}">
                <a16:creationId xmlns:a16="http://schemas.microsoft.com/office/drawing/2014/main" id="{CB62C613-D632-4356-916D-C246CC5833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2101" y="1182015"/>
            <a:ext cx="470550" cy="250292"/>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pic>
        <p:nvPicPr>
          <p:cNvPr id="117" name="Picture 2" descr="https://spark.apache.org/images/spark-logo-trademark.png">
            <a:extLst>
              <a:ext uri="{FF2B5EF4-FFF2-40B4-BE49-F238E27FC236}">
                <a16:creationId xmlns:a16="http://schemas.microsoft.com/office/drawing/2014/main" id="{33883326-7B82-493F-B734-D7790F2E86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0512" y="3989339"/>
            <a:ext cx="470550" cy="250292"/>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pic>
        <p:nvPicPr>
          <p:cNvPr id="120" name="Picture 2" descr="https://spark.apache.org/images/spark-logo-trademark.png">
            <a:extLst>
              <a:ext uri="{FF2B5EF4-FFF2-40B4-BE49-F238E27FC236}">
                <a16:creationId xmlns:a16="http://schemas.microsoft.com/office/drawing/2014/main" id="{3D72DAA7-FC89-4096-9FC2-B97FC692B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0512" y="4390071"/>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https://spark.apache.org/images/spark-logo-trademark.png">
            <a:extLst>
              <a:ext uri="{FF2B5EF4-FFF2-40B4-BE49-F238E27FC236}">
                <a16:creationId xmlns:a16="http://schemas.microsoft.com/office/drawing/2014/main" id="{16336E09-2D1B-49B7-9584-305363414C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0842" y="5164002"/>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s://spark.apache.org/images/spark-logo-trademark.png">
            <a:extLst>
              <a:ext uri="{FF2B5EF4-FFF2-40B4-BE49-F238E27FC236}">
                <a16:creationId xmlns:a16="http://schemas.microsoft.com/office/drawing/2014/main" id="{EFAA6C4A-D58C-40F3-9AC3-C297DCF421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0842" y="5564734"/>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park.apache.org/images/spark-logo-trademark.png">
            <a:extLst>
              <a:ext uri="{FF2B5EF4-FFF2-40B4-BE49-F238E27FC236}">
                <a16:creationId xmlns:a16="http://schemas.microsoft.com/office/drawing/2014/main" id="{558CD9FB-E4CC-4C9E-B960-517411AA49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37131" y="2034077"/>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https://spark.apache.org/images/spark-logo-trademark.png">
            <a:extLst>
              <a:ext uri="{FF2B5EF4-FFF2-40B4-BE49-F238E27FC236}">
                <a16:creationId xmlns:a16="http://schemas.microsoft.com/office/drawing/2014/main" id="{25ECBB22-D408-46DE-B386-1C91EF54AAF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12556" y="6253182"/>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https://spark.apache.org/images/spark-logo-trademark.png">
            <a:extLst>
              <a:ext uri="{FF2B5EF4-FFF2-40B4-BE49-F238E27FC236}">
                <a16:creationId xmlns:a16="http://schemas.microsoft.com/office/drawing/2014/main" id="{F9A254B2-6631-4A39-B8B9-251C355E7F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13643" y="5450173"/>
            <a:ext cx="470550" cy="25029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https://spark.apache.org/images/spark-logo-trademark.png">
            <a:extLst>
              <a:ext uri="{FF2B5EF4-FFF2-40B4-BE49-F238E27FC236}">
                <a16:creationId xmlns:a16="http://schemas.microsoft.com/office/drawing/2014/main" id="{13B0F4C6-620A-4531-8693-7B33FD5CDC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16482" y="5868155"/>
            <a:ext cx="470550" cy="250292"/>
          </a:xfrm>
          <a:prstGeom prst="rect">
            <a:avLst/>
          </a:prstGeom>
          <a:noFill/>
          <a:ln>
            <a:noFill/>
            <a:prstDash val="dash"/>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9D94-5939-4815-B5DB-CAEE0AE14321}"/>
              </a:ext>
            </a:extLst>
          </p:cNvPr>
          <p:cNvSpPr>
            <a:spLocks noGrp="1"/>
          </p:cNvSpPr>
          <p:nvPr>
            <p:ph type="ctrTitle"/>
          </p:nvPr>
        </p:nvSpPr>
        <p:spPr>
          <a:xfrm>
            <a:off x="531813" y="739775"/>
            <a:ext cx="11125199" cy="1470025"/>
          </a:xfrm>
        </p:spPr>
        <p:txBody>
          <a:bodyPr/>
          <a:lstStyle/>
          <a:p>
            <a:r>
              <a:rPr lang="en-CA" dirty="0"/>
              <a:t>Python</a:t>
            </a:r>
          </a:p>
        </p:txBody>
      </p:sp>
      <p:sp>
        <p:nvSpPr>
          <p:cNvPr id="3" name="Subtitle 2">
            <a:extLst>
              <a:ext uri="{FF2B5EF4-FFF2-40B4-BE49-F238E27FC236}">
                <a16:creationId xmlns:a16="http://schemas.microsoft.com/office/drawing/2014/main" id="{27213C02-CD07-4CC8-8206-82CD92E2C5BC}"/>
              </a:ext>
            </a:extLst>
          </p:cNvPr>
          <p:cNvSpPr>
            <a:spLocks noGrp="1"/>
          </p:cNvSpPr>
          <p:nvPr>
            <p:ph type="subTitle" idx="1"/>
          </p:nvPr>
        </p:nvSpPr>
        <p:spPr/>
        <p:txBody>
          <a:bodyPr/>
          <a:lstStyle/>
          <a:p>
            <a:endParaRPr lang="en-CA"/>
          </a:p>
        </p:txBody>
      </p:sp>
      <p:sp>
        <p:nvSpPr>
          <p:cNvPr id="4" name="Footer Placeholder 3">
            <a:extLst>
              <a:ext uri="{FF2B5EF4-FFF2-40B4-BE49-F238E27FC236}">
                <a16:creationId xmlns:a16="http://schemas.microsoft.com/office/drawing/2014/main" id="{033F0670-0B63-48E7-A06D-D19AE49E0948}"/>
              </a:ext>
            </a:extLst>
          </p:cNvPr>
          <p:cNvSpPr>
            <a:spLocks noGrp="1"/>
          </p:cNvSpPr>
          <p:nvPr>
            <p:ph type="ftr" sz="quarter" idx="11"/>
          </p:nvPr>
        </p:nvSpPr>
        <p:spPr/>
        <p:txBody>
          <a:bodyPr/>
          <a:lstStyle/>
          <a:p>
            <a:r>
              <a:rPr lang="en-US"/>
              <a:t>Confidential – Oracle Internal/Restricted/Highly Restricted</a:t>
            </a:r>
          </a:p>
        </p:txBody>
      </p:sp>
      <p:pic>
        <p:nvPicPr>
          <p:cNvPr id="1026" name="Picture 2" descr="Image result for python logo">
            <a:extLst>
              <a:ext uri="{FF2B5EF4-FFF2-40B4-BE49-F238E27FC236}">
                <a16:creationId xmlns:a16="http://schemas.microsoft.com/office/drawing/2014/main" id="{07F3C55F-51EA-42FB-8F5B-2436EEE53B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1917" y="1192695"/>
            <a:ext cx="1283735" cy="128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95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736" y="76201"/>
            <a:ext cx="10106567" cy="941387"/>
          </a:xfrm>
        </p:spPr>
        <p:txBody>
          <a:bodyPr/>
          <a:lstStyle/>
          <a:p>
            <a:r>
              <a:rPr lang="en-US" sz="3300" dirty="0"/>
              <a:t>What is Python?</a:t>
            </a:r>
          </a:p>
        </p:txBody>
      </p:sp>
      <p:sp>
        <p:nvSpPr>
          <p:cNvPr id="3" name="Content Placeholder 2"/>
          <p:cNvSpPr>
            <a:spLocks noGrp="1"/>
          </p:cNvSpPr>
          <p:nvPr>
            <p:ph idx="1"/>
          </p:nvPr>
        </p:nvSpPr>
        <p:spPr>
          <a:xfrm>
            <a:off x="787294" y="1143000"/>
            <a:ext cx="7821718" cy="5029200"/>
          </a:xfrm>
        </p:spPr>
        <p:txBody>
          <a:bodyPr/>
          <a:lstStyle/>
          <a:p>
            <a:r>
              <a:rPr lang="en-US" sz="2000" b="1" dirty="0"/>
              <a:t>An interpreted, object-oriented, high level, general purpose programming language</a:t>
            </a:r>
          </a:p>
          <a:p>
            <a:r>
              <a:rPr lang="en-US" sz="2000" b="1" dirty="0"/>
              <a:t>Designed for </a:t>
            </a:r>
            <a:r>
              <a:rPr lang="en-US" sz="2000" b="1" i="1" dirty="0"/>
              <a:t>rapid application development</a:t>
            </a:r>
            <a:r>
              <a:rPr lang="en-US" sz="2000" b="1" dirty="0"/>
              <a:t> and </a:t>
            </a:r>
            <a:r>
              <a:rPr lang="en-US" sz="2000" b="1" i="1" dirty="0"/>
              <a:t>scripting</a:t>
            </a:r>
            <a:r>
              <a:rPr lang="en-US" sz="2000" b="1" dirty="0"/>
              <a:t> to connect existing components </a:t>
            </a:r>
          </a:p>
          <a:p>
            <a:r>
              <a:rPr lang="en-US" sz="2000" b="1" dirty="0"/>
              <a:t>Open source scripting language and environment https://www.python.org</a:t>
            </a:r>
            <a:endParaRPr lang="en-US" sz="2000" b="1" dirty="0">
              <a:solidFill>
                <a:srgbClr val="0000FF"/>
              </a:solidFill>
            </a:endParaRPr>
          </a:p>
          <a:p>
            <a:r>
              <a:rPr lang="en-US" sz="2000" b="1" dirty="0"/>
              <a:t>Created in the late 1980s </a:t>
            </a:r>
          </a:p>
          <a:p>
            <a:r>
              <a:rPr lang="en-US" sz="2000" b="1" dirty="0"/>
              <a:t>World-wide usage</a:t>
            </a:r>
          </a:p>
          <a:p>
            <a:pPr lvl="1"/>
            <a:r>
              <a:rPr lang="en-US" sz="1600" dirty="0"/>
              <a:t>Widely taught in Universities</a:t>
            </a:r>
          </a:p>
          <a:p>
            <a:pPr lvl="1"/>
            <a:r>
              <a:rPr lang="en-US" sz="1600" dirty="0"/>
              <a:t>Many Data Scientists know and use Python</a:t>
            </a:r>
          </a:p>
          <a:p>
            <a:r>
              <a:rPr lang="en-US" sz="2000" b="1" dirty="0"/>
              <a:t>Thousands of open source packages to enhance productivity</a:t>
            </a:r>
            <a:endParaRPr lang="en-US" sz="1600" dirty="0"/>
          </a:p>
          <a:p>
            <a:pPr lvl="1"/>
            <a:endParaRPr lang="en-US" sz="1600"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8</a:t>
            </a:fld>
            <a:endParaRPr lang="en-US" dirty="0"/>
          </a:p>
        </p:txBody>
      </p:sp>
      <p:pic>
        <p:nvPicPr>
          <p:cNvPr id="4" name="Picture 3"/>
          <p:cNvPicPr>
            <a:picLocks noChangeAspect="1"/>
          </p:cNvPicPr>
          <p:nvPr/>
        </p:nvPicPr>
        <p:blipFill>
          <a:blip r:embed="rId3"/>
          <a:stretch>
            <a:fillRect/>
          </a:stretch>
        </p:blipFill>
        <p:spPr>
          <a:xfrm>
            <a:off x="2665412" y="5060814"/>
            <a:ext cx="7046774" cy="1295829"/>
          </a:xfrm>
          <a:prstGeom prst="rect">
            <a:avLst/>
          </a:prstGeom>
        </p:spPr>
      </p:pic>
      <p:pic>
        <p:nvPicPr>
          <p:cNvPr id="6" name="Picture 5"/>
          <p:cNvPicPr>
            <a:picLocks noChangeAspect="1"/>
          </p:cNvPicPr>
          <p:nvPr/>
        </p:nvPicPr>
        <p:blipFill>
          <a:blip r:embed="rId4"/>
          <a:stretch>
            <a:fillRect/>
          </a:stretch>
        </p:blipFill>
        <p:spPr>
          <a:xfrm>
            <a:off x="8609012" y="380934"/>
            <a:ext cx="3048660" cy="117708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Popularity by question views for major PLs</a:t>
            </a:r>
            <a:br>
              <a:rPr lang="en-US" dirty="0"/>
            </a:br>
            <a:r>
              <a:rPr lang="en-US" sz="2000" dirty="0"/>
              <a:t>Growth of major programming languages using Stack Overflow question views</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9</a:t>
            </a:fld>
            <a:endParaRPr lang="en-US" dirty="0"/>
          </a:p>
        </p:txBody>
      </p:sp>
      <p:sp>
        <p:nvSpPr>
          <p:cNvPr id="2" name="Rectangle 1"/>
          <p:cNvSpPr/>
          <p:nvPr/>
        </p:nvSpPr>
        <p:spPr>
          <a:xfrm>
            <a:off x="3047999" y="5950084"/>
            <a:ext cx="6092825" cy="369332"/>
          </a:xfrm>
          <a:prstGeom prst="rect">
            <a:avLst/>
          </a:prstGeom>
        </p:spPr>
        <p:txBody>
          <a:bodyPr>
            <a:spAutoFit/>
          </a:bodyPr>
          <a:lstStyle/>
          <a:p>
            <a:r>
              <a:rPr lang="en-US" sz="900" dirty="0"/>
              <a:t>https://insights.stackoverflow.com/trends?tags=python%2Cjavascript%2Cjava%2Cc%23%2Cphp%2Cc%2B%2B&amp;utm_source=so-owned&amp;utm_medium=blog&amp;utm_campaign=gen-blog&amp;utm_content=blog-link&amp;utm_term=incredible-growth-python</a:t>
            </a:r>
          </a:p>
        </p:txBody>
      </p:sp>
      <p:pic>
        <p:nvPicPr>
          <p:cNvPr id="8" name="Picture 7"/>
          <p:cNvPicPr>
            <a:picLocks noChangeAspect="1"/>
          </p:cNvPicPr>
          <p:nvPr/>
        </p:nvPicPr>
        <p:blipFill>
          <a:blip r:embed="rId3"/>
          <a:stretch>
            <a:fillRect/>
          </a:stretch>
        </p:blipFill>
        <p:spPr>
          <a:xfrm>
            <a:off x="2817812" y="1398413"/>
            <a:ext cx="6804271" cy="4448658"/>
          </a:xfrm>
          <a:prstGeom prst="rect">
            <a:avLst/>
          </a:prstGeom>
        </p:spPr>
      </p:pic>
    </p:spTree>
    <p:extLst>
      <p:ext uri="{BB962C8B-B14F-4D97-AF65-F5344CB8AC3E}">
        <p14:creationId xmlns:p14="http://schemas.microsoft.com/office/powerpoint/2010/main" val="288217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Master-16x9-2019">
  <a:themeElements>
    <a:clrScheme name="Oracle Brand Presentation Color Palette 1">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007395"/>
      </a:hlink>
      <a:folHlink>
        <a:srgbClr val="00739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Master-16x9-2019.potx" id="{F9AF720D-EAE9-CD4A-A454-FEB7E162F2A6}" vid="{59018C90-080C-7D4D-86F3-38C32173ED15}"/>
    </a:ext>
  </a:extLst>
</a:theme>
</file>

<file path=ppt/theme/theme2.xml><?xml version="1.0" encoding="utf-8"?>
<a:theme xmlns:a="http://schemas.openxmlformats.org/drawingml/2006/main" name="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Oracle-Master-16x9-2019</Template>
  <TotalTime>11501</TotalTime>
  <Words>3193</Words>
  <Application>Microsoft Office PowerPoint</Application>
  <PresentationFormat>Custom</PresentationFormat>
  <Paragraphs>809</Paragraphs>
  <Slides>60</Slides>
  <Notes>44</Notes>
  <HiddenSlides>11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ＭＳ Ｐゴシック</vt:lpstr>
      <vt:lpstr>Arial</vt:lpstr>
      <vt:lpstr>Calibri</vt:lpstr>
      <vt:lpstr>Courier</vt:lpstr>
      <vt:lpstr>Courier New</vt:lpstr>
      <vt:lpstr>NimbusMonL-ReguObli</vt:lpstr>
      <vt:lpstr>NimbusRomNo9L-Regu</vt:lpstr>
      <vt:lpstr>Times New Roman</vt:lpstr>
      <vt:lpstr>Univers LT Std 55 Roman</vt:lpstr>
      <vt:lpstr>Wingdings</vt:lpstr>
      <vt:lpstr>Oracle-Master-16x9-2019</vt:lpstr>
      <vt:lpstr>Default Theme</vt:lpstr>
      <vt:lpstr>Timeframe</vt:lpstr>
      <vt:lpstr>PowerPoint Presentation</vt:lpstr>
      <vt:lpstr>Sascha Hagedorn</vt:lpstr>
      <vt:lpstr>Focus</vt:lpstr>
      <vt:lpstr>Agenda</vt:lpstr>
      <vt:lpstr>PowerPoint Presentation</vt:lpstr>
      <vt:lpstr>Python</vt:lpstr>
      <vt:lpstr>What is Python?</vt:lpstr>
      <vt:lpstr>Popularity by question views for major PLs Growth of major programming languages using Stack Overflow question views</vt:lpstr>
      <vt:lpstr>Why use Python?</vt:lpstr>
      <vt:lpstr>Python IDEs</vt:lpstr>
      <vt:lpstr>PowerPoint Presentation</vt:lpstr>
      <vt:lpstr>PowerPoint Presentation</vt:lpstr>
      <vt:lpstr>ADWC + Oracle Machine Learning Notebooks</vt:lpstr>
      <vt:lpstr>Oracle Data Science Cloud</vt:lpstr>
      <vt:lpstr>OML 4 Python</vt:lpstr>
      <vt:lpstr>Oracle’s Python Technologies  Supporting Oracle Database</vt:lpstr>
      <vt:lpstr>cx_Oracle</vt:lpstr>
      <vt:lpstr>cx_Oracle Example</vt:lpstr>
      <vt:lpstr>cx_Oracle Example</vt:lpstr>
      <vt:lpstr>cx_Oracle - Requirements</vt:lpstr>
      <vt:lpstr>Data Types (1)</vt:lpstr>
      <vt:lpstr>Data Types (2)</vt:lpstr>
      <vt:lpstr>OML4Python</vt:lpstr>
      <vt:lpstr>Traditional Python and Database Interaction</vt:lpstr>
      <vt:lpstr>Traditional Python and Database Interaction</vt:lpstr>
      <vt:lpstr>Oracle Machine Learning for Python Oracle Advanced Analytics option to Oracle Database &gt;= 18c </vt:lpstr>
      <vt:lpstr>OML4Py 1.0</vt:lpstr>
      <vt:lpstr>PowerPoint Presentation</vt:lpstr>
      <vt:lpstr>Invoke in-database aggregation function</vt:lpstr>
      <vt:lpstr>Oracle Machine Learning for Python</vt:lpstr>
      <vt:lpstr>OML4Py Transparency Layer</vt:lpstr>
      <vt:lpstr>Data Transfer-related functions</vt:lpstr>
      <vt:lpstr>PowerPoint Presentation</vt:lpstr>
      <vt:lpstr>PowerPoint Presentation</vt:lpstr>
      <vt:lpstr>PowerPoint Presentation</vt:lpstr>
      <vt:lpstr>List of functions on OML DataFrame executed in-database</vt:lpstr>
      <vt:lpstr>Table of OML4Python ML Algorithms</vt:lpstr>
      <vt:lpstr>Embedded Python Execution functions</vt:lpstr>
      <vt:lpstr>PowerPoint Presentation</vt:lpstr>
      <vt:lpstr>PowerPoint Presentation</vt:lpstr>
      <vt:lpstr>PowerPoint Presentation</vt:lpstr>
      <vt:lpstr>PowerPoint Presentation</vt:lpstr>
      <vt:lpstr>Script repository functions for saving Python scripts in ODB</vt:lpstr>
      <vt:lpstr>Datastore functions for saving Python objects in ODB</vt:lpstr>
      <vt:lpstr>Data Types</vt:lpstr>
      <vt:lpstr>AutoML – new with OML4Py in Oracle Advanced Analytics</vt:lpstr>
      <vt:lpstr>Auto Feature Selection: Motivation &amp; Example</vt:lpstr>
      <vt:lpstr>Auto Feature Selection: Evaluation for OAA SVM Gaussian</vt:lpstr>
      <vt:lpstr>Auto Feature Selection Example</vt:lpstr>
      <vt:lpstr>Auto Model Selection Example</vt:lpstr>
      <vt:lpstr>Auto Tune Example</vt:lpstr>
      <vt:lpstr>Auto Tune: Evaluation for OAA Neural Network</vt:lpstr>
      <vt:lpstr>Auto Tune: Evaluation for OAA Neural Network</vt:lpstr>
      <vt:lpstr>PowerPoint Presentation</vt:lpstr>
      <vt:lpstr>Summary - Oracle Machine Learning for Python</vt:lpstr>
      <vt:lpstr>PowerPoint Presentation</vt:lpstr>
      <vt:lpstr>PowerPoint Presentation</vt:lpstr>
      <vt:lpstr>Really hard to take AI into production.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Sascha Hagedorn</dc:creator>
  <cp:keywords/>
  <dc:description/>
  <cp:lastModifiedBy>Sascha Hagedorn</cp:lastModifiedBy>
  <cp:revision>170</cp:revision>
  <cp:lastPrinted>2014-07-16T02:22:57Z</cp:lastPrinted>
  <dcterms:created xsi:type="dcterms:W3CDTF">2019-06-03T11:35:28Z</dcterms:created>
  <dcterms:modified xsi:type="dcterms:W3CDTF">2019-07-23T10:20:21Z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